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18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Berlin Sans FB Demi" panose="020E0802020502020306" pitchFamily="34" charset="0"/>
      <p:bold r:id="rId70"/>
    </p:embeddedFont>
    <p:embeddedFont>
      <p:font typeface="Wingdings" panose="05000000000000000000" pitchFamily="2" charset="2"/>
      <p:regular r:id="rId71"/>
    </p:embeddedFont>
    <p:embeddedFont>
      <p:font typeface="Berlin Sans FB" panose="020E0602020502020306" pitchFamily="34" charset="0"/>
      <p:regular r:id="rId72"/>
      <p:bold r:id="rId73"/>
      <p:italic r:id="rId74"/>
    </p:embeddedFont>
    <p:embeddedFont>
      <p:font typeface="Times New Roman" panose="02020603050405020304" pitchFamily="18" charset="0"/>
      <p:regular r:id="rId75"/>
      <p:bold r:id="rId76"/>
    </p:embeddedFont>
    <p:embeddedFont>
      <p:font typeface="Wingdings 3" panose="05040102010807070707" pitchFamily="18" charset="2"/>
      <p:regular r:id="rId77"/>
    </p:embeddedFont>
    <p:embeddedFont>
      <p:font typeface="Trebuchet MS" panose="020B0603020202020204" pitchFamily="34" charset="0"/>
      <p:regular r:id="rId78"/>
      <p:bold r:id="rId79"/>
      <p:italic r:id="rId80"/>
      <p:boldItalic r:id="rId81"/>
    </p:embeddedFont>
    <p:embeddedFont>
      <p:font typeface="Arial" panose="020B0604020202020204" pitchFamily="34" charset="0"/>
      <p:regular r:id="rId82"/>
      <p:bold r:id="rId83"/>
    </p:embeddedFont>
    <p:embeddedFont>
      <p:font typeface="Gill Sans MT" panose="020B0502020104020203" pitchFamily="34" charset="0"/>
      <p:regular r:id="rId84"/>
      <p:bold r:id="rId85"/>
      <p:italic r:id="rId86"/>
      <p:boldItalic r:id="rId87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84" Type="http://schemas.openxmlformats.org/officeDocument/2006/relationships/font" Target="fonts/font19.fntdata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87" Type="http://schemas.openxmlformats.org/officeDocument/2006/relationships/font" Target="fonts/font2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7.fntdata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3015E-373E-4352-AC2A-C543C78D5F0E}" type="datetimeFigureOut">
              <a:rPr lang="tr-TR" smtClean="0"/>
              <a:t>23.02.2021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60709-5BB6-4C1D-BF90-E5D7738E0D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8259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60709-5BB6-4C1D-BF90-E5D7738E0D77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5211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9F0000"/>
                </a:solidFill>
                <a:latin typeface="Gill Sans MT"/>
                <a:cs typeface="Gill Sans MT"/>
              </a:defRPr>
            </a:lvl1pPr>
          </a:lstStyle>
          <a:p>
            <a:pPr marL="1143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Berlin Sans FB"/>
                <a:cs typeface="Berlin Sans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Berlin Sans FB"/>
                <a:cs typeface="Berlin Sans FB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9F0000"/>
                </a:solidFill>
                <a:latin typeface="Gill Sans MT"/>
                <a:cs typeface="Gill Sans MT"/>
              </a:defRPr>
            </a:lvl1pPr>
          </a:lstStyle>
          <a:p>
            <a:pPr marL="1143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Berlin Sans FB"/>
                <a:cs typeface="Berlin Sans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9F0000"/>
                </a:solidFill>
                <a:latin typeface="Gill Sans MT"/>
                <a:cs typeface="Gill Sans MT"/>
              </a:defRPr>
            </a:lvl1pPr>
          </a:lstStyle>
          <a:p>
            <a:pPr marL="1143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Berlin Sans FB"/>
                <a:cs typeface="Berlin Sans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9F0000"/>
                </a:solidFill>
                <a:latin typeface="Gill Sans MT"/>
                <a:cs typeface="Gill Sans MT"/>
              </a:defRPr>
            </a:lvl1pPr>
          </a:lstStyle>
          <a:p>
            <a:pPr marL="1143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9F0000"/>
                </a:solidFill>
                <a:latin typeface="Gill Sans MT"/>
                <a:cs typeface="Gill Sans MT"/>
              </a:defRPr>
            </a:lvl1pPr>
          </a:lstStyle>
          <a:p>
            <a:pPr marL="1143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060240"/>
            <a:ext cx="448945" cy="2797810"/>
          </a:xfrm>
          <a:custGeom>
            <a:avLst/>
            <a:gdLst/>
            <a:ahLst/>
            <a:cxnLst/>
            <a:rect l="l" t="t" r="r" b="b"/>
            <a:pathLst>
              <a:path w="448945" h="2797809">
                <a:moveTo>
                  <a:pt x="0" y="0"/>
                </a:moveTo>
                <a:lnTo>
                  <a:pt x="0" y="2797053"/>
                </a:lnTo>
                <a:lnTo>
                  <a:pt x="37965" y="2797756"/>
                </a:lnTo>
                <a:lnTo>
                  <a:pt x="448358" y="2797756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132260" y="4182451"/>
            <a:ext cx="4011929" cy="2675890"/>
          </a:xfrm>
          <a:custGeom>
            <a:avLst/>
            <a:gdLst/>
            <a:ahLst/>
            <a:cxnLst/>
            <a:rect l="l" t="t" r="r" b="b"/>
            <a:pathLst>
              <a:path w="4011929" h="2675890">
                <a:moveTo>
                  <a:pt x="0" y="2675547"/>
                </a:moveTo>
                <a:lnTo>
                  <a:pt x="401173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042403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891527" y="0"/>
            <a:ext cx="2252980" cy="6858000"/>
          </a:xfrm>
          <a:custGeom>
            <a:avLst/>
            <a:gdLst/>
            <a:ahLst/>
            <a:cxnLst/>
            <a:rect l="l" t="t" r="r" b="b"/>
            <a:pathLst>
              <a:path w="2252979" h="6858000">
                <a:moveTo>
                  <a:pt x="2023364" y="0"/>
                </a:moveTo>
                <a:lnTo>
                  <a:pt x="0" y="6857154"/>
                </a:lnTo>
                <a:lnTo>
                  <a:pt x="226238" y="6857998"/>
                </a:lnTo>
                <a:lnTo>
                  <a:pt x="2252471" y="6857998"/>
                </a:lnTo>
                <a:lnTo>
                  <a:pt x="2252471" y="8226"/>
                </a:lnTo>
                <a:lnTo>
                  <a:pt x="2023364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206805" y="0"/>
            <a:ext cx="1937385" cy="6858000"/>
          </a:xfrm>
          <a:custGeom>
            <a:avLst/>
            <a:gdLst/>
            <a:ahLst/>
            <a:cxnLst/>
            <a:rect l="l" t="t" r="r" b="b"/>
            <a:pathLst>
              <a:path w="1937384" h="6858000">
                <a:moveTo>
                  <a:pt x="1937194" y="0"/>
                </a:moveTo>
                <a:lnTo>
                  <a:pt x="0" y="0"/>
                </a:lnTo>
                <a:lnTo>
                  <a:pt x="1200593" y="6857996"/>
                </a:lnTo>
                <a:lnTo>
                  <a:pt x="1937194" y="6857996"/>
                </a:lnTo>
                <a:lnTo>
                  <a:pt x="1937194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638545" y="3921067"/>
            <a:ext cx="2505710" cy="2937510"/>
          </a:xfrm>
          <a:custGeom>
            <a:avLst/>
            <a:gdLst/>
            <a:ahLst/>
            <a:cxnLst/>
            <a:rect l="l" t="t" r="r" b="b"/>
            <a:pathLst>
              <a:path w="2505709" h="2937509">
                <a:moveTo>
                  <a:pt x="2505454" y="0"/>
                </a:moveTo>
                <a:lnTo>
                  <a:pt x="0" y="2936929"/>
                </a:lnTo>
                <a:lnTo>
                  <a:pt x="2505454" y="2936929"/>
                </a:lnTo>
                <a:lnTo>
                  <a:pt x="2505454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7012460" y="0"/>
            <a:ext cx="2131695" cy="6858000"/>
          </a:xfrm>
          <a:custGeom>
            <a:avLst/>
            <a:gdLst/>
            <a:ahLst/>
            <a:cxnLst/>
            <a:rect l="l" t="t" r="r" b="b"/>
            <a:pathLst>
              <a:path w="2131695" h="6858000">
                <a:moveTo>
                  <a:pt x="2131539" y="0"/>
                </a:moveTo>
                <a:lnTo>
                  <a:pt x="0" y="0"/>
                </a:lnTo>
                <a:lnTo>
                  <a:pt x="1854551" y="6857996"/>
                </a:lnTo>
                <a:lnTo>
                  <a:pt x="2131539" y="6849804"/>
                </a:lnTo>
                <a:lnTo>
                  <a:pt x="2131539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296656" y="0"/>
            <a:ext cx="847725" cy="6858000"/>
          </a:xfrm>
          <a:custGeom>
            <a:avLst/>
            <a:gdLst/>
            <a:ahLst/>
            <a:cxnLst/>
            <a:rect l="l" t="t" r="r" b="b"/>
            <a:pathLst>
              <a:path w="847725" h="6858000">
                <a:moveTo>
                  <a:pt x="847343" y="0"/>
                </a:moveTo>
                <a:lnTo>
                  <a:pt x="675397" y="0"/>
                </a:lnTo>
                <a:lnTo>
                  <a:pt x="0" y="6857996"/>
                </a:lnTo>
                <a:lnTo>
                  <a:pt x="847343" y="6857996"/>
                </a:lnTo>
                <a:lnTo>
                  <a:pt x="847343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078241" y="0"/>
            <a:ext cx="1066165" cy="6858000"/>
          </a:xfrm>
          <a:custGeom>
            <a:avLst/>
            <a:gdLst/>
            <a:ahLst/>
            <a:cxnLst/>
            <a:rect l="l" t="t" r="r" b="b"/>
            <a:pathLst>
              <a:path w="1066165" h="6858000">
                <a:moveTo>
                  <a:pt x="1051273" y="0"/>
                </a:moveTo>
                <a:lnTo>
                  <a:pt x="0" y="0"/>
                </a:lnTo>
                <a:lnTo>
                  <a:pt x="937614" y="6857996"/>
                </a:lnTo>
                <a:lnTo>
                  <a:pt x="1065504" y="6857996"/>
                </a:lnTo>
                <a:lnTo>
                  <a:pt x="1065663" y="6654346"/>
                </a:lnTo>
                <a:lnTo>
                  <a:pt x="1065613" y="6145391"/>
                </a:lnTo>
                <a:lnTo>
                  <a:pt x="1065373" y="5890998"/>
                </a:lnTo>
                <a:lnTo>
                  <a:pt x="1064919" y="5585792"/>
                </a:lnTo>
                <a:lnTo>
                  <a:pt x="1064190" y="5229796"/>
                </a:lnTo>
                <a:lnTo>
                  <a:pt x="1062990" y="4772189"/>
                </a:lnTo>
                <a:lnTo>
                  <a:pt x="1060529" y="4009692"/>
                </a:lnTo>
                <a:lnTo>
                  <a:pt x="1055138" y="2484876"/>
                </a:lnTo>
                <a:lnTo>
                  <a:pt x="1053583" y="1976508"/>
                </a:lnTo>
                <a:lnTo>
                  <a:pt x="1052545" y="1569731"/>
                </a:lnTo>
                <a:lnTo>
                  <a:pt x="1051832" y="1213724"/>
                </a:lnTo>
                <a:lnTo>
                  <a:pt x="1051396" y="908506"/>
                </a:lnTo>
                <a:lnTo>
                  <a:pt x="1051171" y="654102"/>
                </a:lnTo>
                <a:lnTo>
                  <a:pt x="1051131" y="196032"/>
                </a:lnTo>
                <a:lnTo>
                  <a:pt x="1051273" y="0"/>
                </a:lnTo>
                <a:close/>
              </a:path>
            </a:pathLst>
          </a:custGeom>
          <a:solidFill>
            <a:srgbClr val="90C225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060436" y="4903643"/>
            <a:ext cx="1083945" cy="1954530"/>
          </a:xfrm>
          <a:custGeom>
            <a:avLst/>
            <a:gdLst/>
            <a:ahLst/>
            <a:cxnLst/>
            <a:rect l="l" t="t" r="r" b="b"/>
            <a:pathLst>
              <a:path w="1083945" h="1954529">
                <a:moveTo>
                  <a:pt x="1083562" y="0"/>
                </a:moveTo>
                <a:lnTo>
                  <a:pt x="0" y="1954354"/>
                </a:lnTo>
                <a:lnTo>
                  <a:pt x="1083562" y="1949316"/>
                </a:lnTo>
                <a:lnTo>
                  <a:pt x="1083562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8704" y="448183"/>
            <a:ext cx="6806590" cy="890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F0000"/>
                </a:solidFill>
                <a:latin typeface="Berlin Sans FB"/>
                <a:cs typeface="Berlin Sans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5818" y="2217217"/>
            <a:ext cx="7672070" cy="4516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Berlin Sans FB"/>
                <a:cs typeface="Berlin Sans FB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676643" y="6126703"/>
            <a:ext cx="228600" cy="2025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9F0000"/>
                </a:solidFill>
                <a:latin typeface="Gill Sans MT"/>
                <a:cs typeface="Gill Sans MT"/>
              </a:defRPr>
            </a:lvl1pPr>
          </a:lstStyle>
          <a:p>
            <a:pPr marL="1143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855344" cy="5639435"/>
          </a:xfrm>
          <a:custGeom>
            <a:avLst/>
            <a:gdLst/>
            <a:ahLst/>
            <a:cxnLst/>
            <a:rect l="l" t="t" r="r" b="b"/>
            <a:pathLst>
              <a:path w="855344" h="5639435">
                <a:moveTo>
                  <a:pt x="854963" y="0"/>
                </a:moveTo>
                <a:lnTo>
                  <a:pt x="82500" y="0"/>
                </a:lnTo>
                <a:lnTo>
                  <a:pt x="0" y="813"/>
                </a:lnTo>
                <a:lnTo>
                  <a:pt x="0" y="5638916"/>
                </a:lnTo>
                <a:lnTo>
                  <a:pt x="854963" y="9271"/>
                </a:lnTo>
                <a:lnTo>
                  <a:pt x="854963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481398" y="15696"/>
            <a:ext cx="378206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95"/>
              </a:spcBef>
            </a:pPr>
            <a:r>
              <a:rPr sz="2400" b="1" spc="-55" dirty="0">
                <a:solidFill>
                  <a:srgbClr val="001F5F"/>
                </a:solidFill>
                <a:latin typeface="Times New Roman"/>
                <a:cs typeface="Times New Roman"/>
              </a:rPr>
              <a:t>T.C.</a:t>
            </a:r>
          </a:p>
          <a:p>
            <a:pPr algn="ctr">
              <a:lnSpc>
                <a:spcPct val="100000"/>
              </a:lnSpc>
            </a:pPr>
            <a:r>
              <a:rPr lang="tr-TR" sz="2400" b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KASTAMONU VALİLİĞİ</a:t>
            </a:r>
            <a:br>
              <a:rPr lang="tr-TR" sz="2400" b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tr-TR" sz="2400" b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İl İdare Kurulu Müdürlüğü</a:t>
            </a:r>
            <a:endParaRPr sz="2400" b="1" spc="-10" dirty="0">
              <a:solidFill>
                <a:srgbClr val="001F5F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8700" y="1094365"/>
            <a:ext cx="7632700" cy="2487476"/>
          </a:xfrm>
          <a:prstGeom prst="rect">
            <a:avLst/>
          </a:prstGeom>
          <a:ln w="9144">
            <a:noFill/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lang="tr-TR" sz="3600" dirty="0" smtClean="0">
              <a:latin typeface="Times New Roman"/>
              <a:cs typeface="Times New Roman"/>
            </a:endParaRPr>
          </a:p>
          <a:p>
            <a:pPr marL="603250" marR="597535" algn="ctr">
              <a:lnSpc>
                <a:spcPct val="98400"/>
              </a:lnSpc>
            </a:pPr>
            <a:r>
              <a:rPr lang="tr-TR" sz="3200" b="1" spc="-5" dirty="0" smtClean="0">
                <a:solidFill>
                  <a:srgbClr val="001F5F"/>
                </a:solidFill>
                <a:latin typeface="Arial"/>
                <a:cs typeface="Arial"/>
              </a:rPr>
              <a:t>4483</a:t>
            </a:r>
            <a:r>
              <a:rPr lang="tr-TR" sz="3200" b="1" spc="-15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tr-TR" sz="3200" b="1" spc="-10" dirty="0" smtClean="0">
                <a:solidFill>
                  <a:srgbClr val="001F5F"/>
                </a:solidFill>
                <a:latin typeface="Arial"/>
                <a:cs typeface="Arial"/>
              </a:rPr>
              <a:t>SAYILI</a:t>
            </a:r>
            <a:r>
              <a:rPr lang="tr-TR" sz="3200" b="1" spc="2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tr-TR" sz="3200" b="1" spc="-5" dirty="0" smtClean="0">
                <a:solidFill>
                  <a:srgbClr val="001F5F"/>
                </a:solidFill>
                <a:latin typeface="Arial"/>
                <a:cs typeface="Arial"/>
              </a:rPr>
              <a:t>MEMURLARIN</a:t>
            </a:r>
            <a:r>
              <a:rPr lang="tr-TR" sz="3200" b="1" spc="5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tr-TR" sz="3200" b="1" spc="-5" dirty="0" smtClean="0">
                <a:solidFill>
                  <a:srgbClr val="001F5F"/>
                </a:solidFill>
                <a:latin typeface="Arial"/>
                <a:cs typeface="Arial"/>
              </a:rPr>
              <a:t>VE</a:t>
            </a:r>
            <a:r>
              <a:rPr lang="tr-TR" sz="3200" b="1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tr-TR" sz="3200" b="1" spc="-5" dirty="0" smtClean="0">
                <a:solidFill>
                  <a:srgbClr val="001F5F"/>
                </a:solidFill>
                <a:latin typeface="Arial"/>
                <a:cs typeface="Arial"/>
              </a:rPr>
              <a:t>DİĞER</a:t>
            </a:r>
            <a:r>
              <a:rPr lang="tr-TR" sz="3200" b="1" spc="5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tr-TR" sz="3200" b="1" spc="-10" dirty="0" smtClean="0">
                <a:solidFill>
                  <a:srgbClr val="001F5F"/>
                </a:solidFill>
                <a:latin typeface="Arial"/>
                <a:cs typeface="Arial"/>
              </a:rPr>
              <a:t>KAMU </a:t>
            </a:r>
            <a:r>
              <a:rPr lang="tr-TR" sz="3200" b="1" spc="-76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tr-TR" sz="3200" b="1" spc="-5" dirty="0" smtClean="0">
                <a:solidFill>
                  <a:srgbClr val="001F5F"/>
                </a:solidFill>
                <a:latin typeface="Arial"/>
                <a:cs typeface="Arial"/>
              </a:rPr>
              <a:t>GÖREVLİLERİNİN </a:t>
            </a:r>
            <a:r>
              <a:rPr lang="tr-TR" sz="3200" b="1" spc="-20" dirty="0" smtClean="0">
                <a:solidFill>
                  <a:srgbClr val="001F5F"/>
                </a:solidFill>
                <a:latin typeface="Arial"/>
                <a:cs typeface="Arial"/>
              </a:rPr>
              <a:t>YARGILANMASI </a:t>
            </a:r>
            <a:r>
              <a:rPr lang="tr-TR" sz="3200" b="1" spc="-10" dirty="0" smtClean="0">
                <a:solidFill>
                  <a:srgbClr val="001F5F"/>
                </a:solidFill>
                <a:latin typeface="Arial"/>
                <a:cs typeface="Arial"/>
              </a:rPr>
              <a:t>HAKKINDA </a:t>
            </a:r>
            <a:r>
              <a:rPr lang="tr-TR" sz="3200" b="1" spc="-5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tr-TR" sz="3200" b="1" spc="-10" dirty="0" smtClean="0">
                <a:solidFill>
                  <a:srgbClr val="001F5F"/>
                </a:solidFill>
                <a:latin typeface="Arial"/>
                <a:cs typeface="Arial"/>
              </a:rPr>
              <a:t>KANUN</a:t>
            </a:r>
            <a:r>
              <a:rPr lang="tr-TR" sz="3200" b="1" spc="15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tr-TR" sz="3200" b="1" spc="-5" dirty="0" smtClean="0">
                <a:solidFill>
                  <a:srgbClr val="001F5F"/>
                </a:solidFill>
                <a:latin typeface="Arial"/>
                <a:cs typeface="Arial"/>
              </a:rPr>
              <a:t>VE</a:t>
            </a:r>
            <a:r>
              <a:rPr lang="tr-TR" sz="3200" b="1" spc="5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tr-TR" sz="3200" b="1" spc="-10" dirty="0" smtClean="0">
                <a:solidFill>
                  <a:srgbClr val="001F5F"/>
                </a:solidFill>
                <a:latin typeface="Arial"/>
                <a:cs typeface="Arial"/>
              </a:rPr>
              <a:t>UYGULANMASI</a:t>
            </a:r>
            <a:endParaRPr lang="tr-TR" sz="3200" dirty="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926" y="85526"/>
            <a:ext cx="1378487" cy="1286073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1</a:t>
            </a:fld>
            <a:endParaRPr dirty="0"/>
          </a:p>
        </p:txBody>
      </p:sp>
      <p:sp>
        <p:nvSpPr>
          <p:cNvPr id="19" name="Dikdörtgen 18"/>
          <p:cNvSpPr/>
          <p:nvPr/>
        </p:nvSpPr>
        <p:spPr>
          <a:xfrm>
            <a:off x="297498" y="3592905"/>
            <a:ext cx="7609006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KASTAMONU VALİLİĞİ</a:t>
            </a:r>
          </a:p>
          <a:p>
            <a:pPr algn="ctr"/>
            <a:r>
              <a:rPr lang="tr-TR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İl İdare Kurulu Müdürlüğü</a:t>
            </a:r>
            <a:endParaRPr lang="tr-T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0" name="Dikdörtgen 19"/>
          <p:cNvSpPr/>
          <p:nvPr/>
        </p:nvSpPr>
        <p:spPr>
          <a:xfrm>
            <a:off x="976277" y="5285614"/>
            <a:ext cx="613661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Bilgilendirme Eğitimi</a:t>
            </a:r>
            <a:endParaRPr lang="tr-TR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-946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08223" y="364058"/>
            <a:ext cx="2527935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spc="-5" dirty="0"/>
              <a:t>KAPSAM</a:t>
            </a:r>
            <a:r>
              <a:rPr sz="2900" spc="-80" dirty="0"/>
              <a:t> </a:t>
            </a:r>
            <a:r>
              <a:rPr sz="2900" spc="-5" dirty="0"/>
              <a:t>(Md.2)</a:t>
            </a:r>
            <a:endParaRPr sz="2900"/>
          </a:p>
        </p:txBody>
      </p:sp>
      <p:sp>
        <p:nvSpPr>
          <p:cNvPr id="3" name="object 3"/>
          <p:cNvSpPr txBox="1"/>
          <p:nvPr/>
        </p:nvSpPr>
        <p:spPr>
          <a:xfrm>
            <a:off x="381000" y="1142238"/>
            <a:ext cx="7090156" cy="480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30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Devletin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di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er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kamu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tüzel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ilerinin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genel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idare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esaslarına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göre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yürüttükleri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kamu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hizmetlerinin </a:t>
            </a:r>
            <a:r>
              <a:rPr sz="2400" spc="-5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gerektirdi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i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asli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 sürekli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görevleri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ifa eden memurlar ve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di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er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kamu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görevlilerini</a:t>
            </a:r>
            <a:r>
              <a:rPr sz="2400" spc="-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kapsar.</a:t>
            </a:r>
            <a:endParaRPr sz="2400" dirty="0">
              <a:latin typeface="Berlin Sans FB"/>
              <a:cs typeface="Berlin Sans FB"/>
            </a:endParaRPr>
          </a:p>
          <a:p>
            <a:pPr marL="127000" algn="just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A-</a:t>
            </a:r>
            <a:r>
              <a:rPr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Kapsama</a:t>
            </a:r>
            <a:r>
              <a:rPr sz="2400" spc="-3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Girmeyen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Ki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iler</a:t>
            </a:r>
            <a:r>
              <a:rPr sz="2400" spc="-1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Bakımından</a:t>
            </a:r>
            <a:r>
              <a:rPr sz="2400" spc="-3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Kapsamı</a:t>
            </a:r>
            <a:endParaRPr sz="2400" dirty="0">
              <a:latin typeface="Berlin Sans FB"/>
              <a:cs typeface="Berlin Sans FB"/>
            </a:endParaRPr>
          </a:p>
          <a:p>
            <a:pPr marL="12700" marR="394970" indent="114300">
              <a:lnSpc>
                <a:spcPct val="100000"/>
              </a:lnSpc>
              <a:spcBef>
                <a:spcPts val="1285"/>
              </a:spcBef>
            </a:pP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1)Genel idare esaslarına göre 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asli ve sürekli görevlerde </a:t>
            </a:r>
            <a:r>
              <a:rPr sz="2400" spc="-58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çalı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mayan, kamu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gücünü kullanma yetkisi 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olmayan </a:t>
            </a:r>
            <a:r>
              <a:rPr sz="24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personel</a:t>
            </a:r>
            <a:endParaRPr sz="2400" dirty="0">
              <a:latin typeface="Berlin Sans FB"/>
              <a:cs typeface="Berlin Sans FB"/>
            </a:endParaRPr>
          </a:p>
          <a:p>
            <a:pPr marL="584200">
              <a:lnSpc>
                <a:spcPct val="100000"/>
              </a:lnSpc>
              <a:spcBef>
                <a:spcPts val="515"/>
              </a:spcBef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1a)K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personeli</a:t>
            </a:r>
            <a:r>
              <a:rPr sz="2400" spc="-2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(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Genel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Müdür,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Yönetim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Kurulu</a:t>
            </a:r>
            <a:endParaRPr sz="2400" dirty="0">
              <a:latin typeface="Berlin Sans FB"/>
              <a:cs typeface="Berlin Sans FB"/>
            </a:endParaRPr>
          </a:p>
          <a:p>
            <a:pPr marL="12700">
              <a:lnSpc>
                <a:spcPts val="2840"/>
              </a:lnSpc>
              <a:spcBef>
                <a:spcPts val="90"/>
              </a:spcBef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üyeleri</a:t>
            </a:r>
            <a:r>
              <a:rPr sz="2400" spc="-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hariç)</a:t>
            </a:r>
            <a:endParaRPr sz="2400" dirty="0">
              <a:latin typeface="Berlin Sans FB"/>
              <a:cs typeface="Berlin Sans FB"/>
            </a:endParaRPr>
          </a:p>
          <a:p>
            <a:pPr marL="584200">
              <a:lnSpc>
                <a:spcPts val="2840"/>
              </a:lnSpc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1b)Kadro Kar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ılı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ı</a:t>
            </a:r>
            <a:r>
              <a:rPr sz="2400" spc="-3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Çalı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tırılmayan</a:t>
            </a:r>
            <a:r>
              <a:rPr sz="2400" spc="-2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Sözle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meli</a:t>
            </a:r>
            <a:endParaRPr sz="2400" dirty="0">
              <a:latin typeface="Berlin Sans FB"/>
              <a:cs typeface="Berlin Sans FB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Personeller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775" y="5941114"/>
            <a:ext cx="2206625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59"/>
              </a:spcBef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1c)Geçici</a:t>
            </a:r>
            <a:r>
              <a:rPr sz="2400" spc="-6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Personel </a:t>
            </a:r>
            <a:r>
              <a:rPr sz="2400" spc="-5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1d)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İş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çiler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2043" y="6115913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10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065" y="141478"/>
            <a:ext cx="208597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</a:tabLst>
            </a:pP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2)Görevleri </a:t>
            </a:r>
            <a:r>
              <a:rPr sz="2800" spc="-69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soru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turma </a:t>
            </a:r>
            <a:r>
              <a:rPr sz="2800" spc="-69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tabi</a:t>
            </a:r>
            <a:r>
              <a:rPr sz="2800" spc="-6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olanlar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31389" y="141478"/>
            <a:ext cx="4209415" cy="86614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62865" marR="5080" indent="-50800">
              <a:lnSpc>
                <a:spcPts val="3260"/>
              </a:lnSpc>
              <a:spcBef>
                <a:spcPts val="285"/>
              </a:spcBef>
              <a:tabLst>
                <a:tab pos="640715" algn="l"/>
                <a:tab pos="1997075" algn="l"/>
                <a:tab pos="3615690" algn="l"/>
              </a:tabLst>
            </a:pP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ve	sıfa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t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lar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ı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se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b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ebiyle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özel 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ve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20617" y="556005"/>
            <a:ext cx="35210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26615" algn="l"/>
              </a:tabLst>
            </a:pP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kovu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turma	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usullerine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1265" y="1539366"/>
            <a:ext cx="6462056" cy="1249253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99085" marR="5080" indent="-287020">
              <a:lnSpc>
                <a:spcPct val="102899"/>
              </a:lnSpc>
              <a:spcBef>
                <a:spcPts val="15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299720" algn="l"/>
                <a:tab pos="3108325" algn="l"/>
                <a:tab pos="4746625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2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a)Cumhu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,	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Bak</a:t>
            </a:r>
            <a:r>
              <a:rPr sz="2400" spc="-1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lar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,  Milletvekilleri,</a:t>
            </a:r>
            <a:endParaRPr sz="2400" dirty="0">
              <a:latin typeface="Berlin Sans FB"/>
              <a:cs typeface="Berlin Sans FB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299720" algn="l"/>
                <a:tab pos="1113155" algn="l"/>
                <a:tab pos="2420620" algn="l"/>
                <a:tab pos="3486150" algn="l"/>
                <a:tab pos="5088255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2b)	Yüksek	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Yargı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Organları	üyeleri,</a:t>
            </a:r>
            <a:endParaRPr sz="2400" dirty="0">
              <a:latin typeface="Berlin Sans FB"/>
              <a:cs typeface="Berlin Sans FB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Hakimler</a:t>
            </a:r>
            <a:r>
              <a:rPr sz="2400" spc="-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Savcılar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1265" y="3257169"/>
            <a:ext cx="3201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299720" algn="l"/>
                <a:tab pos="129286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2c)	Yüksekö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retim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3891" y="3257169"/>
            <a:ext cx="389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üst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8082" y="3622624"/>
            <a:ext cx="42691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Yüksekö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retimde</a:t>
            </a:r>
            <a:r>
              <a:rPr sz="2400" spc="204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görevli</a:t>
            </a:r>
            <a:r>
              <a:rPr sz="2400" spc="2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retim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68771" y="3257169"/>
            <a:ext cx="12738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organ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arı,  üyeleri</a:t>
            </a:r>
            <a:r>
              <a:rPr sz="2400" spc="1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1265" y="3851910"/>
            <a:ext cx="5780405" cy="152400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1180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Yüksekö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retimde</a:t>
            </a:r>
            <a:r>
              <a:rPr sz="24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çalı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an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657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sayılı</a:t>
            </a:r>
            <a:r>
              <a:rPr sz="2400" spc="-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personel</a:t>
            </a:r>
            <a:endParaRPr sz="2400">
              <a:latin typeface="Berlin Sans FB"/>
              <a:cs typeface="Berlin Sans FB"/>
            </a:endParaRPr>
          </a:p>
          <a:p>
            <a:pPr marL="299085" indent="-287020">
              <a:lnSpc>
                <a:spcPct val="100000"/>
              </a:lnSpc>
              <a:spcBef>
                <a:spcPts val="1080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29972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2d)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Askeri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Personel</a:t>
            </a:r>
            <a:endParaRPr sz="2400">
              <a:latin typeface="Berlin Sans FB"/>
              <a:cs typeface="Berlin Sans FB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29972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2e)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Avukatlar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Noterler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02043" y="6115913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11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79544"/>
            <a:ext cx="6806590" cy="8909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958215" marR="5080" indent="-408940">
              <a:lnSpc>
                <a:spcPts val="3460"/>
              </a:lnSpc>
              <a:spcBef>
                <a:spcPts val="535"/>
              </a:spcBef>
            </a:pPr>
            <a:r>
              <a:rPr sz="3200" spc="-5" dirty="0"/>
              <a:t>B-</a:t>
            </a:r>
            <a:r>
              <a:rPr sz="3200" spc="-25" dirty="0"/>
              <a:t> </a:t>
            </a:r>
            <a:r>
              <a:rPr sz="3200" spc="-5" dirty="0"/>
              <a:t>Kapsama</a:t>
            </a:r>
            <a:r>
              <a:rPr sz="3200" spc="-20" dirty="0"/>
              <a:t> </a:t>
            </a:r>
            <a:r>
              <a:rPr sz="3200" dirty="0"/>
              <a:t>Girmeyen</a:t>
            </a:r>
            <a:r>
              <a:rPr sz="3200" spc="-40" dirty="0"/>
              <a:t> </a:t>
            </a:r>
            <a:r>
              <a:rPr sz="3200" dirty="0"/>
              <a:t>Suçlar </a:t>
            </a:r>
            <a:r>
              <a:rPr sz="3200" spc="-785" dirty="0"/>
              <a:t> </a:t>
            </a:r>
            <a:r>
              <a:rPr sz="3200" dirty="0"/>
              <a:t>Bakımından</a:t>
            </a:r>
            <a:r>
              <a:rPr sz="3200" spc="-35" dirty="0"/>
              <a:t> </a:t>
            </a:r>
            <a:r>
              <a:rPr sz="3200" spc="-5" dirty="0"/>
              <a:t>Kapsamı</a:t>
            </a:r>
            <a:r>
              <a:rPr sz="3200" spc="-30" dirty="0"/>
              <a:t> </a:t>
            </a:r>
            <a:r>
              <a:rPr sz="3200" spc="-5" dirty="0"/>
              <a:t>(1)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52400" y="992220"/>
            <a:ext cx="7374433" cy="6038833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552575" algn="just">
              <a:lnSpc>
                <a:spcPct val="100000"/>
              </a:lnSpc>
              <a:spcBef>
                <a:spcPts val="1275"/>
              </a:spcBef>
            </a:pP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1.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 A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ır</a:t>
            </a:r>
            <a:r>
              <a:rPr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Cezayı</a:t>
            </a:r>
            <a:r>
              <a:rPr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Gerektiren</a:t>
            </a:r>
            <a:r>
              <a:rPr sz="2400" spc="3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Suç 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Üstü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Hali</a:t>
            </a:r>
            <a:endParaRPr sz="2400" dirty="0">
              <a:latin typeface="Berlin Sans FB"/>
              <a:cs typeface="Berlin Sans FB"/>
            </a:endParaRPr>
          </a:p>
          <a:p>
            <a:pPr marL="365125" marR="17780" indent="-340360" algn="just">
              <a:lnSpc>
                <a:spcPct val="102499"/>
              </a:lnSpc>
              <a:spcBef>
                <a:spcPts val="1105"/>
              </a:spcBef>
              <a:buClr>
                <a:srgbClr val="90C225"/>
              </a:buClr>
              <a:buSzPct val="75000"/>
              <a:buFont typeface="Wingdings"/>
              <a:buChar char=""/>
              <a:tabLst>
                <a:tab pos="365760" algn="l"/>
              </a:tabLst>
            </a:pPr>
            <a:r>
              <a:rPr sz="2400" dirty="0">
                <a:latin typeface="Berlin Sans FB"/>
                <a:cs typeface="Berlin Sans FB"/>
              </a:rPr>
              <a:t>4483 </a:t>
            </a:r>
            <a:r>
              <a:rPr sz="2400" spc="-10" dirty="0">
                <a:latin typeface="Berlin Sans FB"/>
                <a:cs typeface="Berlin Sans FB"/>
              </a:rPr>
              <a:t>sayılı </a:t>
            </a:r>
            <a:r>
              <a:rPr sz="2400" spc="-5" dirty="0">
                <a:latin typeface="Berlin Sans FB"/>
                <a:cs typeface="Berlin Sans FB"/>
              </a:rPr>
              <a:t>Kanun </a:t>
            </a:r>
            <a:r>
              <a:rPr sz="2400" dirty="0">
                <a:latin typeface="Berlin Sans FB"/>
                <a:cs typeface="Berlin Sans FB"/>
              </a:rPr>
              <a:t>2 nci </a:t>
            </a:r>
            <a:r>
              <a:rPr sz="2400" spc="-5" dirty="0">
                <a:latin typeface="Berlin Sans FB"/>
                <a:cs typeface="Berlin Sans FB"/>
              </a:rPr>
              <a:t>mad.3.fıkrasına </a:t>
            </a:r>
            <a:r>
              <a:rPr sz="2400" dirty="0">
                <a:latin typeface="Berlin Sans FB"/>
                <a:cs typeface="Berlin Sans FB"/>
              </a:rPr>
              <a:t>göre </a:t>
            </a:r>
            <a:r>
              <a:rPr sz="2400" spc="-5" dirty="0">
                <a:latin typeface="Berlin Sans FB"/>
                <a:cs typeface="Berlin Sans FB"/>
              </a:rPr>
              <a:t>a</a:t>
            </a:r>
            <a:r>
              <a:rPr sz="2400" spc="-5" dirty="0">
                <a:latin typeface="Calibri"/>
                <a:cs typeface="Calibri"/>
              </a:rPr>
              <a:t>ğ</a:t>
            </a:r>
            <a:r>
              <a:rPr sz="2400" spc="-5" dirty="0">
                <a:latin typeface="Berlin Sans FB"/>
                <a:cs typeface="Berlin Sans FB"/>
              </a:rPr>
              <a:t>ır cezayı 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gerektiren</a:t>
            </a:r>
            <a:r>
              <a:rPr sz="2400" spc="2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suçüstü</a:t>
            </a:r>
            <a:r>
              <a:rPr sz="2400" dirty="0">
                <a:latin typeface="Berlin Sans FB"/>
                <a:cs typeface="Berlin Sans FB"/>
              </a:rPr>
              <a:t> hali</a:t>
            </a:r>
            <a:r>
              <a:rPr sz="2400" spc="-20" dirty="0">
                <a:latin typeface="Berlin Sans FB"/>
                <a:cs typeface="Berlin Sans FB"/>
              </a:rPr>
              <a:t> </a:t>
            </a:r>
            <a:r>
              <a:rPr sz="2400" dirty="0">
                <a:latin typeface="Berlin Sans FB"/>
                <a:cs typeface="Berlin Sans FB"/>
              </a:rPr>
              <a:t>genel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hükümlere</a:t>
            </a:r>
            <a:r>
              <a:rPr sz="2400" spc="1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tabidir.</a:t>
            </a:r>
            <a:endParaRPr sz="2400" dirty="0">
              <a:latin typeface="Berlin Sans FB"/>
              <a:cs typeface="Berlin Sans FB"/>
            </a:endParaRPr>
          </a:p>
          <a:p>
            <a:pPr marL="365125" marR="17780" indent="-340360" algn="just">
              <a:lnSpc>
                <a:spcPct val="101000"/>
              </a:lnSpc>
              <a:spcBef>
                <a:spcPts val="390"/>
              </a:spcBef>
              <a:buClr>
                <a:srgbClr val="90C225"/>
              </a:buClr>
              <a:buSzPct val="75000"/>
              <a:buFont typeface="Wingdings"/>
              <a:buChar char=""/>
              <a:tabLst>
                <a:tab pos="365760" algn="l"/>
              </a:tabLst>
            </a:pPr>
            <a:r>
              <a:rPr sz="24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A</a:t>
            </a:r>
            <a:r>
              <a:rPr sz="24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ğ</a:t>
            </a:r>
            <a:r>
              <a:rPr sz="24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ır</a:t>
            </a:r>
            <a:r>
              <a:rPr sz="24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Ceza;</a:t>
            </a:r>
            <a:r>
              <a:rPr sz="2400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Kanunların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10" dirty="0">
                <a:latin typeface="Berlin Sans FB"/>
                <a:cs typeface="Berlin Sans FB"/>
              </a:rPr>
              <a:t>ayrıca</a:t>
            </a:r>
            <a:r>
              <a:rPr sz="2400" spc="-5" dirty="0">
                <a:latin typeface="Berlin Sans FB"/>
                <a:cs typeface="Berlin Sans FB"/>
              </a:rPr>
              <a:t> </a:t>
            </a:r>
            <a:r>
              <a:rPr sz="2400" dirty="0">
                <a:latin typeface="Berlin Sans FB"/>
                <a:cs typeface="Berlin Sans FB"/>
              </a:rPr>
              <a:t>görevli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kıldı</a:t>
            </a:r>
            <a:r>
              <a:rPr sz="2400" spc="-5" dirty="0">
                <a:latin typeface="Calibri"/>
                <a:cs typeface="Calibri"/>
              </a:rPr>
              <a:t>ğ</a:t>
            </a:r>
            <a:r>
              <a:rPr sz="2400" spc="-5" dirty="0">
                <a:latin typeface="Berlin Sans FB"/>
                <a:cs typeface="Berlin Sans FB"/>
              </a:rPr>
              <a:t>ı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haller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saklı </a:t>
            </a:r>
            <a:r>
              <a:rPr sz="2400" dirty="0">
                <a:latin typeface="Berlin Sans FB"/>
                <a:cs typeface="Berlin Sans FB"/>
              </a:rPr>
              <a:t> kalmak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üzere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a</a:t>
            </a:r>
            <a:r>
              <a:rPr sz="2400" spc="-5" dirty="0">
                <a:latin typeface="Calibri"/>
                <a:cs typeface="Calibri"/>
              </a:rPr>
              <a:t>ğ</a:t>
            </a:r>
            <a:r>
              <a:rPr sz="2400" spc="-5" dirty="0">
                <a:latin typeface="Berlin Sans FB"/>
                <a:cs typeface="Berlin Sans FB"/>
              </a:rPr>
              <a:t>ırla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tırılmı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müebbet</a:t>
            </a:r>
            <a:r>
              <a:rPr sz="2400" dirty="0">
                <a:latin typeface="Berlin Sans FB"/>
                <a:cs typeface="Berlin Sans FB"/>
              </a:rPr>
              <a:t> hapis,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müebbet </a:t>
            </a:r>
            <a:r>
              <a:rPr sz="2400" dirty="0">
                <a:latin typeface="Berlin Sans FB"/>
                <a:cs typeface="Berlin Sans FB"/>
              </a:rPr>
              <a:t> hapis </a:t>
            </a:r>
            <a:r>
              <a:rPr sz="2400" spc="-5" dirty="0">
                <a:latin typeface="Berlin Sans FB"/>
                <a:cs typeface="Berlin Sans FB"/>
              </a:rPr>
              <a:t>ve on yıldan fazla </a:t>
            </a:r>
            <a:r>
              <a:rPr sz="2400" spc="-10" dirty="0">
                <a:latin typeface="Berlin Sans FB"/>
                <a:cs typeface="Berlin Sans FB"/>
              </a:rPr>
              <a:t>olan </a:t>
            </a:r>
            <a:r>
              <a:rPr sz="2400" spc="-5" dirty="0">
                <a:latin typeface="Berlin Sans FB"/>
                <a:cs typeface="Berlin Sans FB"/>
              </a:rPr>
              <a:t>hapis cezalarını </a:t>
            </a:r>
            <a:r>
              <a:rPr sz="2400" dirty="0">
                <a:latin typeface="Berlin Sans FB"/>
                <a:cs typeface="Berlin Sans FB"/>
              </a:rPr>
              <a:t>gerektiren 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dirty="0">
                <a:latin typeface="Berlin Sans FB"/>
                <a:cs typeface="Berlin Sans FB"/>
              </a:rPr>
              <a:t>suçlar.</a:t>
            </a:r>
          </a:p>
          <a:p>
            <a:pPr marL="365125" marR="17780" indent="-340360" algn="just">
              <a:lnSpc>
                <a:spcPct val="100000"/>
              </a:lnSpc>
              <a:spcBef>
                <a:spcPts val="420"/>
              </a:spcBef>
              <a:buClr>
                <a:srgbClr val="90C225"/>
              </a:buClr>
              <a:buSzPct val="75000"/>
              <a:buFont typeface="Wingdings"/>
              <a:buChar char=""/>
              <a:tabLst>
                <a:tab pos="365760" algn="l"/>
              </a:tabLst>
            </a:pPr>
            <a:r>
              <a:rPr sz="24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Suçüstü Hali;</a:t>
            </a:r>
            <a:r>
              <a:rPr sz="2400" u="heavy" spc="59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400" spc="-5" dirty="0">
                <a:latin typeface="Calibri"/>
                <a:cs typeface="Calibri"/>
              </a:rPr>
              <a:t>İş</a:t>
            </a:r>
            <a:r>
              <a:rPr sz="2400" spc="-5" dirty="0">
                <a:latin typeface="Berlin Sans FB"/>
                <a:cs typeface="Berlin Sans FB"/>
              </a:rPr>
              <a:t>lenmekte olan suçlar ile,</a:t>
            </a:r>
            <a:r>
              <a:rPr sz="2400" spc="118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henüz i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lendi</a:t>
            </a:r>
            <a:r>
              <a:rPr sz="2400" spc="-5" dirty="0">
                <a:latin typeface="Calibri"/>
                <a:cs typeface="Calibri"/>
              </a:rPr>
              <a:t>ğ</a:t>
            </a:r>
            <a:r>
              <a:rPr sz="2400" spc="-5" dirty="0">
                <a:latin typeface="Berlin Sans FB"/>
                <a:cs typeface="Berlin Sans FB"/>
              </a:rPr>
              <a:t>i 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için </a:t>
            </a:r>
            <a:r>
              <a:rPr sz="2400" spc="-10" dirty="0">
                <a:latin typeface="Berlin Sans FB"/>
                <a:cs typeface="Berlin Sans FB"/>
              </a:rPr>
              <a:t>yakalanan </a:t>
            </a:r>
            <a:r>
              <a:rPr sz="2400" spc="-5" dirty="0">
                <a:latin typeface="Berlin Sans FB"/>
                <a:cs typeface="Berlin Sans FB"/>
              </a:rPr>
              <a:t>ki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inin, fiilin </a:t>
            </a:r>
            <a:r>
              <a:rPr sz="2400" spc="-10" dirty="0">
                <a:latin typeface="Berlin Sans FB"/>
                <a:cs typeface="Berlin Sans FB"/>
              </a:rPr>
              <a:t>kısa bir </a:t>
            </a:r>
            <a:r>
              <a:rPr sz="2400" dirty="0">
                <a:latin typeface="Berlin Sans FB"/>
                <a:cs typeface="Berlin Sans FB"/>
              </a:rPr>
              <a:t>süre </a:t>
            </a:r>
            <a:r>
              <a:rPr sz="2400" spc="-5" dirty="0">
                <a:latin typeface="Berlin Sans FB"/>
                <a:cs typeface="Berlin Sans FB"/>
              </a:rPr>
              <a:t>önce i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lendi</a:t>
            </a:r>
            <a:r>
              <a:rPr sz="2400" spc="-5" dirty="0">
                <a:latin typeface="Calibri"/>
                <a:cs typeface="Calibri"/>
              </a:rPr>
              <a:t>ğ</a:t>
            </a:r>
            <a:r>
              <a:rPr sz="2400" spc="-5" dirty="0">
                <a:latin typeface="Berlin Sans FB"/>
                <a:cs typeface="Berlin Sans FB"/>
              </a:rPr>
              <a:t>ine 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ili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kin</a:t>
            </a:r>
            <a:r>
              <a:rPr sz="2400" spc="-2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delillerle</a:t>
            </a:r>
            <a:r>
              <a:rPr sz="2400" spc="-2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yakalanan</a:t>
            </a:r>
            <a:r>
              <a:rPr sz="2400" spc="-4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ki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inin</a:t>
            </a:r>
            <a:r>
              <a:rPr sz="2400" spc="-15" dirty="0">
                <a:latin typeface="Berlin Sans FB"/>
                <a:cs typeface="Berlin Sans FB"/>
              </a:rPr>
              <a:t> </a:t>
            </a:r>
            <a:r>
              <a:rPr sz="2400" dirty="0">
                <a:latin typeface="Berlin Sans FB"/>
                <a:cs typeface="Berlin Sans FB"/>
              </a:rPr>
              <a:t>i</a:t>
            </a:r>
            <a:r>
              <a:rPr sz="2400" dirty="0">
                <a:latin typeface="Calibri"/>
                <a:cs typeface="Calibri"/>
              </a:rPr>
              <a:t>ş</a:t>
            </a:r>
            <a:r>
              <a:rPr sz="2400" dirty="0">
                <a:latin typeface="Berlin Sans FB"/>
                <a:cs typeface="Berlin Sans FB"/>
              </a:rPr>
              <a:t>ledikleri</a:t>
            </a:r>
            <a:r>
              <a:rPr sz="2400" spc="-1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suçlardır.</a:t>
            </a:r>
            <a:endParaRPr sz="2400" dirty="0">
              <a:latin typeface="Berlin Sans FB"/>
              <a:cs typeface="Berlin Sans FB"/>
            </a:endParaRPr>
          </a:p>
          <a:p>
            <a:pPr marL="365125" marR="18415" indent="-340360" algn="just">
              <a:lnSpc>
                <a:spcPct val="99200"/>
              </a:lnSpc>
              <a:spcBef>
                <a:spcPts val="605"/>
              </a:spcBef>
              <a:buClr>
                <a:srgbClr val="90C225"/>
              </a:buClr>
              <a:buSzPct val="75000"/>
              <a:buFont typeface="Wingdings"/>
              <a:buChar char=""/>
              <a:tabLst>
                <a:tab pos="365760" algn="l"/>
              </a:tabLst>
            </a:pPr>
            <a:r>
              <a:rPr sz="2400" spc="-5" dirty="0">
                <a:latin typeface="Berlin Sans FB"/>
                <a:cs typeface="Berlin Sans FB"/>
              </a:rPr>
              <a:t>Kamu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görevlileri </a:t>
            </a:r>
            <a:r>
              <a:rPr sz="2400" spc="-10" dirty="0">
                <a:latin typeface="Berlin Sans FB"/>
                <a:cs typeface="Berlin Sans FB"/>
              </a:rPr>
              <a:t>için</a:t>
            </a:r>
            <a:r>
              <a:rPr sz="2400" spc="-5" dirty="0">
                <a:latin typeface="Berlin Sans FB"/>
                <a:cs typeface="Berlin Sans FB"/>
              </a:rPr>
              <a:t> </a:t>
            </a:r>
            <a:r>
              <a:rPr sz="2400" spc="-10" dirty="0">
                <a:latin typeface="Berlin Sans FB"/>
                <a:cs typeface="Berlin Sans FB"/>
              </a:rPr>
              <a:t>ilgili</a:t>
            </a:r>
            <a:r>
              <a:rPr sz="2400" spc="-5" dirty="0">
                <a:latin typeface="Berlin Sans FB"/>
                <a:cs typeface="Berlin Sans FB"/>
              </a:rPr>
              <a:t> mevzuatla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öngörülen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“disiplin </a:t>
            </a:r>
            <a:r>
              <a:rPr sz="2400" spc="-58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hükümleri” </a:t>
            </a:r>
            <a:r>
              <a:rPr sz="2400" dirty="0">
                <a:latin typeface="Berlin Sans FB"/>
                <a:cs typeface="Berlin Sans FB"/>
              </a:rPr>
              <a:t>bu </a:t>
            </a:r>
            <a:r>
              <a:rPr sz="2400" spc="-5" dirty="0">
                <a:latin typeface="Berlin Sans FB"/>
                <a:cs typeface="Berlin Sans FB"/>
              </a:rPr>
              <a:t>Kanun kapsamında de</a:t>
            </a:r>
            <a:r>
              <a:rPr sz="2400" spc="-5" dirty="0">
                <a:latin typeface="Calibri"/>
                <a:cs typeface="Calibri"/>
              </a:rPr>
              <a:t>ğ</a:t>
            </a:r>
            <a:r>
              <a:rPr sz="2400" spc="-5" dirty="0">
                <a:latin typeface="Berlin Sans FB"/>
                <a:cs typeface="Berlin Sans FB"/>
              </a:rPr>
              <a:t>ildir. Fiilin </a:t>
            </a:r>
            <a:r>
              <a:rPr sz="2400" spc="-10" dirty="0">
                <a:latin typeface="Berlin Sans FB"/>
                <a:cs typeface="Berlin Sans FB"/>
              </a:rPr>
              <a:t>ayrıca </a:t>
            </a:r>
            <a:r>
              <a:rPr sz="2400" spc="-5" dirty="0">
                <a:latin typeface="Berlin Sans FB"/>
                <a:cs typeface="Berlin Sans FB"/>
              </a:rPr>
              <a:t> </a:t>
            </a:r>
            <a:r>
              <a:rPr sz="2400" spc="-10" dirty="0">
                <a:latin typeface="Berlin Sans FB"/>
                <a:cs typeface="Berlin Sans FB"/>
              </a:rPr>
              <a:t>disiplin </a:t>
            </a:r>
            <a:r>
              <a:rPr sz="2400" spc="-5" dirty="0">
                <a:latin typeface="Berlin Sans FB"/>
                <a:cs typeface="Berlin Sans FB"/>
              </a:rPr>
              <a:t>suçu olması halinde, ilgili </a:t>
            </a:r>
            <a:r>
              <a:rPr sz="2400" dirty="0">
                <a:latin typeface="Berlin Sans FB"/>
                <a:cs typeface="Berlin Sans FB"/>
              </a:rPr>
              <a:t>mevzuata </a:t>
            </a:r>
            <a:r>
              <a:rPr sz="2400" spc="-204" dirty="0">
                <a:latin typeface="Berlin Sans FB"/>
                <a:cs typeface="Berlin Sans FB"/>
              </a:rPr>
              <a:t>gö</a:t>
            </a:r>
            <a:r>
              <a:rPr sz="1800" spc="-307" baseline="25462" dirty="0">
                <a:solidFill>
                  <a:srgbClr val="9F0000"/>
                </a:solidFill>
                <a:latin typeface="Gill Sans MT"/>
                <a:cs typeface="Gill Sans MT"/>
              </a:rPr>
              <a:t>1</a:t>
            </a:r>
            <a:r>
              <a:rPr sz="2400" spc="-204" dirty="0">
                <a:latin typeface="Berlin Sans FB"/>
                <a:cs typeface="Berlin Sans FB"/>
              </a:rPr>
              <a:t>r</a:t>
            </a:r>
            <a:r>
              <a:rPr sz="1800" spc="-307" baseline="25462" dirty="0">
                <a:solidFill>
                  <a:srgbClr val="9F0000"/>
                </a:solidFill>
                <a:latin typeface="Gill Sans MT"/>
                <a:cs typeface="Gill Sans MT"/>
              </a:rPr>
              <a:t>2</a:t>
            </a:r>
            <a:r>
              <a:rPr sz="2400" spc="-204" dirty="0">
                <a:latin typeface="Berlin Sans FB"/>
                <a:cs typeface="Berlin Sans FB"/>
              </a:rPr>
              <a:t>e</a:t>
            </a:r>
            <a:r>
              <a:rPr sz="2400" spc="-2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disiplin 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soru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turması</a:t>
            </a:r>
            <a:r>
              <a:rPr sz="2400" spc="-1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yapılır.</a:t>
            </a:r>
            <a:endParaRPr sz="2400" dirty="0">
              <a:latin typeface="Berlin Sans FB"/>
              <a:cs typeface="Berlin Sans FB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5496" y="23571"/>
            <a:ext cx="450850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Kapsama</a:t>
            </a:r>
            <a:r>
              <a:rPr sz="3200" spc="-25" dirty="0"/>
              <a:t> </a:t>
            </a:r>
            <a:r>
              <a:rPr sz="3200" dirty="0"/>
              <a:t>Girmeyen</a:t>
            </a:r>
            <a:r>
              <a:rPr sz="3200" spc="-45" dirty="0"/>
              <a:t> </a:t>
            </a:r>
            <a:r>
              <a:rPr sz="3200" dirty="0"/>
              <a:t>Suçlar </a:t>
            </a:r>
            <a:r>
              <a:rPr sz="3200" spc="-785" dirty="0"/>
              <a:t> </a:t>
            </a:r>
            <a:r>
              <a:rPr sz="3200" dirty="0"/>
              <a:t>Bakımından</a:t>
            </a:r>
            <a:r>
              <a:rPr sz="3200" spc="-40" dirty="0"/>
              <a:t> </a:t>
            </a:r>
            <a:r>
              <a:rPr sz="3200" spc="-5" dirty="0"/>
              <a:t>Kapsamı</a:t>
            </a:r>
            <a:r>
              <a:rPr sz="3200" spc="-30" dirty="0"/>
              <a:t> </a:t>
            </a:r>
            <a:r>
              <a:rPr sz="3200" spc="-5" dirty="0"/>
              <a:t>(2)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74065" y="1307337"/>
            <a:ext cx="7606030" cy="50497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92455">
              <a:lnSpc>
                <a:spcPct val="100000"/>
              </a:lnSpc>
              <a:spcBef>
                <a:spcPts val="95"/>
              </a:spcBef>
              <a:buSzPct val="96428"/>
              <a:buFont typeface="Berlin Sans FB"/>
              <a:buAutoNum type="arabicPeriod" startAt="3"/>
              <a:tabLst>
                <a:tab pos="257810" algn="l"/>
              </a:tabLst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İş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kence</a:t>
            </a:r>
            <a:r>
              <a:rPr sz="2800" spc="1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ve</a:t>
            </a:r>
            <a:r>
              <a:rPr sz="28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Eziyet</a:t>
            </a:r>
            <a:r>
              <a:rPr sz="2800" spc="1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Suçları: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5237</a:t>
            </a:r>
            <a:r>
              <a:rPr sz="2800" spc="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 err="1">
                <a:solidFill>
                  <a:srgbClr val="001F5F"/>
                </a:solidFill>
                <a:latin typeface="Berlin Sans FB"/>
                <a:cs typeface="Berlin Sans FB"/>
              </a:rPr>
              <a:t>sayılı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 err="1" smtClean="0">
                <a:solidFill>
                  <a:srgbClr val="001F5F"/>
                </a:solidFill>
                <a:latin typeface="Berlin Sans FB"/>
                <a:cs typeface="Berlin Sans FB"/>
              </a:rPr>
              <a:t>TCK’n</a:t>
            </a:r>
            <a:r>
              <a:rPr lang="tr-TR" sz="2800" spc="-5" dirty="0" smtClean="0">
                <a:solidFill>
                  <a:srgbClr val="001F5F"/>
                </a:solidFill>
                <a:latin typeface="Berlin Sans FB"/>
                <a:cs typeface="Berlin Sans FB"/>
              </a:rPr>
              <a:t>ı</a:t>
            </a:r>
            <a:r>
              <a:rPr sz="2800" spc="-5" dirty="0" smtClean="0">
                <a:solidFill>
                  <a:srgbClr val="001F5F"/>
                </a:solidFill>
                <a:latin typeface="Berlin Sans FB"/>
                <a:cs typeface="Berlin Sans FB"/>
              </a:rPr>
              <a:t>n </a:t>
            </a:r>
            <a:r>
              <a:rPr sz="2800" dirty="0" smtClean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“i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8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kence”</a:t>
            </a:r>
            <a:r>
              <a:rPr sz="2800" b="1" spc="5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ba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lıklı</a:t>
            </a:r>
            <a:r>
              <a:rPr sz="2800" spc="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94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,“</a:t>
            </a:r>
            <a:r>
              <a:rPr sz="28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neticesi</a:t>
            </a:r>
            <a:r>
              <a:rPr sz="2800" b="1" spc="4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sebebiyle </a:t>
            </a:r>
            <a:r>
              <a:rPr sz="28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 a</a:t>
            </a:r>
            <a:r>
              <a:rPr sz="2800" b="1" spc="-5" dirty="0">
                <a:solidFill>
                  <a:srgbClr val="FF0000"/>
                </a:solidFill>
                <a:latin typeface="Calibri"/>
                <a:cs typeface="Calibri"/>
              </a:rPr>
              <a:t>ğ</a:t>
            </a:r>
            <a:r>
              <a:rPr sz="28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ırla</a:t>
            </a:r>
            <a:r>
              <a:rPr sz="2800" b="1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8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tırılmı</a:t>
            </a:r>
            <a:r>
              <a:rPr sz="2800" b="1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800" b="1" spc="1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i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8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kence”</a:t>
            </a:r>
            <a:r>
              <a:rPr sz="2800" b="1" spc="5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ba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lıklı</a:t>
            </a:r>
            <a:r>
              <a:rPr sz="2800" spc="2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95,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Berlin Sans FB"/>
                <a:cs typeface="Berlin Sans FB"/>
              </a:rPr>
              <a:t>“</a:t>
            </a:r>
            <a:r>
              <a:rPr sz="28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eziyet” </a:t>
            </a:r>
            <a:r>
              <a:rPr sz="2800" b="1" spc="-68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ba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lıklı</a:t>
            </a:r>
            <a:r>
              <a:rPr sz="2800" spc="4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96,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,</a:t>
            </a:r>
            <a:r>
              <a:rPr sz="28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“zor</a:t>
            </a:r>
            <a:r>
              <a:rPr sz="2800" b="1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kullanma</a:t>
            </a:r>
            <a:r>
              <a:rPr sz="2800" b="1" spc="6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yetkisine</a:t>
            </a:r>
            <a:r>
              <a:rPr sz="2800" b="1" spc="6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ili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8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kin</a:t>
            </a:r>
            <a:endParaRPr sz="2800" dirty="0">
              <a:latin typeface="Berlin Sans FB"/>
              <a:cs typeface="Berlin Sans FB"/>
            </a:endParaRPr>
          </a:p>
          <a:p>
            <a:pPr marL="12700">
              <a:lnSpc>
                <a:spcPct val="100000"/>
              </a:lnSpc>
              <a:tabLst>
                <a:tab pos="2915920" algn="l"/>
                <a:tab pos="6842759" algn="l"/>
              </a:tabLst>
            </a:pPr>
            <a:r>
              <a:rPr sz="28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sınırın</a:t>
            </a:r>
            <a:r>
              <a:rPr sz="2800" b="1" spc="6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a</a:t>
            </a:r>
            <a:r>
              <a:rPr sz="2800" b="1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8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ılması”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ba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lıklı</a:t>
            </a:r>
            <a:r>
              <a:rPr sz="2800" spc="4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256</a:t>
            </a:r>
            <a:r>
              <a:rPr sz="2800" spc="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ncı</a:t>
            </a:r>
            <a:r>
              <a:rPr sz="2800" spc="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maddeleri	bu</a:t>
            </a:r>
            <a:endParaRPr sz="2800" dirty="0">
              <a:latin typeface="Berlin Sans FB"/>
              <a:cs typeface="Berlin Sans FB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kanunun</a:t>
            </a:r>
            <a:r>
              <a:rPr sz="2800" spc="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kapsam</a:t>
            </a:r>
            <a:r>
              <a:rPr sz="2800" spc="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dı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ındadır.</a:t>
            </a:r>
            <a:r>
              <a:rPr sz="2800" spc="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(765</a:t>
            </a:r>
            <a:r>
              <a:rPr sz="2800" spc="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sayılı 243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245)</a:t>
            </a:r>
            <a:endParaRPr sz="2800" dirty="0">
              <a:latin typeface="Berlin Sans FB"/>
              <a:cs typeface="Berlin Sans FB"/>
            </a:endParaRPr>
          </a:p>
          <a:p>
            <a:pPr marL="12700" marR="125730">
              <a:lnSpc>
                <a:spcPct val="102600"/>
              </a:lnSpc>
              <a:spcBef>
                <a:spcPts val="919"/>
              </a:spcBef>
              <a:buSzPct val="96428"/>
              <a:buAutoNum type="arabicPeriod" startAt="4"/>
              <a:tabLst>
                <a:tab pos="267335" algn="l"/>
              </a:tabLst>
            </a:pP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Adliye</a:t>
            </a:r>
            <a:r>
              <a:rPr sz="2800" spc="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ilgili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ile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ilgili görev</a:t>
            </a:r>
            <a:r>
              <a:rPr sz="28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ve i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lerde</a:t>
            </a:r>
            <a:r>
              <a:rPr sz="2800" spc="1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görevi</a:t>
            </a:r>
            <a:r>
              <a:rPr sz="2800" spc="1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kötüye </a:t>
            </a:r>
            <a:r>
              <a:rPr sz="2800" spc="-68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kullanma</a:t>
            </a:r>
            <a:r>
              <a:rPr sz="2800" spc="2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ve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ihmal:</a:t>
            </a:r>
            <a:r>
              <a:rPr sz="2800" spc="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5271</a:t>
            </a:r>
            <a:r>
              <a:rPr sz="28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 err="1">
                <a:solidFill>
                  <a:srgbClr val="404040"/>
                </a:solidFill>
                <a:latin typeface="Berlin Sans FB"/>
                <a:cs typeface="Berlin Sans FB"/>
              </a:rPr>
              <a:t>sayılı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CMK’n</a:t>
            </a:r>
            <a:r>
              <a:rPr lang="tr-TR" sz="2800" spc="-5" dirty="0" smtClean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800" spc="-5" dirty="0" smtClean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endParaRPr sz="2800" dirty="0">
              <a:latin typeface="Berlin Sans FB"/>
              <a:cs typeface="Berlin Sans FB"/>
            </a:endParaRPr>
          </a:p>
          <a:p>
            <a:pPr marL="12700">
              <a:lnSpc>
                <a:spcPts val="3275"/>
              </a:lnSpc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“Cumhuriyet</a:t>
            </a:r>
            <a:r>
              <a:rPr sz="2800" spc="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savcısının</a:t>
            </a:r>
            <a:r>
              <a:rPr sz="28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görev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yetkileri”</a:t>
            </a:r>
            <a:r>
              <a:rPr sz="2800" spc="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lıklı</a:t>
            </a:r>
            <a:endParaRPr sz="2800" dirty="0">
              <a:latin typeface="Berlin Sans FB"/>
              <a:cs typeface="Berlin Sans FB"/>
            </a:endParaRPr>
          </a:p>
          <a:p>
            <a:pPr marL="12700" marR="5080">
              <a:lnSpc>
                <a:spcPts val="3450"/>
              </a:lnSpc>
              <a:spcBef>
                <a:spcPts val="40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161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inci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maddesi</a:t>
            </a:r>
            <a:r>
              <a:rPr sz="28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de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bu kanunun</a:t>
            </a:r>
            <a:r>
              <a:rPr sz="28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kapsam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dı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ındadır.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(1412</a:t>
            </a:r>
            <a:r>
              <a:rPr sz="28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Sayılı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CMUK</a:t>
            </a:r>
            <a:r>
              <a:rPr sz="28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154)</a:t>
            </a:r>
            <a:endParaRPr sz="2800" dirty="0">
              <a:latin typeface="Berlin Sans FB"/>
              <a:cs typeface="Berlin Sans FB"/>
            </a:endParaRPr>
          </a:p>
          <a:p>
            <a:pPr marR="1204595" algn="r">
              <a:lnSpc>
                <a:spcPts val="955"/>
              </a:lnSpc>
            </a:pPr>
            <a:r>
              <a:rPr sz="900" spc="-5" dirty="0">
                <a:solidFill>
                  <a:srgbClr val="90C225"/>
                </a:solidFill>
                <a:latin typeface="Arial"/>
                <a:cs typeface="Arial"/>
              </a:rPr>
              <a:t>13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57773"/>
            <a:ext cx="7848600" cy="578363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4780" marR="5080" indent="-132715">
              <a:lnSpc>
                <a:spcPts val="4310"/>
              </a:lnSpc>
              <a:spcBef>
                <a:spcPts val="210"/>
              </a:spcBef>
            </a:pPr>
            <a:r>
              <a:rPr spc="-5" dirty="0"/>
              <a:t>Kapsama </a:t>
            </a:r>
            <a:r>
              <a:rPr dirty="0"/>
              <a:t>Girmeyen </a:t>
            </a:r>
            <a:r>
              <a:rPr spc="-5" dirty="0"/>
              <a:t>Suçlar </a:t>
            </a:r>
            <a:r>
              <a:rPr spc="-885" dirty="0"/>
              <a:t> </a:t>
            </a:r>
            <a:r>
              <a:rPr dirty="0"/>
              <a:t>Bakımından</a:t>
            </a:r>
            <a:r>
              <a:rPr spc="-15" dirty="0"/>
              <a:t> </a:t>
            </a:r>
            <a:r>
              <a:rPr spc="-5" dirty="0"/>
              <a:t>Kapsamı</a:t>
            </a:r>
            <a:r>
              <a:rPr spc="-35" dirty="0"/>
              <a:t> </a:t>
            </a:r>
            <a:r>
              <a:rPr spc="-5" dirty="0"/>
              <a:t>(3)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28600" y="636136"/>
            <a:ext cx="74676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144905" algn="l"/>
                <a:tab pos="2030730" algn="l"/>
                <a:tab pos="2789555" algn="l"/>
                <a:tab pos="4594225" algn="l"/>
                <a:tab pos="6505575" algn="l"/>
                <a:tab pos="7662545" algn="l"/>
              </a:tabLst>
            </a:pP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5-362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8	</a:t>
            </a:r>
            <a:r>
              <a:rPr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s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a</a:t>
            </a:r>
            <a:r>
              <a:rPr sz="2400" spc="-15" dirty="0">
                <a:solidFill>
                  <a:srgbClr val="FF0000"/>
                </a:solidFill>
                <a:latin typeface="Berlin Sans FB"/>
                <a:cs typeface="Berlin Sans FB"/>
              </a:rPr>
              <a:t>yı</a:t>
            </a:r>
            <a:r>
              <a:rPr sz="2400" spc="5" dirty="0">
                <a:solidFill>
                  <a:srgbClr val="FF000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ı	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M</a:t>
            </a:r>
            <a:r>
              <a:rPr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a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l	B</a:t>
            </a:r>
            <a:r>
              <a:rPr sz="2400" spc="-15" dirty="0">
                <a:solidFill>
                  <a:srgbClr val="FF0000"/>
                </a:solidFill>
                <a:latin typeface="Berlin Sans FB"/>
                <a:cs typeface="Berlin Sans FB"/>
              </a:rPr>
              <a:t>i</a:t>
            </a:r>
            <a:r>
              <a:rPr sz="2400" spc="5" dirty="0">
                <a:solidFill>
                  <a:srgbClr val="FF0000"/>
                </a:solidFill>
                <a:latin typeface="Berlin Sans FB"/>
                <a:cs typeface="Berlin Sans FB"/>
              </a:rPr>
              <a:t>l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di</a:t>
            </a:r>
            <a:r>
              <a:rPr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r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im</a:t>
            </a:r>
            <a:r>
              <a:rPr sz="2400" spc="-15" dirty="0">
                <a:solidFill>
                  <a:srgbClr val="FF000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nde	</a:t>
            </a:r>
            <a:r>
              <a:rPr sz="240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Bulun</a:t>
            </a:r>
            <a:r>
              <a:rPr sz="2400" spc="-15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u</a:t>
            </a:r>
            <a:r>
              <a:rPr sz="2400" spc="-5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lma</a:t>
            </a:r>
            <a:r>
              <a:rPr sz="2400" spc="-15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s</a:t>
            </a:r>
            <a:r>
              <a:rPr sz="2400" spc="-5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ı</a:t>
            </a:r>
            <a:r>
              <a:rPr sz="2400" dirty="0" smtClean="0">
                <a:solidFill>
                  <a:srgbClr val="FF0000"/>
                </a:solidFill>
                <a:latin typeface="Berlin Sans FB"/>
                <a:cs typeface="Berlin Sans FB"/>
              </a:rPr>
              <a:t>,</a:t>
            </a:r>
            <a:r>
              <a:rPr lang="tr-TR" sz="2400" dirty="0" smtClean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R</a:t>
            </a:r>
            <a:r>
              <a:rPr sz="2400" spc="-5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ü</a:t>
            </a:r>
            <a:r>
              <a:rPr sz="2400" spc="-5" dirty="0" err="1" smtClean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40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vet</a:t>
            </a:r>
            <a:r>
              <a:rPr lang="tr-TR" sz="2400" dirty="0" smtClean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5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ve</a:t>
            </a:r>
            <a:r>
              <a:rPr lang="tr-TR" sz="2400" spc="5" dirty="0" smtClean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Yolsuzluklarla</a:t>
            </a:r>
            <a:r>
              <a:rPr lang="tr-TR" sz="2400" spc="-4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Mücadele</a:t>
            </a:r>
            <a:r>
              <a:rPr lang="tr-TR" sz="2400" spc="2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Kanunu’nda</a:t>
            </a:r>
            <a:r>
              <a:rPr lang="tr-TR" sz="2400" spc="-2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Berlin Sans FB"/>
                <a:cs typeface="Berlin Sans FB"/>
              </a:rPr>
              <a:t>Yazılı</a:t>
            </a:r>
            <a:r>
              <a:rPr lang="tr-TR" sz="2400" spc="-2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Suçlar</a:t>
            </a:r>
            <a:r>
              <a:rPr lang="tr-TR" sz="2400" spc="-5" dirty="0" smtClean="0">
                <a:solidFill>
                  <a:srgbClr val="FF0000"/>
                </a:solidFill>
                <a:latin typeface="Berlin Sans FB"/>
                <a:cs typeface="Berlin Sans FB"/>
              </a:rPr>
              <a:t>;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742" y="1463801"/>
            <a:ext cx="7480910" cy="5341847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2400" spc="-5" dirty="0" smtClean="0">
                <a:solidFill>
                  <a:srgbClr val="001F5F"/>
                </a:solidFill>
                <a:latin typeface="Berlin Sans FB"/>
                <a:cs typeface="Berlin Sans FB"/>
              </a:rPr>
              <a:t>5.a</a:t>
            </a:r>
            <a:r>
              <a:rPr sz="2400" spc="-20" dirty="0" smtClean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Mal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bildirimde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bulunmamak,</a:t>
            </a:r>
            <a:r>
              <a:rPr sz="2400" spc="-3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(Md.10)</a:t>
            </a:r>
            <a:endParaRPr sz="2400" dirty="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92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5.b.</a:t>
            </a:r>
            <a:r>
              <a:rPr sz="2400" spc="-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Mal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Bildirimin</a:t>
            </a:r>
            <a:r>
              <a:rPr sz="2400" spc="-4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Gizlili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spc="-4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hlal</a:t>
            </a:r>
            <a:r>
              <a:rPr sz="2400" spc="-3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Etmek,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(Md.11)</a:t>
            </a:r>
            <a:endParaRPr sz="2400" dirty="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5.c.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Gerçe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400" spc="3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aykırı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mal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bildiriminde</a:t>
            </a:r>
            <a:r>
              <a:rPr sz="2400" spc="-2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bulunmak,</a:t>
            </a:r>
            <a:r>
              <a:rPr sz="2400" spc="-2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(Md.12)</a:t>
            </a:r>
            <a:endParaRPr sz="2400" dirty="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108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5.d.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Haksız</a:t>
            </a:r>
            <a:r>
              <a:rPr sz="2400" spc="-2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Mal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Edinme,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Mal Kaçırma</a:t>
            </a:r>
            <a:r>
              <a:rPr sz="2400" spc="-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Gizleme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(Md.13)</a:t>
            </a:r>
            <a:endParaRPr sz="2400" dirty="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5.e.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Bankacılık</a:t>
            </a:r>
            <a:r>
              <a:rPr sz="2400" spc="-5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Kanununda</a:t>
            </a:r>
            <a:r>
              <a:rPr sz="2400" spc="-2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yer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alan</a:t>
            </a:r>
            <a:r>
              <a:rPr sz="2400" spc="-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suçlar,</a:t>
            </a:r>
            <a:endParaRPr sz="2400" dirty="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5.f.</a:t>
            </a:r>
            <a:r>
              <a:rPr sz="2400" spc="-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Kanun</a:t>
            </a:r>
            <a:r>
              <a:rPr sz="2400" spc="-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17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mad. sayılan</a:t>
            </a:r>
            <a:r>
              <a:rPr sz="2400" spc="-5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suçlar,</a:t>
            </a:r>
            <a:endParaRPr sz="2400" dirty="0">
              <a:latin typeface="Berlin Sans FB"/>
              <a:cs typeface="Berlin Sans FB"/>
            </a:endParaRPr>
          </a:p>
          <a:p>
            <a:pPr marL="12700" marR="91440">
              <a:lnSpc>
                <a:spcPct val="100000"/>
              </a:lnSpc>
              <a:spcBef>
                <a:spcPts val="994"/>
              </a:spcBef>
            </a:pP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6-298</a:t>
            </a:r>
            <a:r>
              <a:rPr sz="2400" spc="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Sayılı</a:t>
            </a:r>
            <a:r>
              <a:rPr sz="2400" spc="-1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Seçimlerin</a:t>
            </a:r>
            <a:r>
              <a:rPr sz="2400" spc="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Temel</a:t>
            </a:r>
            <a:r>
              <a:rPr sz="2400" spc="1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Hükümleri</a:t>
            </a:r>
            <a:r>
              <a:rPr sz="2400" spc="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ve</a:t>
            </a:r>
            <a:r>
              <a:rPr sz="2400" spc="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Seçmen</a:t>
            </a:r>
            <a:r>
              <a:rPr sz="2400" spc="2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Kütükleri </a:t>
            </a:r>
            <a:r>
              <a:rPr sz="2400" spc="-58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hakkındaki</a:t>
            </a:r>
            <a:r>
              <a:rPr sz="2400" spc="-2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Kanun’da</a:t>
            </a:r>
            <a:r>
              <a:rPr sz="2400" spc="-2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Yazılı</a:t>
            </a:r>
            <a:r>
              <a:rPr sz="2400" spc="-2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Suçlar: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(Bu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Berlin Sans FB"/>
                <a:cs typeface="Berlin Sans FB"/>
              </a:rPr>
              <a:t>Kanunun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174</a:t>
            </a:r>
            <a:r>
              <a:rPr lang="tr-TR"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maddesinde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,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bu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kanunda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yer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alan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suçları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leyenler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 err="1">
                <a:solidFill>
                  <a:srgbClr val="404040"/>
                </a:solidFill>
                <a:latin typeface="Berlin Sans FB"/>
                <a:cs typeface="Berlin Sans FB"/>
              </a:rPr>
              <a:t>sıfatları</a:t>
            </a:r>
            <a:r>
              <a:rPr sz="2400" spc="-4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ne</a:t>
            </a:r>
            <a:r>
              <a:rPr lang="tr-TR" sz="2400" dirty="0">
                <a:solidFill>
                  <a:srgbClr val="404040"/>
                </a:solidFill>
                <a:latin typeface="Berlin Sans FB"/>
                <a:cs typeface="Berlin Sans FB"/>
              </a:rPr>
              <a:t> olursa</a:t>
            </a:r>
            <a:r>
              <a:rPr lang="tr-TR"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dirty="0">
                <a:solidFill>
                  <a:srgbClr val="404040"/>
                </a:solidFill>
                <a:latin typeface="Berlin Sans FB"/>
                <a:cs typeface="Berlin Sans FB"/>
              </a:rPr>
              <a:t>olsun</a:t>
            </a:r>
            <a:r>
              <a:rPr lang="tr-TR" sz="2400" spc="-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genel</a:t>
            </a:r>
            <a:r>
              <a:rPr lang="tr-TR"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dirty="0">
                <a:solidFill>
                  <a:srgbClr val="404040"/>
                </a:solidFill>
                <a:latin typeface="Berlin Sans FB"/>
                <a:cs typeface="Berlin Sans FB"/>
              </a:rPr>
              <a:t>hükümlerin</a:t>
            </a:r>
            <a:r>
              <a:rPr lang="tr-TR"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uygulanaca</a:t>
            </a:r>
            <a:r>
              <a:rPr lang="tr-TR" sz="2400" spc="-5" dirty="0">
                <a:solidFill>
                  <a:srgbClr val="404040"/>
                </a:solidFill>
                <a:cs typeface="Calibri"/>
              </a:rPr>
              <a:t>ğ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ı)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26428" y="6141821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90C225"/>
                </a:solidFill>
                <a:latin typeface="Arial"/>
                <a:cs typeface="Arial"/>
              </a:rPr>
              <a:t>14</a:t>
            </a:r>
            <a:endParaRPr sz="900">
              <a:latin typeface="Arial"/>
              <a:cs typeface="Arial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0578" y="69849"/>
            <a:ext cx="585597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Kapsama</a:t>
            </a:r>
            <a:r>
              <a:rPr spc="5" dirty="0"/>
              <a:t> </a:t>
            </a:r>
            <a:r>
              <a:rPr spc="-10" dirty="0"/>
              <a:t>Girmeyen</a:t>
            </a:r>
            <a:r>
              <a:rPr spc="25" dirty="0"/>
              <a:t> </a:t>
            </a:r>
            <a:r>
              <a:rPr spc="-5" dirty="0"/>
              <a:t>Suçlar</a:t>
            </a:r>
            <a:r>
              <a:rPr spc="5" dirty="0"/>
              <a:t> </a:t>
            </a:r>
            <a:r>
              <a:rPr spc="-10" dirty="0"/>
              <a:t>Bakımından</a:t>
            </a:r>
          </a:p>
          <a:p>
            <a:pPr marL="2501265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Kapsamı</a:t>
            </a:r>
            <a:r>
              <a:rPr spc="-25" dirty="0"/>
              <a:t> </a:t>
            </a:r>
            <a:r>
              <a:rPr spc="-5" dirty="0"/>
              <a:t>(4)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8935" y="1050163"/>
            <a:ext cx="7579665" cy="738023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>
              <a:lnSpc>
                <a:spcPts val="2680"/>
              </a:lnSpc>
              <a:spcBef>
                <a:spcPts val="355"/>
              </a:spcBef>
              <a:tabLst>
                <a:tab pos="1047115" algn="l"/>
                <a:tab pos="1423670" algn="l"/>
                <a:tab pos="1960245" algn="l"/>
                <a:tab pos="2275840" algn="l"/>
                <a:tab pos="3231515" algn="l"/>
                <a:tab pos="3278504" algn="l"/>
                <a:tab pos="4580890" algn="l"/>
                <a:tab pos="4964430" algn="l"/>
                <a:tab pos="5713095" algn="l"/>
                <a:tab pos="6016625" algn="l"/>
                <a:tab pos="6738620" algn="l"/>
                <a:tab pos="7005320" algn="l"/>
              </a:tabLst>
            </a:pPr>
            <a:r>
              <a:rPr sz="2000" spc="-5" dirty="0">
                <a:solidFill>
                  <a:srgbClr val="FF0000"/>
                </a:solidFill>
                <a:latin typeface="Berlin Sans FB"/>
                <a:cs typeface="Berlin Sans FB"/>
              </a:rPr>
              <a:t>7-518</a:t>
            </a:r>
            <a:r>
              <a:rPr sz="2000" dirty="0">
                <a:solidFill>
                  <a:srgbClr val="FF0000"/>
                </a:solidFill>
                <a:latin typeface="Berlin Sans FB"/>
                <a:cs typeface="Berlin Sans FB"/>
              </a:rPr>
              <a:t>6	Sayılı	</a:t>
            </a:r>
            <a:r>
              <a:rPr sz="2000" spc="-5" dirty="0">
                <a:solidFill>
                  <a:srgbClr val="FF0000"/>
                </a:solidFill>
                <a:latin typeface="Berlin Sans FB"/>
                <a:cs typeface="Berlin Sans FB"/>
              </a:rPr>
              <a:t>Atatür</a:t>
            </a:r>
            <a:r>
              <a:rPr sz="2000" dirty="0">
                <a:solidFill>
                  <a:srgbClr val="FF0000"/>
                </a:solidFill>
                <a:latin typeface="Berlin Sans FB"/>
                <a:cs typeface="Berlin Sans FB"/>
              </a:rPr>
              <a:t>k	</a:t>
            </a:r>
            <a:r>
              <a:rPr sz="2000" spc="-5" dirty="0">
                <a:solidFill>
                  <a:srgbClr val="FF0000"/>
                </a:solidFill>
                <a:latin typeface="Berlin Sans FB"/>
                <a:cs typeface="Berlin Sans FB"/>
              </a:rPr>
              <a:t>A</a:t>
            </a:r>
            <a:r>
              <a:rPr sz="2000" spc="10" dirty="0">
                <a:solidFill>
                  <a:srgbClr val="FF0000"/>
                </a:solidFill>
                <a:latin typeface="Berlin Sans FB"/>
                <a:cs typeface="Berlin Sans FB"/>
              </a:rPr>
              <a:t>l</a:t>
            </a:r>
            <a:r>
              <a:rPr sz="2000" dirty="0">
                <a:solidFill>
                  <a:srgbClr val="FF0000"/>
                </a:solidFill>
                <a:latin typeface="Berlin Sans FB"/>
                <a:cs typeface="Berlin Sans FB"/>
              </a:rPr>
              <a:t>e</a:t>
            </a:r>
            <a:r>
              <a:rPr sz="2000" spc="-10" dirty="0">
                <a:solidFill>
                  <a:srgbClr val="FF0000"/>
                </a:solidFill>
                <a:latin typeface="Berlin Sans FB"/>
                <a:cs typeface="Berlin Sans FB"/>
              </a:rPr>
              <a:t>y</a:t>
            </a:r>
            <a:r>
              <a:rPr sz="2000" dirty="0">
                <a:solidFill>
                  <a:srgbClr val="FF0000"/>
                </a:solidFill>
                <a:latin typeface="Berlin Sans FB"/>
                <a:cs typeface="Berlin Sans FB"/>
              </a:rPr>
              <a:t>hine	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İş</a:t>
            </a:r>
            <a:r>
              <a:rPr sz="2000" spc="5" dirty="0">
                <a:solidFill>
                  <a:srgbClr val="FF0000"/>
                </a:solidFill>
                <a:latin typeface="Berlin Sans FB"/>
                <a:cs typeface="Berlin Sans FB"/>
              </a:rPr>
              <a:t>l</a:t>
            </a:r>
            <a:r>
              <a:rPr sz="2000" dirty="0">
                <a:solidFill>
                  <a:srgbClr val="FF0000"/>
                </a:solidFill>
                <a:latin typeface="Berlin Sans FB"/>
                <a:cs typeface="Berlin Sans FB"/>
              </a:rPr>
              <a:t>enen	</a:t>
            </a:r>
            <a:r>
              <a:rPr sz="200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S</a:t>
            </a:r>
            <a:r>
              <a:rPr sz="2000" spc="-1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u</a:t>
            </a:r>
            <a:r>
              <a:rPr sz="200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ç</a:t>
            </a:r>
            <a:r>
              <a:rPr sz="2000" spc="5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l</a:t>
            </a:r>
            <a:r>
              <a:rPr sz="2000" spc="-15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a</a:t>
            </a:r>
            <a:r>
              <a:rPr sz="200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rHa</a:t>
            </a:r>
            <a:r>
              <a:rPr sz="2000" spc="-2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k</a:t>
            </a:r>
            <a:r>
              <a:rPr sz="200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kında</a:t>
            </a:r>
            <a:r>
              <a:rPr sz="2000" dirty="0" smtClean="0">
                <a:solidFill>
                  <a:srgbClr val="FF0000"/>
                </a:solidFill>
                <a:latin typeface="Berlin Sans FB"/>
                <a:cs typeface="Berlin Sans FB"/>
              </a:rPr>
              <a:t>  </a:t>
            </a:r>
            <a:r>
              <a:rPr sz="2000" spc="-5" dirty="0">
                <a:solidFill>
                  <a:srgbClr val="FF0000"/>
                </a:solidFill>
                <a:latin typeface="Berlin Sans FB"/>
                <a:cs typeface="Berlin Sans FB"/>
              </a:rPr>
              <a:t>K</a:t>
            </a:r>
            <a:r>
              <a:rPr sz="2000" spc="-15" dirty="0">
                <a:solidFill>
                  <a:srgbClr val="FF0000"/>
                </a:solidFill>
                <a:latin typeface="Berlin Sans FB"/>
                <a:cs typeface="Berlin Sans FB"/>
              </a:rPr>
              <a:t>a</a:t>
            </a:r>
            <a:r>
              <a:rPr sz="2000" dirty="0">
                <a:solidFill>
                  <a:srgbClr val="FF0000"/>
                </a:solidFill>
                <a:latin typeface="Berlin Sans FB"/>
                <a:cs typeface="Berlin Sans FB"/>
              </a:rPr>
              <a:t>nun’da	</a:t>
            </a:r>
            <a:r>
              <a:rPr lang="tr-TR" sz="2000" dirty="0" smtClean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00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Yazılı</a:t>
            </a:r>
            <a:r>
              <a:rPr sz="2000" dirty="0">
                <a:solidFill>
                  <a:srgbClr val="FF0000"/>
                </a:solidFill>
                <a:latin typeface="Berlin Sans FB"/>
                <a:cs typeface="Berlin Sans FB"/>
              </a:rPr>
              <a:t>	</a:t>
            </a:r>
            <a:r>
              <a:rPr sz="200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S</a:t>
            </a:r>
            <a:r>
              <a:rPr sz="2000" spc="-1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u</a:t>
            </a:r>
            <a:r>
              <a:rPr sz="200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çl</a:t>
            </a:r>
            <a:r>
              <a:rPr sz="2000" spc="-15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a</a:t>
            </a:r>
            <a:r>
              <a:rPr sz="2000" spc="-10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r</a:t>
            </a:r>
            <a:r>
              <a:rPr sz="2000" dirty="0" smtClean="0">
                <a:solidFill>
                  <a:srgbClr val="FF0000"/>
                </a:solidFill>
                <a:latin typeface="Berlin Sans FB"/>
                <a:cs typeface="Berlin Sans FB"/>
              </a:rPr>
              <a:t>:		</a:t>
            </a:r>
            <a:r>
              <a:rPr sz="2000" spc="-5" dirty="0" smtClean="0">
                <a:latin typeface="Berlin Sans FB"/>
                <a:cs typeface="Berlin Sans FB"/>
              </a:rPr>
              <a:t>(</a:t>
            </a:r>
            <a:r>
              <a:rPr sz="20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Atat</a:t>
            </a:r>
            <a:r>
              <a:rPr sz="20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ü</a:t>
            </a:r>
            <a:r>
              <a:rPr sz="20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rk’ün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000" spc="-1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0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0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0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s</a:t>
            </a:r>
            <a:r>
              <a:rPr sz="20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0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na</a:t>
            </a:r>
            <a:r>
              <a:rPr lang="tr-TR" sz="20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açı</a:t>
            </a:r>
            <a:r>
              <a:rPr sz="20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0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ça</a:t>
            </a:r>
            <a:r>
              <a:rPr lang="tr-TR" sz="20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ha</a:t>
            </a:r>
            <a:r>
              <a:rPr sz="2000" spc="-1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0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aret</a:t>
            </a:r>
            <a:endParaRPr sz="20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8935" y="1808111"/>
            <a:ext cx="7124386" cy="3754489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6985" algn="just">
              <a:lnSpc>
                <a:spcPct val="90000"/>
              </a:lnSpc>
              <a:spcBef>
                <a:spcPts val="385"/>
              </a:spcBef>
            </a:pP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etmek</a:t>
            </a:r>
            <a:r>
              <a:rPr sz="20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0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sövmek,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Atatürk’ü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temsil</a:t>
            </a:r>
            <a:r>
              <a:rPr sz="20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eden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heykel,</a:t>
            </a:r>
            <a:r>
              <a:rPr sz="20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Berlin Sans FB"/>
                <a:cs typeface="Berlin Sans FB"/>
              </a:rPr>
              <a:t>büst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5" dirty="0">
                <a:solidFill>
                  <a:srgbClr val="404040"/>
                </a:solidFill>
                <a:latin typeface="Berlin Sans FB"/>
                <a:cs typeface="Berlin Sans FB"/>
              </a:rPr>
              <a:t>ve </a:t>
            </a:r>
            <a:r>
              <a:rPr sz="20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abideleri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veya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Atatürk’ün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kabrini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yıkmak,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kırmak,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Berlin Sans FB"/>
                <a:cs typeface="Berlin Sans FB"/>
              </a:rPr>
              <a:t>bozmak </a:t>
            </a:r>
            <a:r>
              <a:rPr sz="20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veya kirletmek ve 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bu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suçları i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lemeye ba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kalarını kı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kırtmak 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suçu)</a:t>
            </a:r>
            <a:endParaRPr sz="2000" dirty="0">
              <a:latin typeface="Berlin Sans FB"/>
              <a:cs typeface="Berlin Sans FB"/>
            </a:endParaRPr>
          </a:p>
          <a:p>
            <a:pPr marL="12700" marR="5715" algn="just">
              <a:lnSpc>
                <a:spcPct val="90000"/>
              </a:lnSpc>
              <a:spcBef>
                <a:spcPts val="1000"/>
              </a:spcBef>
            </a:pPr>
            <a:r>
              <a:rPr sz="2000" spc="-5" dirty="0">
                <a:solidFill>
                  <a:srgbClr val="FF0000"/>
                </a:solidFill>
                <a:latin typeface="Berlin Sans FB"/>
                <a:cs typeface="Berlin Sans FB"/>
              </a:rPr>
              <a:t>8-1402 </a:t>
            </a:r>
            <a:r>
              <a:rPr sz="2000" dirty="0">
                <a:solidFill>
                  <a:srgbClr val="FF0000"/>
                </a:solidFill>
                <a:latin typeface="Berlin Sans FB"/>
                <a:cs typeface="Berlin Sans FB"/>
              </a:rPr>
              <a:t>Sayılı </a:t>
            </a:r>
            <a:r>
              <a:rPr sz="2000" spc="-5" dirty="0">
                <a:solidFill>
                  <a:srgbClr val="FF0000"/>
                </a:solidFill>
                <a:latin typeface="Berlin Sans FB"/>
                <a:cs typeface="Berlin Sans FB"/>
              </a:rPr>
              <a:t>Sıkıyönetim </a:t>
            </a:r>
            <a:r>
              <a:rPr sz="2000" spc="-10" dirty="0">
                <a:solidFill>
                  <a:srgbClr val="FF0000"/>
                </a:solidFill>
                <a:latin typeface="Berlin Sans FB"/>
                <a:cs typeface="Berlin Sans FB"/>
              </a:rPr>
              <a:t>Kanunu Kapsamında </a:t>
            </a:r>
            <a:r>
              <a:rPr sz="2000" spc="-5" dirty="0">
                <a:solidFill>
                  <a:srgbClr val="FF0000"/>
                </a:solidFill>
                <a:latin typeface="Berlin Sans FB"/>
                <a:cs typeface="Berlin Sans FB"/>
              </a:rPr>
              <a:t>Yer Alan Suçlar: </a:t>
            </a:r>
            <a:r>
              <a:rPr sz="20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(Sıkıyönetim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Berlin Sans FB"/>
                <a:cs typeface="Berlin Sans FB"/>
              </a:rPr>
              <a:t>ilan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edilen</a:t>
            </a:r>
            <a:r>
              <a:rPr sz="20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yerlerde</a:t>
            </a:r>
            <a:r>
              <a:rPr sz="20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Sıkıyönetim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Komutanlı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ı </a:t>
            </a:r>
            <a:r>
              <a:rPr sz="20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tarafından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Berlin Sans FB"/>
                <a:cs typeface="Berlin Sans FB"/>
              </a:rPr>
              <a:t>alınan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 tedbirlere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aykırı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hareket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edenler,</a:t>
            </a:r>
            <a:r>
              <a:rPr sz="20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emirleri 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dinlemeyenler veya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istekleri</a:t>
            </a:r>
            <a:r>
              <a:rPr sz="20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yerine</a:t>
            </a:r>
            <a:r>
              <a:rPr sz="20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getirmeyenler)</a:t>
            </a:r>
            <a:endParaRPr sz="2000" dirty="0">
              <a:latin typeface="Berlin Sans FB"/>
              <a:cs typeface="Berlin Sans FB"/>
            </a:endParaRPr>
          </a:p>
          <a:p>
            <a:pPr marL="12700" marR="5080" algn="just">
              <a:lnSpc>
                <a:spcPct val="91300"/>
              </a:lnSpc>
              <a:spcBef>
                <a:spcPts val="885"/>
              </a:spcBef>
            </a:pPr>
            <a:r>
              <a:rPr sz="2000" spc="-5" dirty="0">
                <a:solidFill>
                  <a:srgbClr val="FF0000"/>
                </a:solidFill>
                <a:latin typeface="Berlin Sans FB"/>
                <a:cs typeface="Berlin Sans FB"/>
              </a:rPr>
              <a:t>9-6831 sayılı Orman Kanunundan do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ğ</a:t>
            </a:r>
            <a:r>
              <a:rPr sz="2000" spc="-5" dirty="0">
                <a:solidFill>
                  <a:srgbClr val="FF0000"/>
                </a:solidFill>
                <a:latin typeface="Berlin Sans FB"/>
                <a:cs typeface="Berlin Sans FB"/>
              </a:rPr>
              <a:t>an kasten orman yakma </a:t>
            </a:r>
            <a:r>
              <a:rPr sz="20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Berlin Sans FB"/>
                <a:cs typeface="Berlin Sans FB"/>
              </a:rPr>
              <a:t>suçları: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(Belirlenen yerlerin dı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ında orman yakma ya da </a:t>
            </a:r>
            <a:r>
              <a:rPr sz="2000" spc="-10" dirty="0">
                <a:solidFill>
                  <a:srgbClr val="404040"/>
                </a:solidFill>
                <a:latin typeface="Berlin Sans FB"/>
                <a:cs typeface="Berlin Sans FB"/>
              </a:rPr>
              <a:t>yanan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 yangını</a:t>
            </a:r>
            <a:r>
              <a:rPr sz="20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söndürmeden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ormandan</a:t>
            </a:r>
            <a:r>
              <a:rPr sz="20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ayrılma</a:t>
            </a:r>
            <a:r>
              <a:rPr sz="2000" spc="-4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gibi)</a:t>
            </a:r>
            <a:endParaRPr sz="2000" dirty="0">
              <a:latin typeface="Berlin Sans FB"/>
              <a:cs typeface="Berlin Sans FB"/>
            </a:endParaRPr>
          </a:p>
          <a:p>
            <a:pPr marL="12700" marR="7620" algn="just">
              <a:lnSpc>
                <a:spcPct val="90000"/>
              </a:lnSpc>
              <a:spcBef>
                <a:spcPts val="1005"/>
              </a:spcBef>
            </a:pPr>
            <a:r>
              <a:rPr sz="2000" spc="-5" dirty="0">
                <a:solidFill>
                  <a:srgbClr val="FF0000"/>
                </a:solidFill>
                <a:latin typeface="Berlin Sans FB"/>
                <a:cs typeface="Berlin Sans FB"/>
              </a:rPr>
              <a:t>10-Evlendirme </a:t>
            </a:r>
            <a:r>
              <a:rPr sz="2000" dirty="0">
                <a:solidFill>
                  <a:srgbClr val="FF0000"/>
                </a:solidFill>
                <a:latin typeface="Berlin Sans FB"/>
                <a:cs typeface="Berlin Sans FB"/>
              </a:rPr>
              <a:t>Mevzuatında </a:t>
            </a:r>
            <a:r>
              <a:rPr sz="2000" spc="-5" dirty="0">
                <a:solidFill>
                  <a:srgbClr val="FF0000"/>
                </a:solidFill>
                <a:latin typeface="Berlin Sans FB"/>
                <a:cs typeface="Berlin Sans FB"/>
              </a:rPr>
              <a:t>Evlendirme Memurlarının </a:t>
            </a:r>
            <a:r>
              <a:rPr sz="2000" spc="-10" dirty="0">
                <a:solidFill>
                  <a:srgbClr val="FF0000"/>
                </a:solidFill>
                <a:latin typeface="Berlin Sans FB"/>
                <a:cs typeface="Berlin Sans FB"/>
              </a:rPr>
              <a:t>Suçları: </a:t>
            </a:r>
            <a:r>
              <a:rPr sz="2000" spc="-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(Kesin evlenme yasa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ı </a:t>
            </a:r>
            <a:r>
              <a:rPr sz="2000" spc="-10" dirty="0">
                <a:solidFill>
                  <a:srgbClr val="404040"/>
                </a:solidFill>
                <a:latin typeface="Berlin Sans FB"/>
                <a:cs typeface="Berlin Sans FB"/>
              </a:rPr>
              <a:t>olan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ki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ilerin evlenilmesinin </a:t>
            </a:r>
            <a:r>
              <a:rPr sz="2000" spc="-10" dirty="0">
                <a:solidFill>
                  <a:srgbClr val="404040"/>
                </a:solidFill>
                <a:latin typeface="Berlin Sans FB"/>
                <a:cs typeface="Berlin Sans FB"/>
              </a:rPr>
              <a:t>sa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000" spc="-10" dirty="0">
                <a:solidFill>
                  <a:srgbClr val="404040"/>
                </a:solidFill>
                <a:latin typeface="Berlin Sans FB"/>
                <a:cs typeface="Berlin Sans FB"/>
              </a:rPr>
              <a:t>lanması </a:t>
            </a:r>
            <a:r>
              <a:rPr sz="20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000" dirty="0">
                <a:solidFill>
                  <a:srgbClr val="404040"/>
                </a:solidFill>
                <a:latin typeface="Berlin Sans FB"/>
                <a:cs typeface="Berlin Sans FB"/>
              </a:rPr>
              <a:t>gibi)</a:t>
            </a:r>
            <a:endParaRPr sz="2000" dirty="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92336" y="6511238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15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5967" y="23571"/>
            <a:ext cx="63004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Kanunun</a:t>
            </a:r>
            <a:r>
              <a:rPr sz="3200" spc="-30" dirty="0"/>
              <a:t> </a:t>
            </a:r>
            <a:r>
              <a:rPr sz="3200" spc="-5" dirty="0"/>
              <a:t>“Suçlar” Açısından</a:t>
            </a:r>
            <a:r>
              <a:rPr sz="3200" spc="-20" dirty="0"/>
              <a:t> </a:t>
            </a:r>
            <a:r>
              <a:rPr sz="3200" spc="-5" dirty="0"/>
              <a:t>Kapsamı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18540" y="592963"/>
            <a:ext cx="6261735" cy="622681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45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Haksız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Arama (120. 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md.)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Dilekçe</a:t>
            </a:r>
            <a:r>
              <a:rPr sz="1500" u="sng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Hakkının</a:t>
            </a:r>
            <a:r>
              <a:rPr sz="1500" u="sng" spc="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Kullanılmasının</a:t>
            </a:r>
            <a:r>
              <a:rPr sz="15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Engellenmesi</a:t>
            </a:r>
            <a:r>
              <a:rPr sz="150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(121.md)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35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Ayırımcılık</a:t>
            </a:r>
            <a:r>
              <a:rPr sz="1500" u="sng" spc="-5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(122.md)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Hayatın Gizlili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ğ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ini</a:t>
            </a:r>
            <a:r>
              <a:rPr sz="1500" u="sng" spc="-3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İ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hlâl</a:t>
            </a:r>
            <a:r>
              <a:rPr sz="1500" spc="-5" dirty="0">
                <a:solidFill>
                  <a:srgbClr val="404040"/>
                </a:solidFill>
                <a:latin typeface="Berlin Sans FB"/>
                <a:cs typeface="Berlin Sans FB"/>
              </a:rPr>
              <a:t>(134.md)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40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Ki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ş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isel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Verilerin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Kaydedilmesi</a:t>
            </a:r>
            <a:r>
              <a:rPr sz="1500" u="sng" spc="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(135.md)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Verileri</a:t>
            </a:r>
            <a:r>
              <a:rPr sz="1500" u="sng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Hukuka</a:t>
            </a:r>
            <a:r>
              <a:rPr sz="1500" u="sng" spc="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Aykırı</a:t>
            </a:r>
            <a:r>
              <a:rPr sz="1500" u="sng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Olarak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Verme</a:t>
            </a:r>
            <a:r>
              <a:rPr sz="1500" u="sng" spc="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veya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Ele</a:t>
            </a:r>
            <a:r>
              <a:rPr sz="1500" u="sng" spc="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Geçirme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(136.md)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40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Verileri</a:t>
            </a:r>
            <a:r>
              <a:rPr sz="1500" u="sng" spc="-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Yok</a:t>
            </a:r>
            <a:r>
              <a:rPr sz="1500" u="sng" spc="-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Etmeme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(138.md)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15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mar</a:t>
            </a:r>
            <a:r>
              <a:rPr sz="15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Kirlili</a:t>
            </a: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ğ</a:t>
            </a: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ine</a:t>
            </a:r>
            <a:r>
              <a:rPr sz="1500" u="sng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Neden</a:t>
            </a:r>
            <a:r>
              <a:rPr sz="15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Olma</a:t>
            </a:r>
            <a:r>
              <a:rPr sz="15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(184.md)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Resmi</a:t>
            </a:r>
            <a:r>
              <a:rPr sz="15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Belgede</a:t>
            </a:r>
            <a:r>
              <a:rPr sz="1500" u="sng" spc="-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Sahtecilik</a:t>
            </a:r>
            <a:r>
              <a:rPr sz="1500" u="sng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Suçu</a:t>
            </a:r>
            <a:r>
              <a:rPr sz="15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(204.md)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Denetim Görevinin</a:t>
            </a:r>
            <a:r>
              <a:rPr sz="15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15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hmali</a:t>
            </a:r>
            <a:r>
              <a:rPr sz="1500" u="sng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(251.md)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Görevi</a:t>
            </a:r>
            <a:r>
              <a:rPr sz="15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Kötüye</a:t>
            </a:r>
            <a:r>
              <a:rPr sz="1500" u="sng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Kullanma </a:t>
            </a:r>
            <a:r>
              <a:rPr sz="15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(257.md)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Göreve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İ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li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ş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kin</a:t>
            </a:r>
            <a:r>
              <a:rPr sz="1500" u="sng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Sırrın</a:t>
            </a:r>
            <a:r>
              <a:rPr sz="1500" u="sng" spc="-2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Açıklanması</a:t>
            </a:r>
            <a:r>
              <a:rPr sz="1500" u="sng" spc="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(258.md)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35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Ki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ş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ilerin</a:t>
            </a:r>
            <a:r>
              <a:rPr sz="1500" u="sng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Malları</a:t>
            </a:r>
            <a:r>
              <a:rPr sz="1500" u="sng" spc="-4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Üzerinde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Usulsüz</a:t>
            </a:r>
            <a:r>
              <a:rPr sz="1500" u="sng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Tasarruf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(261.md)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Kamu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Görevinin</a:t>
            </a:r>
            <a:r>
              <a:rPr sz="1500" u="sng" spc="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Usulsüz</a:t>
            </a:r>
            <a:r>
              <a:rPr sz="1500" u="sng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Olarak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Üstlenilmesi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(262.md)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35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Kamu</a:t>
            </a:r>
            <a:r>
              <a:rPr sz="1500" u="sng" spc="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Görevine</a:t>
            </a:r>
            <a:r>
              <a:rPr sz="1500" u="sng" spc="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Ait</a:t>
            </a:r>
            <a:r>
              <a:rPr sz="1500" u="sng" spc="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Araç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ve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Gereçleri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Suçta</a:t>
            </a:r>
            <a:r>
              <a:rPr sz="1500" u="sng" spc="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Kullanma</a:t>
            </a:r>
            <a:r>
              <a:rPr sz="1500" spc="-5" dirty="0">
                <a:solidFill>
                  <a:srgbClr val="404040"/>
                </a:solidFill>
                <a:latin typeface="Berlin Sans FB"/>
                <a:cs typeface="Berlin Sans FB"/>
              </a:rPr>
              <a:t>(266.md)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Suç</a:t>
            </a:r>
            <a:r>
              <a:rPr sz="1500" u="sng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Delillerini</a:t>
            </a:r>
            <a:r>
              <a:rPr sz="1500" u="sng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Yok Etme,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Gizleme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veya</a:t>
            </a:r>
            <a:r>
              <a:rPr sz="1500" u="sng" spc="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De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ğ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i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ş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tirme 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(281.md)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Suçluyu</a:t>
            </a:r>
            <a:r>
              <a:rPr sz="1500" u="sng" spc="-3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Kayırma</a:t>
            </a:r>
            <a:r>
              <a:rPr sz="1500" u="sng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(283.md)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ts val="1575"/>
              </a:lnSpc>
              <a:spcBef>
                <a:spcPts val="640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Tutuklu,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Hükümlü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veya</a:t>
            </a:r>
            <a:r>
              <a:rPr sz="1500" u="sng" spc="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Suç</a:t>
            </a:r>
            <a:r>
              <a:rPr sz="1500" u="sng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Delillerini</a:t>
            </a:r>
            <a:r>
              <a:rPr sz="1500" u="sng" spc="-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Bildirmeme (284.md)</a:t>
            </a:r>
            <a:endParaRPr sz="1500">
              <a:latin typeface="Berlin Sans FB"/>
              <a:cs typeface="Berlin Sans FB"/>
            </a:endParaRPr>
          </a:p>
          <a:p>
            <a:pPr marR="5080" algn="r">
              <a:lnSpc>
                <a:spcPts val="1025"/>
              </a:lnSpc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16</a:t>
            </a:r>
            <a:endParaRPr sz="1200">
              <a:latin typeface="Gill Sans MT"/>
              <a:cs typeface="Gill Sans MT"/>
            </a:endParaRPr>
          </a:p>
          <a:p>
            <a:pPr marL="355600" indent="-342900">
              <a:lnSpc>
                <a:spcPts val="1614"/>
              </a:lnSpc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Gizlili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ğ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in</a:t>
            </a:r>
            <a:r>
              <a:rPr sz="1500" u="sng" spc="-3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İ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hlâli</a:t>
            </a:r>
            <a:r>
              <a:rPr sz="1500" u="sng" spc="-4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(285.md)</a:t>
            </a:r>
            <a:endParaRPr sz="15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lr>
                <a:srgbClr val="90C225"/>
              </a:buClr>
              <a:buSzPct val="80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Genital</a:t>
            </a:r>
            <a:r>
              <a:rPr sz="1500" u="sng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Muayene</a:t>
            </a:r>
            <a:r>
              <a:rPr sz="1500" u="sng" spc="-2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1500" u="sng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(287.md)</a:t>
            </a:r>
            <a:endParaRPr sz="1500">
              <a:latin typeface="Berlin Sans FB"/>
              <a:cs typeface="Berlin Sans FB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198171"/>
            <a:ext cx="616013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33705" algn="l"/>
              </a:tabLst>
            </a:pPr>
            <a:r>
              <a:rPr spc="-5" dirty="0"/>
              <a:t>3.	SORU</a:t>
            </a:r>
            <a:r>
              <a:rPr spc="-5" dirty="0">
                <a:latin typeface="Calibri"/>
                <a:cs typeface="Calibri"/>
              </a:rPr>
              <a:t>Ş</a:t>
            </a:r>
            <a:r>
              <a:rPr spc="-5" dirty="0"/>
              <a:t>TURMA</a:t>
            </a:r>
            <a:r>
              <a:rPr spc="10" dirty="0"/>
              <a:t> </a:t>
            </a:r>
            <a:r>
              <a:rPr spc="-5" dirty="0">
                <a:latin typeface="Calibri"/>
                <a:cs typeface="Calibri"/>
              </a:rPr>
              <a:t>İ</a:t>
            </a:r>
            <a:r>
              <a:rPr spc="-5" dirty="0"/>
              <a:t>ZN</a:t>
            </a:r>
            <a:r>
              <a:rPr spc="-5" dirty="0">
                <a:latin typeface="Calibri"/>
                <a:cs typeface="Calibri"/>
              </a:rPr>
              <a:t>İ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spc="-10" dirty="0"/>
              <a:t>VERMEYE</a:t>
            </a:r>
            <a:r>
              <a:rPr spc="30" dirty="0"/>
              <a:t> </a:t>
            </a:r>
            <a:r>
              <a:rPr spc="-5" dirty="0"/>
              <a:t>YETK</a:t>
            </a:r>
            <a:r>
              <a:rPr spc="-5" dirty="0">
                <a:latin typeface="Calibri"/>
                <a:cs typeface="Calibri"/>
              </a:rPr>
              <a:t>İ</a:t>
            </a:r>
            <a:r>
              <a:rPr spc="-5" dirty="0"/>
              <a:t>L</a:t>
            </a:r>
            <a:r>
              <a:rPr spc="-5" dirty="0">
                <a:latin typeface="Calibri"/>
                <a:cs typeface="Calibri"/>
              </a:rPr>
              <a:t>İ </a:t>
            </a:r>
            <a:r>
              <a:rPr spc="-620" dirty="0">
                <a:latin typeface="Calibri"/>
                <a:cs typeface="Calibri"/>
              </a:rPr>
              <a:t> </a:t>
            </a:r>
            <a:r>
              <a:rPr spc="-10" dirty="0"/>
              <a:t>MERC</a:t>
            </a:r>
            <a:r>
              <a:rPr spc="-10" dirty="0">
                <a:latin typeface="Calibri"/>
                <a:cs typeface="Calibri"/>
              </a:rPr>
              <a:t>İ</a:t>
            </a:r>
            <a:r>
              <a:rPr spc="-10" dirty="0"/>
              <a:t>LERLE</a:t>
            </a:r>
            <a:r>
              <a:rPr spc="50" dirty="0"/>
              <a:t> </a:t>
            </a:r>
            <a:r>
              <a:rPr spc="-10" dirty="0">
                <a:latin typeface="Calibri"/>
                <a:cs typeface="Calibri"/>
              </a:rPr>
              <a:t>İ</a:t>
            </a:r>
            <a:r>
              <a:rPr spc="-10" dirty="0"/>
              <a:t>LG</a:t>
            </a:r>
            <a:r>
              <a:rPr spc="-10" dirty="0">
                <a:latin typeface="Calibri"/>
                <a:cs typeface="Calibri"/>
              </a:rPr>
              <a:t>İ</a:t>
            </a:r>
            <a:r>
              <a:rPr spc="-10" dirty="0"/>
              <a:t>L</a:t>
            </a:r>
            <a:r>
              <a:rPr spc="-10" dirty="0">
                <a:latin typeface="Calibri"/>
                <a:cs typeface="Calibri"/>
              </a:rPr>
              <a:t>İ</a:t>
            </a:r>
            <a:r>
              <a:rPr spc="75" dirty="0">
                <a:latin typeface="Calibri"/>
                <a:cs typeface="Calibri"/>
              </a:rPr>
              <a:t> </a:t>
            </a:r>
            <a:r>
              <a:rPr spc="-10" dirty="0"/>
              <a:t>GENEL</a:t>
            </a:r>
            <a:r>
              <a:rPr spc="30" dirty="0"/>
              <a:t> </a:t>
            </a:r>
            <a:r>
              <a:rPr spc="-10" dirty="0"/>
              <a:t>PRENS</a:t>
            </a:r>
            <a:r>
              <a:rPr spc="-10" dirty="0">
                <a:latin typeface="Calibri"/>
                <a:cs typeface="Calibri"/>
              </a:rPr>
              <a:t>İ</a:t>
            </a:r>
            <a:r>
              <a:rPr spc="-10" dirty="0"/>
              <a:t>PLER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600" y="1305255"/>
            <a:ext cx="7547609" cy="2110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 izni verme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yetkili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mercileri belirlerken genel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olarak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görev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yeri,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görev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unvanı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atanma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ekli esas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alınarak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tespit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edilmi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tir.</a:t>
            </a:r>
            <a:endParaRPr sz="2400" dirty="0">
              <a:latin typeface="Berlin Sans FB"/>
              <a:cs typeface="Berlin Sans FB"/>
            </a:endParaRPr>
          </a:p>
          <a:p>
            <a:pPr marL="355600" indent="-342900" algn="just">
              <a:lnSpc>
                <a:spcPct val="100000"/>
              </a:lnSpc>
              <a:spcBef>
                <a:spcPts val="10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Yetkili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iler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için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bu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münhasır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bir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yetkidir,</a:t>
            </a:r>
            <a:r>
              <a:rPr sz="2400" spc="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devredilemez.</a:t>
            </a:r>
            <a:endParaRPr sz="2400" dirty="0">
              <a:latin typeface="Berlin Sans FB"/>
              <a:cs typeface="Berlin Sans FB"/>
            </a:endParaRPr>
          </a:p>
          <a:p>
            <a:pPr marL="355600" indent="-342900" algn="just">
              <a:lnSpc>
                <a:spcPct val="100000"/>
              </a:lnSpc>
              <a:spcBef>
                <a:spcPts val="101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Usulüne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atanmı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vekiller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karar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yetkisini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kullanır.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" y="3526663"/>
            <a:ext cx="2100580" cy="1238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  <a:tab pos="1077595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Üs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t	merciler 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kullanamaz.</a:t>
            </a:r>
            <a:endParaRPr sz="2400" dirty="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91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1858" y="3505200"/>
            <a:ext cx="5467985" cy="1238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667385" algn="l"/>
                <a:tab pos="2228215" algn="l"/>
                <a:tab pos="2976245" algn="l"/>
                <a:tab pos="4107815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alt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mercilerin	izin	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verme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yetkisini</a:t>
            </a:r>
            <a:endParaRPr sz="2400" dirty="0">
              <a:latin typeface="Berlin Sans FB"/>
              <a:cs typeface="Berlin Sans FB"/>
            </a:endParaRPr>
          </a:p>
          <a:p>
            <a:pPr>
              <a:lnSpc>
                <a:spcPct val="100000"/>
              </a:lnSpc>
            </a:pPr>
            <a:endParaRPr sz="3450" dirty="0">
              <a:latin typeface="Berlin Sans FB"/>
              <a:cs typeface="Berlin Sans FB"/>
            </a:endParaRPr>
          </a:p>
          <a:p>
            <a:pPr marR="8255" algn="r">
              <a:lnSpc>
                <a:spcPct val="100000"/>
              </a:lnSpc>
              <a:tabLst>
                <a:tab pos="673100" algn="l"/>
                <a:tab pos="2022475" algn="l"/>
                <a:tab pos="3039110" algn="l"/>
                <a:tab pos="4209415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izni	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vermeye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yetkili	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merciin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tespitinde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8600" y="4750689"/>
            <a:ext cx="7547609" cy="1606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71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hakkında</a:t>
            </a:r>
            <a:r>
              <a:rPr sz="2400" spc="1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400" spc="14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</a:t>
            </a:r>
            <a:r>
              <a:rPr sz="2400" spc="15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yapılan</a:t>
            </a:r>
            <a:r>
              <a:rPr sz="2400" spc="14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memurun</a:t>
            </a:r>
            <a:r>
              <a:rPr sz="2400" spc="14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suç</a:t>
            </a:r>
            <a:r>
              <a:rPr sz="2400" spc="1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tarihindeki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esas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alınacaktır.</a:t>
            </a:r>
            <a:endParaRPr sz="2400">
              <a:latin typeface="Berlin Sans FB"/>
              <a:cs typeface="Berlin Sans FB"/>
            </a:endParaRPr>
          </a:p>
          <a:p>
            <a:pPr marL="355600" marR="5080" indent="-342900">
              <a:lnSpc>
                <a:spcPct val="100000"/>
              </a:lnSpc>
              <a:spcBef>
                <a:spcPts val="92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  <a:tab pos="5306060" algn="l"/>
              </a:tabLst>
            </a:pP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tirak</a:t>
            </a:r>
            <a:r>
              <a:rPr sz="2400" spc="3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halinde</a:t>
            </a:r>
            <a:r>
              <a:rPr sz="2400" spc="3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suçlarda</a:t>
            </a:r>
            <a:r>
              <a:rPr sz="2400" spc="3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üst</a:t>
            </a:r>
            <a:r>
              <a:rPr sz="2400" spc="3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memur</a:t>
            </a:r>
            <a:r>
              <a:rPr sz="2400" spc="3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için</a:t>
            </a:r>
            <a:r>
              <a:rPr sz="2400" spc="3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400" spc="3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izni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vermeye</a:t>
            </a:r>
            <a:r>
              <a:rPr sz="24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yetkili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merci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tüm</a:t>
            </a:r>
            <a:r>
              <a:rPr sz="2400" spc="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erikler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için	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karar</a:t>
            </a:r>
            <a:r>
              <a:rPr sz="2400" spc="-5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9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1200" spc="-95" dirty="0">
                <a:solidFill>
                  <a:srgbClr val="9F0000"/>
                </a:solidFill>
                <a:latin typeface="Gill Sans MT"/>
                <a:cs typeface="Gill Sans MT"/>
              </a:rPr>
              <a:t>17</a:t>
            </a:r>
            <a:r>
              <a:rPr sz="2400" spc="-95" dirty="0">
                <a:solidFill>
                  <a:srgbClr val="404040"/>
                </a:solidFill>
                <a:latin typeface="Berlin Sans FB"/>
                <a:cs typeface="Berlin Sans FB"/>
              </a:rPr>
              <a:t>recektir.</a:t>
            </a:r>
            <a:endParaRPr sz="2400">
              <a:latin typeface="Berlin Sans FB"/>
              <a:cs typeface="Berlin Sans FB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4145" y="63449"/>
            <a:ext cx="6052820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86790" marR="5080" indent="-974725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Times New Roman"/>
                <a:cs typeface="Times New Roman"/>
              </a:rPr>
              <a:t>SORU</a:t>
            </a:r>
            <a:r>
              <a:rPr sz="3200" b="1" spc="-15" dirty="0">
                <a:latin typeface="Times New Roman"/>
                <a:cs typeface="Times New Roman"/>
              </a:rPr>
              <a:t>Ş</a:t>
            </a:r>
            <a:r>
              <a:rPr sz="3200" b="1" dirty="0">
                <a:latin typeface="Times New Roman"/>
                <a:cs typeface="Times New Roman"/>
              </a:rPr>
              <a:t>TURMA</a:t>
            </a:r>
            <a:r>
              <a:rPr sz="3200" b="1" spc="-204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İZN</a:t>
            </a:r>
            <a:r>
              <a:rPr sz="3200" b="1" dirty="0">
                <a:latin typeface="Times New Roman"/>
                <a:cs typeface="Times New Roman"/>
              </a:rPr>
              <a:t>İ</a:t>
            </a:r>
            <a:r>
              <a:rPr sz="3200" b="1" spc="-6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VERMEYE  YETKİLİ</a:t>
            </a:r>
            <a:r>
              <a:rPr sz="3200" b="1" spc="-1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MERCİLER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0245" y="1343132"/>
            <a:ext cx="1889762" cy="2775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8600" y="1105470"/>
            <a:ext cx="7584237" cy="5383140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430530" algn="ctr">
              <a:lnSpc>
                <a:spcPct val="100000"/>
              </a:lnSpc>
              <a:spcBef>
                <a:spcPts val="1015"/>
              </a:spcBef>
            </a:pP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KAYMAKAM</a:t>
            </a:r>
            <a:endParaRPr sz="2800" dirty="0">
              <a:latin typeface="Berlin Sans FB"/>
              <a:cs typeface="Berlin Sans FB"/>
            </a:endParaRPr>
          </a:p>
          <a:p>
            <a:pPr marL="527685" marR="5080" indent="-515620" algn="just">
              <a:lnSpc>
                <a:spcPct val="100000"/>
              </a:lnSpc>
              <a:spcBef>
                <a:spcPts val="915"/>
              </a:spcBef>
              <a:buClr>
                <a:srgbClr val="90C225"/>
              </a:buClr>
              <a:buSzPct val="80357"/>
              <a:buFont typeface="Berlin Sans FB"/>
              <a:buAutoNum type="arabicPeriod"/>
              <a:tabLst>
                <a:tab pos="528320" algn="l"/>
              </a:tabLst>
            </a:pP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lçede bulunan memur ve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di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er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kamu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görevlileri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(K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T’lerde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bölge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düzeyinde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te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kilatlanmı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 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kurum</a:t>
            </a:r>
            <a:r>
              <a:rPr sz="28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kurulu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larda</a:t>
            </a:r>
            <a:r>
              <a:rPr sz="2800" spc="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çalı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anlar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hariç)</a:t>
            </a:r>
            <a:endParaRPr sz="2800" dirty="0">
              <a:latin typeface="Berlin Sans FB"/>
              <a:cs typeface="Berlin Sans FB"/>
            </a:endParaRPr>
          </a:p>
          <a:p>
            <a:pPr marL="527685" marR="6985" indent="-515620" algn="just">
              <a:lnSpc>
                <a:spcPct val="102899"/>
              </a:lnSpc>
              <a:spcBef>
                <a:spcPts val="905"/>
              </a:spcBef>
              <a:buClr>
                <a:srgbClr val="90C225"/>
              </a:buClr>
              <a:buSzPct val="80357"/>
              <a:buFont typeface="Berlin Sans FB"/>
              <a:buAutoNum type="arabicPeriod"/>
              <a:tabLst>
                <a:tab pos="528320" algn="l"/>
              </a:tabLst>
            </a:pP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lçe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belediyesi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memurları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di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er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kamu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görevlileri,</a:t>
            </a:r>
            <a:endParaRPr sz="2800" dirty="0">
              <a:latin typeface="Berlin Sans FB"/>
              <a:cs typeface="Berlin Sans FB"/>
            </a:endParaRPr>
          </a:p>
          <a:p>
            <a:pPr marL="527685" marR="68580" indent="-515620" algn="just">
              <a:lnSpc>
                <a:spcPct val="100000"/>
              </a:lnSpc>
              <a:spcBef>
                <a:spcPts val="900"/>
              </a:spcBef>
              <a:buClr>
                <a:srgbClr val="90C225"/>
              </a:buClr>
              <a:buSzPct val="80357"/>
              <a:buAutoNum type="arabicPeriod"/>
              <a:tabLst>
                <a:tab pos="528320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Belde belediyesi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kanı, meclis üyeleri ve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burada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çalı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memur</a:t>
            </a:r>
            <a:r>
              <a:rPr sz="2800" spc="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di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er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kamu</a:t>
            </a:r>
            <a:r>
              <a:rPr sz="2800" spc="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görevlileri</a:t>
            </a:r>
            <a:endParaRPr sz="2800" dirty="0">
              <a:latin typeface="Berlin Sans FB"/>
              <a:cs typeface="Berlin Sans FB"/>
            </a:endParaRPr>
          </a:p>
          <a:p>
            <a:pPr marL="527685" indent="-515620" algn="just">
              <a:lnSpc>
                <a:spcPct val="100000"/>
              </a:lnSpc>
              <a:spcBef>
                <a:spcPts val="1090"/>
              </a:spcBef>
              <a:buClr>
                <a:srgbClr val="90C225"/>
              </a:buClr>
              <a:buSzPct val="80357"/>
              <a:buAutoNum type="arabicPeriod"/>
              <a:tabLst>
                <a:tab pos="52832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Köy ve</a:t>
            </a:r>
            <a:r>
              <a:rPr sz="28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Mahalle</a:t>
            </a:r>
            <a:r>
              <a:rPr sz="28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Muhtarları</a:t>
            </a:r>
            <a:endParaRPr sz="2800" dirty="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2043" y="6115913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18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66714" y="36576"/>
            <a:ext cx="1102995" cy="897255"/>
            <a:chOff x="3166714" y="36576"/>
            <a:chExt cx="1102995" cy="8972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6714" y="259578"/>
              <a:ext cx="749355" cy="3186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36264" y="36576"/>
              <a:ext cx="633222" cy="89687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46298" y="126238"/>
            <a:ext cx="85851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VAL</a:t>
            </a:r>
            <a:r>
              <a:rPr sz="3200" dirty="0">
                <a:latin typeface="Calibri"/>
                <a:cs typeface="Calibri"/>
              </a:rPr>
              <a:t>İ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5038" y="640247"/>
            <a:ext cx="7592162" cy="1469632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1019"/>
              </a:spcBef>
              <a:buClr>
                <a:srgbClr val="90C225"/>
              </a:buClr>
              <a:buSzPct val="79166"/>
              <a:buAutoNum type="arabicPeriod"/>
              <a:tabLst>
                <a:tab pos="527685" algn="l"/>
                <a:tab pos="528320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Vali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yardımcıları</a:t>
            </a:r>
            <a:r>
              <a:rPr sz="2400" spc="-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ilçe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kaymakamları,</a:t>
            </a:r>
            <a:endParaRPr sz="2400" dirty="0">
              <a:latin typeface="Berlin Sans FB"/>
              <a:cs typeface="Berlin Sans FB"/>
            </a:endParaRPr>
          </a:p>
          <a:p>
            <a:pPr marL="527685" indent="-515620">
              <a:spcBef>
                <a:spcPts val="925"/>
              </a:spcBef>
              <a:buClr>
                <a:srgbClr val="90C225"/>
              </a:buClr>
              <a:buSzPct val="79166"/>
              <a:buFont typeface="Berlin Sans FB"/>
              <a:buAutoNum type="arabicPeriod"/>
              <a:tabLst>
                <a:tab pos="527685" algn="l"/>
                <a:tab pos="528320" algn="l"/>
                <a:tab pos="1094105" algn="l"/>
                <a:tab pos="2815590" algn="l"/>
                <a:tab pos="4903470" algn="l"/>
              </a:tabLst>
            </a:pP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l	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düz</a:t>
            </a:r>
            <a:r>
              <a:rPr sz="24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yi</a:t>
            </a:r>
            <a:r>
              <a:rPr sz="24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lang="tr-TR"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t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spc="-5" dirty="0" err="1" smtClean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kilatl</a:t>
            </a:r>
            <a:r>
              <a:rPr sz="2400" spc="-1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lang="tr-TR"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kamu</a:t>
            </a:r>
            <a:r>
              <a:rPr lang="tr-TR"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dirty="0">
                <a:solidFill>
                  <a:srgbClr val="404040"/>
                </a:solidFill>
                <a:latin typeface="Berlin Sans FB"/>
                <a:cs typeface="Berlin Sans FB"/>
              </a:rPr>
              <a:t>kurum	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endParaRPr lang="tr-TR" sz="2400" dirty="0">
              <a:latin typeface="Berlin Sans FB"/>
              <a:cs typeface="Berlin Sans FB"/>
            </a:endParaRPr>
          </a:p>
          <a:p>
            <a:pPr marL="527685" indent="-515620">
              <a:lnSpc>
                <a:spcPct val="100000"/>
              </a:lnSpc>
              <a:spcBef>
                <a:spcPts val="925"/>
              </a:spcBef>
              <a:buClr>
                <a:srgbClr val="90C225"/>
              </a:buClr>
              <a:buSzPct val="79166"/>
              <a:buFont typeface="Berlin Sans FB"/>
              <a:buAutoNum type="arabicPeriod"/>
              <a:tabLst>
                <a:tab pos="527685" algn="l"/>
                <a:tab pos="528320" algn="l"/>
                <a:tab pos="1094105" algn="l"/>
                <a:tab pos="2815590" algn="l"/>
                <a:tab pos="4903470" algn="l"/>
              </a:tabLst>
            </a:pP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0151" y="1606422"/>
            <a:ext cx="31908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69515" algn="l"/>
              </a:tabLst>
            </a:pPr>
            <a:r>
              <a:rPr lang="tr-TR" sz="2400" spc="-5" dirty="0" smtClean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urulu</a:t>
            </a:r>
            <a:r>
              <a:rPr sz="2400" spc="-5" dirty="0" err="1" smtClean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larında</a:t>
            </a:r>
            <a:r>
              <a:rPr lang="tr-TR" sz="2400" spc="-5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çalı</a:t>
            </a:r>
            <a:r>
              <a:rPr sz="2400" spc="-5" dirty="0" err="1" smtClean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an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16070" y="1606422"/>
            <a:ext cx="412112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39520" algn="l"/>
                <a:tab pos="1839595" algn="l"/>
                <a:tab pos="2768600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memur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	kamu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5038" y="1846122"/>
            <a:ext cx="7682865" cy="4078604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527685">
              <a:lnSpc>
                <a:spcPct val="100000"/>
              </a:lnSpc>
              <a:spcBef>
                <a:spcPts val="1090"/>
              </a:spcBef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görevlileri,</a:t>
            </a:r>
            <a:r>
              <a:rPr sz="2400" spc="-4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(K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T’ler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hariç)</a:t>
            </a:r>
            <a:endParaRPr sz="2400" dirty="0">
              <a:latin typeface="Berlin Sans FB"/>
              <a:cs typeface="Berlin Sans FB"/>
            </a:endParaRPr>
          </a:p>
          <a:p>
            <a:pPr marL="527685" indent="-515620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79166"/>
              <a:buAutoNum type="arabicPeriod" startAt="3"/>
              <a:tabLst>
                <a:tab pos="527685" algn="l"/>
                <a:tab pos="528320" algn="l"/>
                <a:tab pos="2115820" algn="l"/>
                <a:tab pos="2891790" algn="l"/>
                <a:tab pos="3187700" algn="l"/>
                <a:tab pos="4565015" algn="l"/>
                <a:tab pos="5655310" algn="l"/>
                <a:tab pos="6116955" algn="l"/>
                <a:tab pos="6908165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ü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ü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400" spc="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eh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	v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a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l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belediy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si	memur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di</a:t>
            </a:r>
            <a:r>
              <a:rPr sz="2400" spc="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	kamu</a:t>
            </a:r>
            <a:endParaRPr sz="2400" dirty="0">
              <a:latin typeface="Berlin Sans FB"/>
              <a:cs typeface="Berlin Sans FB"/>
            </a:endParaRPr>
          </a:p>
          <a:p>
            <a:pPr marL="527685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görevlileri,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meclis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üyeleri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hariç)</a:t>
            </a:r>
            <a:endParaRPr sz="2400" dirty="0">
              <a:latin typeface="Berlin Sans FB"/>
              <a:cs typeface="Berlin Sans FB"/>
            </a:endParaRPr>
          </a:p>
          <a:p>
            <a:pPr marL="527685" marR="14604" indent="-515620">
              <a:lnSpc>
                <a:spcPct val="102899"/>
              </a:lnSpc>
              <a:spcBef>
                <a:spcPts val="910"/>
              </a:spcBef>
              <a:buClr>
                <a:srgbClr val="90C225"/>
              </a:buClr>
              <a:buSzPct val="79166"/>
              <a:buAutoNum type="arabicPeriod" startAt="4"/>
              <a:tabLst>
                <a:tab pos="527685" algn="l"/>
                <a:tab pos="52832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Merkez ilçelerdeki belde belediye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kanları ve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belediye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meclis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üyeleri</a:t>
            </a:r>
            <a:endParaRPr sz="2400" dirty="0">
              <a:latin typeface="Berlin Sans FB"/>
              <a:cs typeface="Berlin Sans FB"/>
            </a:endParaRPr>
          </a:p>
          <a:p>
            <a:pPr marL="527685" indent="-515620">
              <a:lnSpc>
                <a:spcPct val="100000"/>
              </a:lnSpc>
              <a:spcBef>
                <a:spcPts val="1000"/>
              </a:spcBef>
              <a:buClr>
                <a:srgbClr val="90C225"/>
              </a:buClr>
              <a:buSzPct val="79166"/>
              <a:buAutoNum type="arabicPeriod" startAt="4"/>
              <a:tabLst>
                <a:tab pos="527685" algn="l"/>
                <a:tab pos="52832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Merkez</a:t>
            </a:r>
            <a:r>
              <a:rPr sz="24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ilçelerdeki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köy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mahalle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muhtarları</a:t>
            </a:r>
            <a:endParaRPr sz="2400" dirty="0">
              <a:latin typeface="Berlin Sans FB"/>
              <a:cs typeface="Berlin Sans FB"/>
            </a:endParaRPr>
          </a:p>
          <a:p>
            <a:pPr marL="527685" marR="337185" indent="-515620">
              <a:lnSpc>
                <a:spcPct val="102899"/>
              </a:lnSpc>
              <a:spcBef>
                <a:spcPts val="840"/>
              </a:spcBef>
              <a:buClr>
                <a:srgbClr val="90C225"/>
              </a:buClr>
              <a:buSzPct val="79166"/>
              <a:buFont typeface="Berlin Sans FB"/>
              <a:buAutoNum type="arabicPeriod" startAt="4"/>
              <a:tabLst>
                <a:tab pos="527685" algn="l"/>
                <a:tab pos="528320" algn="l"/>
              </a:tabLst>
            </a:pP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özel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idare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memur ve di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er kamu görevlileri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Genel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Meclisi üyeleri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hariç)</a:t>
            </a:r>
            <a:endParaRPr sz="2400" dirty="0">
              <a:latin typeface="Berlin Sans FB"/>
              <a:cs typeface="Berlin Sans FB"/>
            </a:endParaRPr>
          </a:p>
          <a:p>
            <a:pPr marL="527685" indent="-515620">
              <a:lnSpc>
                <a:spcPct val="100000"/>
              </a:lnSpc>
              <a:spcBef>
                <a:spcPts val="915"/>
              </a:spcBef>
              <a:buClr>
                <a:srgbClr val="90C225"/>
              </a:buClr>
              <a:buSzPct val="79166"/>
              <a:buAutoNum type="arabicPeriod" startAt="4"/>
              <a:tabLst>
                <a:tab pos="527685" algn="l"/>
                <a:tab pos="528320" algn="l"/>
                <a:tab pos="1375410" algn="l"/>
                <a:tab pos="2809240" algn="l"/>
                <a:tab pos="4609465" algn="l"/>
                <a:tab pos="5601970" algn="l"/>
                <a:tab pos="6034405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Bölge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düzeyinde	te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kilatlanan	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kurum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	kurulu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larda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2050" y="5898896"/>
            <a:ext cx="7255509" cy="76771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50800" marR="55880">
              <a:lnSpc>
                <a:spcPct val="102899"/>
              </a:lnSpc>
              <a:spcBef>
                <a:spcPts val="15"/>
              </a:spcBef>
              <a:tabLst>
                <a:tab pos="1004569" algn="l"/>
                <a:tab pos="2054860" algn="l"/>
                <a:tab pos="3557904" algn="l"/>
                <a:tab pos="4095750" algn="l"/>
                <a:tab pos="4959985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görev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p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	memu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di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	</a:t>
            </a:r>
            <a:r>
              <a:rPr sz="2400" dirty="0" err="1">
                <a:solidFill>
                  <a:srgbClr val="404040"/>
                </a:solidFill>
                <a:latin typeface="Berlin Sans FB"/>
                <a:cs typeface="Berlin Sans FB"/>
              </a:rPr>
              <a:t>kamu</a:t>
            </a:r>
            <a:r>
              <a:rPr sz="2400" spc="-34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1800" spc="112" baseline="-23148" dirty="0" smtClean="0">
                <a:solidFill>
                  <a:srgbClr val="9F0000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görevl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eri 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hakkında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görev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yaptıkları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ilin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valisi.</a:t>
            </a:r>
            <a:endParaRPr sz="2400" dirty="0">
              <a:latin typeface="Berlin Sans FB"/>
              <a:cs typeface="Berlin Sans FB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8520698" y="6346309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aseline="-23148" dirty="0">
                <a:solidFill>
                  <a:srgbClr val="9F0000"/>
                </a:solidFill>
                <a:latin typeface="Gill Sans MT"/>
                <a:cs typeface="Gill Sans MT"/>
              </a:rPr>
              <a:t>19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2894" y="1526794"/>
            <a:ext cx="7259320" cy="4952365"/>
            <a:chOff x="802894" y="1526794"/>
            <a:chExt cx="7259320" cy="4952365"/>
          </a:xfrm>
        </p:grpSpPr>
        <p:sp>
          <p:nvSpPr>
            <p:cNvPr id="3" name="object 3"/>
            <p:cNvSpPr/>
            <p:nvPr/>
          </p:nvSpPr>
          <p:spPr>
            <a:xfrm>
              <a:off x="813054" y="1536954"/>
              <a:ext cx="7239000" cy="4932045"/>
            </a:xfrm>
            <a:custGeom>
              <a:avLst/>
              <a:gdLst/>
              <a:ahLst/>
              <a:cxnLst/>
              <a:rect l="l" t="t" r="r" b="b"/>
              <a:pathLst>
                <a:path w="7239000" h="4932045">
                  <a:moveTo>
                    <a:pt x="0" y="360807"/>
                  </a:moveTo>
                  <a:lnTo>
                    <a:pt x="3293" y="311848"/>
                  </a:lnTo>
                  <a:lnTo>
                    <a:pt x="12886" y="264892"/>
                  </a:lnTo>
                  <a:lnTo>
                    <a:pt x="28350" y="220366"/>
                  </a:lnTo>
                  <a:lnTo>
                    <a:pt x="49254" y="178703"/>
                  </a:lnTo>
                  <a:lnTo>
                    <a:pt x="75168" y="140330"/>
                  </a:lnTo>
                  <a:lnTo>
                    <a:pt x="105664" y="105679"/>
                  </a:lnTo>
                  <a:lnTo>
                    <a:pt x="140309" y="75180"/>
                  </a:lnTo>
                  <a:lnTo>
                    <a:pt x="178676" y="49261"/>
                  </a:lnTo>
                  <a:lnTo>
                    <a:pt x="220334" y="28354"/>
                  </a:lnTo>
                  <a:lnTo>
                    <a:pt x="264853" y="12888"/>
                  </a:lnTo>
                  <a:lnTo>
                    <a:pt x="311804" y="3293"/>
                  </a:lnTo>
                  <a:lnTo>
                    <a:pt x="360756" y="0"/>
                  </a:lnTo>
                  <a:lnTo>
                    <a:pt x="6878193" y="0"/>
                  </a:lnTo>
                  <a:lnTo>
                    <a:pt x="6927151" y="3293"/>
                  </a:lnTo>
                  <a:lnTo>
                    <a:pt x="6974107" y="12888"/>
                  </a:lnTo>
                  <a:lnTo>
                    <a:pt x="7018633" y="28354"/>
                  </a:lnTo>
                  <a:lnTo>
                    <a:pt x="7060296" y="49261"/>
                  </a:lnTo>
                  <a:lnTo>
                    <a:pt x="7098669" y="75180"/>
                  </a:lnTo>
                  <a:lnTo>
                    <a:pt x="7133320" y="105679"/>
                  </a:lnTo>
                  <a:lnTo>
                    <a:pt x="7163819" y="140330"/>
                  </a:lnTo>
                  <a:lnTo>
                    <a:pt x="7189738" y="178703"/>
                  </a:lnTo>
                  <a:lnTo>
                    <a:pt x="7210645" y="220366"/>
                  </a:lnTo>
                  <a:lnTo>
                    <a:pt x="7226111" y="264892"/>
                  </a:lnTo>
                  <a:lnTo>
                    <a:pt x="7235706" y="311848"/>
                  </a:lnTo>
                  <a:lnTo>
                    <a:pt x="7239000" y="360807"/>
                  </a:lnTo>
                  <a:lnTo>
                    <a:pt x="7239000" y="4570907"/>
                  </a:lnTo>
                  <a:lnTo>
                    <a:pt x="7235706" y="4619859"/>
                  </a:lnTo>
                  <a:lnTo>
                    <a:pt x="7226111" y="4666810"/>
                  </a:lnTo>
                  <a:lnTo>
                    <a:pt x="7210645" y="4711329"/>
                  </a:lnTo>
                  <a:lnTo>
                    <a:pt x="7189738" y="4752987"/>
                  </a:lnTo>
                  <a:lnTo>
                    <a:pt x="7163819" y="4791354"/>
                  </a:lnTo>
                  <a:lnTo>
                    <a:pt x="7133320" y="4826000"/>
                  </a:lnTo>
                  <a:lnTo>
                    <a:pt x="7098669" y="4856495"/>
                  </a:lnTo>
                  <a:lnTo>
                    <a:pt x="7060296" y="4882409"/>
                  </a:lnTo>
                  <a:lnTo>
                    <a:pt x="7018633" y="4903313"/>
                  </a:lnTo>
                  <a:lnTo>
                    <a:pt x="6974107" y="4918777"/>
                  </a:lnTo>
                  <a:lnTo>
                    <a:pt x="6927151" y="4928370"/>
                  </a:lnTo>
                  <a:lnTo>
                    <a:pt x="6878193" y="4931664"/>
                  </a:lnTo>
                  <a:lnTo>
                    <a:pt x="360756" y="4931664"/>
                  </a:lnTo>
                  <a:lnTo>
                    <a:pt x="311804" y="4928370"/>
                  </a:lnTo>
                  <a:lnTo>
                    <a:pt x="264853" y="4918777"/>
                  </a:lnTo>
                  <a:lnTo>
                    <a:pt x="220334" y="4903313"/>
                  </a:lnTo>
                  <a:lnTo>
                    <a:pt x="178676" y="4882409"/>
                  </a:lnTo>
                  <a:lnTo>
                    <a:pt x="140309" y="4856495"/>
                  </a:lnTo>
                  <a:lnTo>
                    <a:pt x="105664" y="4826000"/>
                  </a:lnTo>
                  <a:lnTo>
                    <a:pt x="75168" y="4791354"/>
                  </a:lnTo>
                  <a:lnTo>
                    <a:pt x="49254" y="4752987"/>
                  </a:lnTo>
                  <a:lnTo>
                    <a:pt x="28350" y="4711329"/>
                  </a:lnTo>
                  <a:lnTo>
                    <a:pt x="12886" y="4666810"/>
                  </a:lnTo>
                  <a:lnTo>
                    <a:pt x="3293" y="4619859"/>
                  </a:lnTo>
                  <a:lnTo>
                    <a:pt x="0" y="4570907"/>
                  </a:lnTo>
                  <a:lnTo>
                    <a:pt x="0" y="360807"/>
                  </a:lnTo>
                  <a:close/>
                </a:path>
              </a:pathLst>
            </a:custGeom>
            <a:ln w="19812">
              <a:solidFill>
                <a:srgbClr val="1C1C1C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67890" y="4725161"/>
              <a:ext cx="5088890" cy="577850"/>
            </a:xfrm>
            <a:custGeom>
              <a:avLst/>
              <a:gdLst/>
              <a:ahLst/>
              <a:cxnLst/>
              <a:rect l="l" t="t" r="r" b="b"/>
              <a:pathLst>
                <a:path w="5088890" h="577850">
                  <a:moveTo>
                    <a:pt x="4992370" y="0"/>
                  </a:moveTo>
                  <a:lnTo>
                    <a:pt x="96266" y="0"/>
                  </a:lnTo>
                  <a:lnTo>
                    <a:pt x="58775" y="7558"/>
                  </a:lnTo>
                  <a:lnTo>
                    <a:pt x="28178" y="28178"/>
                  </a:lnTo>
                  <a:lnTo>
                    <a:pt x="7558" y="58775"/>
                  </a:lnTo>
                  <a:lnTo>
                    <a:pt x="0" y="96265"/>
                  </a:lnTo>
                  <a:lnTo>
                    <a:pt x="0" y="481330"/>
                  </a:lnTo>
                  <a:lnTo>
                    <a:pt x="7558" y="518820"/>
                  </a:lnTo>
                  <a:lnTo>
                    <a:pt x="28178" y="549417"/>
                  </a:lnTo>
                  <a:lnTo>
                    <a:pt x="58775" y="570037"/>
                  </a:lnTo>
                  <a:lnTo>
                    <a:pt x="96266" y="577596"/>
                  </a:lnTo>
                  <a:lnTo>
                    <a:pt x="4992370" y="577596"/>
                  </a:lnTo>
                  <a:lnTo>
                    <a:pt x="5029860" y="570037"/>
                  </a:lnTo>
                  <a:lnTo>
                    <a:pt x="5060457" y="549417"/>
                  </a:lnTo>
                  <a:lnTo>
                    <a:pt x="5081077" y="518820"/>
                  </a:lnTo>
                  <a:lnTo>
                    <a:pt x="5088636" y="481330"/>
                  </a:lnTo>
                  <a:lnTo>
                    <a:pt x="5088636" y="96265"/>
                  </a:lnTo>
                  <a:lnTo>
                    <a:pt x="5081077" y="58775"/>
                  </a:lnTo>
                  <a:lnTo>
                    <a:pt x="5060457" y="28178"/>
                  </a:lnTo>
                  <a:lnTo>
                    <a:pt x="5029860" y="7558"/>
                  </a:lnTo>
                  <a:lnTo>
                    <a:pt x="4992370" y="0"/>
                  </a:lnTo>
                  <a:close/>
                </a:path>
              </a:pathLst>
            </a:custGeom>
            <a:solidFill>
              <a:srgbClr val="E6B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67890" y="4725161"/>
              <a:ext cx="5088890" cy="577850"/>
            </a:xfrm>
            <a:custGeom>
              <a:avLst/>
              <a:gdLst/>
              <a:ahLst/>
              <a:cxnLst/>
              <a:rect l="l" t="t" r="r" b="b"/>
              <a:pathLst>
                <a:path w="5088890" h="577850">
                  <a:moveTo>
                    <a:pt x="0" y="96265"/>
                  </a:moveTo>
                  <a:lnTo>
                    <a:pt x="7558" y="58775"/>
                  </a:lnTo>
                  <a:lnTo>
                    <a:pt x="28178" y="28178"/>
                  </a:lnTo>
                  <a:lnTo>
                    <a:pt x="58775" y="7558"/>
                  </a:lnTo>
                  <a:lnTo>
                    <a:pt x="96266" y="0"/>
                  </a:lnTo>
                  <a:lnTo>
                    <a:pt x="4992370" y="0"/>
                  </a:lnTo>
                  <a:lnTo>
                    <a:pt x="5029860" y="7558"/>
                  </a:lnTo>
                  <a:lnTo>
                    <a:pt x="5060457" y="28178"/>
                  </a:lnTo>
                  <a:lnTo>
                    <a:pt x="5081077" y="58775"/>
                  </a:lnTo>
                  <a:lnTo>
                    <a:pt x="5088636" y="96265"/>
                  </a:lnTo>
                  <a:lnTo>
                    <a:pt x="5088636" y="481330"/>
                  </a:lnTo>
                  <a:lnTo>
                    <a:pt x="5081077" y="518820"/>
                  </a:lnTo>
                  <a:lnTo>
                    <a:pt x="5060457" y="549417"/>
                  </a:lnTo>
                  <a:lnTo>
                    <a:pt x="5029860" y="570037"/>
                  </a:lnTo>
                  <a:lnTo>
                    <a:pt x="4992370" y="577596"/>
                  </a:lnTo>
                  <a:lnTo>
                    <a:pt x="96266" y="577596"/>
                  </a:lnTo>
                  <a:lnTo>
                    <a:pt x="58775" y="570037"/>
                  </a:lnTo>
                  <a:lnTo>
                    <a:pt x="28178" y="549417"/>
                  </a:lnTo>
                  <a:lnTo>
                    <a:pt x="7558" y="518820"/>
                  </a:lnTo>
                  <a:lnTo>
                    <a:pt x="0" y="481330"/>
                  </a:lnTo>
                  <a:lnTo>
                    <a:pt x="0" y="96265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57222" y="3736086"/>
              <a:ext cx="5095240" cy="582295"/>
            </a:xfrm>
            <a:custGeom>
              <a:avLst/>
              <a:gdLst/>
              <a:ahLst/>
              <a:cxnLst/>
              <a:rect l="l" t="t" r="r" b="b"/>
              <a:pathLst>
                <a:path w="5095240" h="582295">
                  <a:moveTo>
                    <a:pt x="4997704" y="0"/>
                  </a:moveTo>
                  <a:lnTo>
                    <a:pt x="97027" y="0"/>
                  </a:lnTo>
                  <a:lnTo>
                    <a:pt x="59257" y="7623"/>
                  </a:lnTo>
                  <a:lnTo>
                    <a:pt x="28416" y="28416"/>
                  </a:lnTo>
                  <a:lnTo>
                    <a:pt x="7623" y="59257"/>
                  </a:lnTo>
                  <a:lnTo>
                    <a:pt x="0" y="97027"/>
                  </a:lnTo>
                  <a:lnTo>
                    <a:pt x="0" y="485139"/>
                  </a:lnTo>
                  <a:lnTo>
                    <a:pt x="7623" y="522910"/>
                  </a:lnTo>
                  <a:lnTo>
                    <a:pt x="28416" y="553751"/>
                  </a:lnTo>
                  <a:lnTo>
                    <a:pt x="59257" y="574544"/>
                  </a:lnTo>
                  <a:lnTo>
                    <a:pt x="97027" y="582168"/>
                  </a:lnTo>
                  <a:lnTo>
                    <a:pt x="4997704" y="582168"/>
                  </a:lnTo>
                  <a:lnTo>
                    <a:pt x="5035474" y="574544"/>
                  </a:lnTo>
                  <a:lnTo>
                    <a:pt x="5066315" y="553751"/>
                  </a:lnTo>
                  <a:lnTo>
                    <a:pt x="5087108" y="522910"/>
                  </a:lnTo>
                  <a:lnTo>
                    <a:pt x="5094732" y="485139"/>
                  </a:lnTo>
                  <a:lnTo>
                    <a:pt x="5094732" y="97027"/>
                  </a:lnTo>
                  <a:lnTo>
                    <a:pt x="5087108" y="59257"/>
                  </a:lnTo>
                  <a:lnTo>
                    <a:pt x="5066315" y="28416"/>
                  </a:lnTo>
                  <a:lnTo>
                    <a:pt x="5035474" y="7623"/>
                  </a:lnTo>
                  <a:lnTo>
                    <a:pt x="4997704" y="0"/>
                  </a:lnTo>
                  <a:close/>
                </a:path>
              </a:pathLst>
            </a:custGeom>
            <a:solidFill>
              <a:srgbClr val="E6B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57222" y="3736086"/>
              <a:ext cx="5095240" cy="582295"/>
            </a:xfrm>
            <a:custGeom>
              <a:avLst/>
              <a:gdLst/>
              <a:ahLst/>
              <a:cxnLst/>
              <a:rect l="l" t="t" r="r" b="b"/>
              <a:pathLst>
                <a:path w="5095240" h="582295">
                  <a:moveTo>
                    <a:pt x="0" y="97027"/>
                  </a:moveTo>
                  <a:lnTo>
                    <a:pt x="7623" y="59257"/>
                  </a:lnTo>
                  <a:lnTo>
                    <a:pt x="28416" y="28416"/>
                  </a:lnTo>
                  <a:lnTo>
                    <a:pt x="59257" y="7623"/>
                  </a:lnTo>
                  <a:lnTo>
                    <a:pt x="97027" y="0"/>
                  </a:lnTo>
                  <a:lnTo>
                    <a:pt x="4997704" y="0"/>
                  </a:lnTo>
                  <a:lnTo>
                    <a:pt x="5035474" y="7623"/>
                  </a:lnTo>
                  <a:lnTo>
                    <a:pt x="5066315" y="28416"/>
                  </a:lnTo>
                  <a:lnTo>
                    <a:pt x="5087108" y="59257"/>
                  </a:lnTo>
                  <a:lnTo>
                    <a:pt x="5094732" y="97027"/>
                  </a:lnTo>
                  <a:lnTo>
                    <a:pt x="5094732" y="485139"/>
                  </a:lnTo>
                  <a:lnTo>
                    <a:pt x="5087108" y="522910"/>
                  </a:lnTo>
                  <a:lnTo>
                    <a:pt x="5066315" y="553751"/>
                  </a:lnTo>
                  <a:lnTo>
                    <a:pt x="5035474" y="574544"/>
                  </a:lnTo>
                  <a:lnTo>
                    <a:pt x="4997704" y="582168"/>
                  </a:lnTo>
                  <a:lnTo>
                    <a:pt x="97027" y="582168"/>
                  </a:lnTo>
                  <a:lnTo>
                    <a:pt x="59257" y="574544"/>
                  </a:lnTo>
                  <a:lnTo>
                    <a:pt x="28416" y="553751"/>
                  </a:lnTo>
                  <a:lnTo>
                    <a:pt x="7623" y="522910"/>
                  </a:lnTo>
                  <a:lnTo>
                    <a:pt x="0" y="485139"/>
                  </a:lnTo>
                  <a:lnTo>
                    <a:pt x="0" y="97027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45030" y="2824733"/>
              <a:ext cx="5090160" cy="472440"/>
            </a:xfrm>
            <a:custGeom>
              <a:avLst/>
              <a:gdLst/>
              <a:ahLst/>
              <a:cxnLst/>
              <a:rect l="l" t="t" r="r" b="b"/>
              <a:pathLst>
                <a:path w="5090159" h="472439">
                  <a:moveTo>
                    <a:pt x="5011420" y="0"/>
                  </a:moveTo>
                  <a:lnTo>
                    <a:pt x="78739" y="0"/>
                  </a:lnTo>
                  <a:lnTo>
                    <a:pt x="48113" y="6195"/>
                  </a:lnTo>
                  <a:lnTo>
                    <a:pt x="23082" y="23082"/>
                  </a:lnTo>
                  <a:lnTo>
                    <a:pt x="6195" y="48113"/>
                  </a:lnTo>
                  <a:lnTo>
                    <a:pt x="0" y="78739"/>
                  </a:lnTo>
                  <a:lnTo>
                    <a:pt x="0" y="393700"/>
                  </a:lnTo>
                  <a:lnTo>
                    <a:pt x="6195" y="424326"/>
                  </a:lnTo>
                  <a:lnTo>
                    <a:pt x="23082" y="449357"/>
                  </a:lnTo>
                  <a:lnTo>
                    <a:pt x="48113" y="466244"/>
                  </a:lnTo>
                  <a:lnTo>
                    <a:pt x="78739" y="472439"/>
                  </a:lnTo>
                  <a:lnTo>
                    <a:pt x="5011420" y="472439"/>
                  </a:lnTo>
                  <a:lnTo>
                    <a:pt x="5042046" y="466244"/>
                  </a:lnTo>
                  <a:lnTo>
                    <a:pt x="5067077" y="449357"/>
                  </a:lnTo>
                  <a:lnTo>
                    <a:pt x="5083964" y="424326"/>
                  </a:lnTo>
                  <a:lnTo>
                    <a:pt x="5090160" y="393700"/>
                  </a:lnTo>
                  <a:lnTo>
                    <a:pt x="5090160" y="78739"/>
                  </a:lnTo>
                  <a:lnTo>
                    <a:pt x="5083964" y="48113"/>
                  </a:lnTo>
                  <a:lnTo>
                    <a:pt x="5067077" y="23082"/>
                  </a:lnTo>
                  <a:lnTo>
                    <a:pt x="5042046" y="6195"/>
                  </a:lnTo>
                  <a:lnTo>
                    <a:pt x="5011420" y="0"/>
                  </a:lnTo>
                  <a:close/>
                </a:path>
              </a:pathLst>
            </a:custGeom>
            <a:solidFill>
              <a:srgbClr val="E6B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45030" y="2824733"/>
              <a:ext cx="5090160" cy="472440"/>
            </a:xfrm>
            <a:custGeom>
              <a:avLst/>
              <a:gdLst/>
              <a:ahLst/>
              <a:cxnLst/>
              <a:rect l="l" t="t" r="r" b="b"/>
              <a:pathLst>
                <a:path w="5090159" h="472439">
                  <a:moveTo>
                    <a:pt x="0" y="78739"/>
                  </a:moveTo>
                  <a:lnTo>
                    <a:pt x="6195" y="48113"/>
                  </a:lnTo>
                  <a:lnTo>
                    <a:pt x="23082" y="23082"/>
                  </a:lnTo>
                  <a:lnTo>
                    <a:pt x="48113" y="6195"/>
                  </a:lnTo>
                  <a:lnTo>
                    <a:pt x="78739" y="0"/>
                  </a:lnTo>
                  <a:lnTo>
                    <a:pt x="5011420" y="0"/>
                  </a:lnTo>
                  <a:lnTo>
                    <a:pt x="5042046" y="6195"/>
                  </a:lnTo>
                  <a:lnTo>
                    <a:pt x="5067077" y="23082"/>
                  </a:lnTo>
                  <a:lnTo>
                    <a:pt x="5083964" y="48113"/>
                  </a:lnTo>
                  <a:lnTo>
                    <a:pt x="5090160" y="78739"/>
                  </a:lnTo>
                  <a:lnTo>
                    <a:pt x="5090160" y="393700"/>
                  </a:lnTo>
                  <a:lnTo>
                    <a:pt x="5083964" y="424326"/>
                  </a:lnTo>
                  <a:lnTo>
                    <a:pt x="5067077" y="449357"/>
                  </a:lnTo>
                  <a:lnTo>
                    <a:pt x="5042046" y="466244"/>
                  </a:lnTo>
                  <a:lnTo>
                    <a:pt x="5011420" y="472439"/>
                  </a:lnTo>
                  <a:lnTo>
                    <a:pt x="78739" y="472439"/>
                  </a:lnTo>
                  <a:lnTo>
                    <a:pt x="48113" y="466244"/>
                  </a:lnTo>
                  <a:lnTo>
                    <a:pt x="23082" y="449357"/>
                  </a:lnTo>
                  <a:lnTo>
                    <a:pt x="6195" y="424326"/>
                  </a:lnTo>
                  <a:lnTo>
                    <a:pt x="0" y="393700"/>
                  </a:lnTo>
                  <a:lnTo>
                    <a:pt x="0" y="7873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25218" y="1995677"/>
              <a:ext cx="5096510" cy="436245"/>
            </a:xfrm>
            <a:custGeom>
              <a:avLst/>
              <a:gdLst/>
              <a:ahLst/>
              <a:cxnLst/>
              <a:rect l="l" t="t" r="r" b="b"/>
              <a:pathLst>
                <a:path w="5096509" h="436244">
                  <a:moveTo>
                    <a:pt x="5023611" y="0"/>
                  </a:moveTo>
                  <a:lnTo>
                    <a:pt x="72643" y="0"/>
                  </a:lnTo>
                  <a:lnTo>
                    <a:pt x="44362" y="5707"/>
                  </a:lnTo>
                  <a:lnTo>
                    <a:pt x="21272" y="21272"/>
                  </a:lnTo>
                  <a:lnTo>
                    <a:pt x="5707" y="44362"/>
                  </a:lnTo>
                  <a:lnTo>
                    <a:pt x="0" y="72644"/>
                  </a:lnTo>
                  <a:lnTo>
                    <a:pt x="0" y="363220"/>
                  </a:lnTo>
                  <a:lnTo>
                    <a:pt x="5707" y="391501"/>
                  </a:lnTo>
                  <a:lnTo>
                    <a:pt x="21272" y="414591"/>
                  </a:lnTo>
                  <a:lnTo>
                    <a:pt x="44362" y="430156"/>
                  </a:lnTo>
                  <a:lnTo>
                    <a:pt x="72643" y="435863"/>
                  </a:lnTo>
                  <a:lnTo>
                    <a:pt x="5023611" y="435863"/>
                  </a:lnTo>
                  <a:lnTo>
                    <a:pt x="5051893" y="430156"/>
                  </a:lnTo>
                  <a:lnTo>
                    <a:pt x="5074983" y="414591"/>
                  </a:lnTo>
                  <a:lnTo>
                    <a:pt x="5090548" y="391501"/>
                  </a:lnTo>
                  <a:lnTo>
                    <a:pt x="5096256" y="363220"/>
                  </a:lnTo>
                  <a:lnTo>
                    <a:pt x="5096256" y="72644"/>
                  </a:lnTo>
                  <a:lnTo>
                    <a:pt x="5090548" y="44362"/>
                  </a:lnTo>
                  <a:lnTo>
                    <a:pt x="5074983" y="21272"/>
                  </a:lnTo>
                  <a:lnTo>
                    <a:pt x="5051893" y="5707"/>
                  </a:lnTo>
                  <a:lnTo>
                    <a:pt x="5023611" y="0"/>
                  </a:lnTo>
                  <a:close/>
                </a:path>
              </a:pathLst>
            </a:custGeom>
            <a:solidFill>
              <a:srgbClr val="E6B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25218" y="1995677"/>
              <a:ext cx="5096510" cy="436245"/>
            </a:xfrm>
            <a:custGeom>
              <a:avLst/>
              <a:gdLst/>
              <a:ahLst/>
              <a:cxnLst/>
              <a:rect l="l" t="t" r="r" b="b"/>
              <a:pathLst>
                <a:path w="5096509" h="436244">
                  <a:moveTo>
                    <a:pt x="0" y="72644"/>
                  </a:moveTo>
                  <a:lnTo>
                    <a:pt x="5707" y="44362"/>
                  </a:lnTo>
                  <a:lnTo>
                    <a:pt x="21272" y="21272"/>
                  </a:lnTo>
                  <a:lnTo>
                    <a:pt x="44362" y="5707"/>
                  </a:lnTo>
                  <a:lnTo>
                    <a:pt x="72643" y="0"/>
                  </a:lnTo>
                  <a:lnTo>
                    <a:pt x="5023611" y="0"/>
                  </a:lnTo>
                  <a:lnTo>
                    <a:pt x="5051893" y="5707"/>
                  </a:lnTo>
                  <a:lnTo>
                    <a:pt x="5074983" y="21272"/>
                  </a:lnTo>
                  <a:lnTo>
                    <a:pt x="5090548" y="44362"/>
                  </a:lnTo>
                  <a:lnTo>
                    <a:pt x="5096256" y="72644"/>
                  </a:lnTo>
                  <a:lnTo>
                    <a:pt x="5096256" y="363220"/>
                  </a:lnTo>
                  <a:lnTo>
                    <a:pt x="5090548" y="391501"/>
                  </a:lnTo>
                  <a:lnTo>
                    <a:pt x="5074983" y="414591"/>
                  </a:lnTo>
                  <a:lnTo>
                    <a:pt x="5051893" y="430156"/>
                  </a:lnTo>
                  <a:lnTo>
                    <a:pt x="5023611" y="435863"/>
                  </a:lnTo>
                  <a:lnTo>
                    <a:pt x="72643" y="435863"/>
                  </a:lnTo>
                  <a:lnTo>
                    <a:pt x="44362" y="430156"/>
                  </a:lnTo>
                  <a:lnTo>
                    <a:pt x="21272" y="414591"/>
                  </a:lnTo>
                  <a:lnTo>
                    <a:pt x="5707" y="391501"/>
                  </a:lnTo>
                  <a:lnTo>
                    <a:pt x="0" y="363220"/>
                  </a:lnTo>
                  <a:lnTo>
                    <a:pt x="0" y="72644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193794" y="2057527"/>
            <a:ext cx="822325" cy="1177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Tarihçe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Arial"/>
              <a:cs typeface="Arial"/>
            </a:endParaRPr>
          </a:p>
          <a:p>
            <a:pPr marL="8255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Gill Sans MT"/>
                <a:cs typeface="Gill Sans MT"/>
              </a:rPr>
              <a:t>Amaç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50004" y="3941826"/>
            <a:ext cx="1548765" cy="1190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607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ill Sans MT"/>
                <a:cs typeface="Gill Sans MT"/>
              </a:rPr>
              <a:t>Kapsam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21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İlgili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Maddeler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62000" y="228600"/>
            <a:ext cx="7142097" cy="1318767"/>
            <a:chOff x="962913" y="530098"/>
            <a:chExt cx="6941184" cy="1017269"/>
          </a:xfrm>
        </p:grpSpPr>
        <p:sp>
          <p:nvSpPr>
            <p:cNvPr id="15" name="object 15"/>
            <p:cNvSpPr/>
            <p:nvPr/>
          </p:nvSpPr>
          <p:spPr>
            <a:xfrm>
              <a:off x="973073" y="540258"/>
              <a:ext cx="6920865" cy="996950"/>
            </a:xfrm>
            <a:custGeom>
              <a:avLst/>
              <a:gdLst/>
              <a:ahLst/>
              <a:cxnLst/>
              <a:rect l="l" t="t" r="r" b="b"/>
              <a:pathLst>
                <a:path w="6920865" h="996950">
                  <a:moveTo>
                    <a:pt x="6500114" y="0"/>
                  </a:moveTo>
                  <a:lnTo>
                    <a:pt x="420369" y="0"/>
                  </a:lnTo>
                  <a:lnTo>
                    <a:pt x="371349" y="2828"/>
                  </a:lnTo>
                  <a:lnTo>
                    <a:pt x="323989" y="11102"/>
                  </a:lnTo>
                  <a:lnTo>
                    <a:pt x="278604" y="24507"/>
                  </a:lnTo>
                  <a:lnTo>
                    <a:pt x="235510" y="42728"/>
                  </a:lnTo>
                  <a:lnTo>
                    <a:pt x="195023" y="65448"/>
                  </a:lnTo>
                  <a:lnTo>
                    <a:pt x="157458" y="92353"/>
                  </a:lnTo>
                  <a:lnTo>
                    <a:pt x="123131" y="123126"/>
                  </a:lnTo>
                  <a:lnTo>
                    <a:pt x="92357" y="157453"/>
                  </a:lnTo>
                  <a:lnTo>
                    <a:pt x="65451" y="195018"/>
                  </a:lnTo>
                  <a:lnTo>
                    <a:pt x="42730" y="235505"/>
                  </a:lnTo>
                  <a:lnTo>
                    <a:pt x="24509" y="278599"/>
                  </a:lnTo>
                  <a:lnTo>
                    <a:pt x="11103" y="323985"/>
                  </a:lnTo>
                  <a:lnTo>
                    <a:pt x="2828" y="371347"/>
                  </a:lnTo>
                  <a:lnTo>
                    <a:pt x="0" y="420369"/>
                  </a:lnTo>
                  <a:lnTo>
                    <a:pt x="0" y="576326"/>
                  </a:lnTo>
                  <a:lnTo>
                    <a:pt x="2828" y="625348"/>
                  </a:lnTo>
                  <a:lnTo>
                    <a:pt x="11103" y="672710"/>
                  </a:lnTo>
                  <a:lnTo>
                    <a:pt x="24509" y="718096"/>
                  </a:lnTo>
                  <a:lnTo>
                    <a:pt x="42730" y="761190"/>
                  </a:lnTo>
                  <a:lnTo>
                    <a:pt x="65451" y="801677"/>
                  </a:lnTo>
                  <a:lnTo>
                    <a:pt x="92357" y="839242"/>
                  </a:lnTo>
                  <a:lnTo>
                    <a:pt x="123131" y="873569"/>
                  </a:lnTo>
                  <a:lnTo>
                    <a:pt x="157458" y="904342"/>
                  </a:lnTo>
                  <a:lnTo>
                    <a:pt x="195023" y="931247"/>
                  </a:lnTo>
                  <a:lnTo>
                    <a:pt x="235510" y="953967"/>
                  </a:lnTo>
                  <a:lnTo>
                    <a:pt x="278604" y="972188"/>
                  </a:lnTo>
                  <a:lnTo>
                    <a:pt x="323989" y="985593"/>
                  </a:lnTo>
                  <a:lnTo>
                    <a:pt x="371349" y="993867"/>
                  </a:lnTo>
                  <a:lnTo>
                    <a:pt x="420369" y="996695"/>
                  </a:lnTo>
                  <a:lnTo>
                    <a:pt x="6500114" y="996695"/>
                  </a:lnTo>
                  <a:lnTo>
                    <a:pt x="6549136" y="993867"/>
                  </a:lnTo>
                  <a:lnTo>
                    <a:pt x="6596498" y="985593"/>
                  </a:lnTo>
                  <a:lnTo>
                    <a:pt x="6641884" y="972188"/>
                  </a:lnTo>
                  <a:lnTo>
                    <a:pt x="6684978" y="953967"/>
                  </a:lnTo>
                  <a:lnTo>
                    <a:pt x="6725465" y="931247"/>
                  </a:lnTo>
                  <a:lnTo>
                    <a:pt x="6763030" y="904342"/>
                  </a:lnTo>
                  <a:lnTo>
                    <a:pt x="6797357" y="873569"/>
                  </a:lnTo>
                  <a:lnTo>
                    <a:pt x="6828130" y="839242"/>
                  </a:lnTo>
                  <a:lnTo>
                    <a:pt x="6855035" y="801677"/>
                  </a:lnTo>
                  <a:lnTo>
                    <a:pt x="6877755" y="761190"/>
                  </a:lnTo>
                  <a:lnTo>
                    <a:pt x="6895976" y="718096"/>
                  </a:lnTo>
                  <a:lnTo>
                    <a:pt x="6909381" y="672710"/>
                  </a:lnTo>
                  <a:lnTo>
                    <a:pt x="6917655" y="625348"/>
                  </a:lnTo>
                  <a:lnTo>
                    <a:pt x="6920483" y="576326"/>
                  </a:lnTo>
                  <a:lnTo>
                    <a:pt x="6920483" y="420369"/>
                  </a:lnTo>
                  <a:lnTo>
                    <a:pt x="6917655" y="371347"/>
                  </a:lnTo>
                  <a:lnTo>
                    <a:pt x="6909381" y="323985"/>
                  </a:lnTo>
                  <a:lnTo>
                    <a:pt x="6895976" y="278599"/>
                  </a:lnTo>
                  <a:lnTo>
                    <a:pt x="6877755" y="235505"/>
                  </a:lnTo>
                  <a:lnTo>
                    <a:pt x="6855035" y="195018"/>
                  </a:lnTo>
                  <a:lnTo>
                    <a:pt x="6828130" y="157453"/>
                  </a:lnTo>
                  <a:lnTo>
                    <a:pt x="6797357" y="123126"/>
                  </a:lnTo>
                  <a:lnTo>
                    <a:pt x="6763030" y="92353"/>
                  </a:lnTo>
                  <a:lnTo>
                    <a:pt x="6725465" y="65448"/>
                  </a:lnTo>
                  <a:lnTo>
                    <a:pt x="6684978" y="42728"/>
                  </a:lnTo>
                  <a:lnTo>
                    <a:pt x="6641884" y="24507"/>
                  </a:lnTo>
                  <a:lnTo>
                    <a:pt x="6596498" y="11102"/>
                  </a:lnTo>
                  <a:lnTo>
                    <a:pt x="6549136" y="2828"/>
                  </a:lnTo>
                  <a:lnTo>
                    <a:pt x="6500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73073" y="540258"/>
              <a:ext cx="6920865" cy="996950"/>
            </a:xfrm>
            <a:custGeom>
              <a:avLst/>
              <a:gdLst/>
              <a:ahLst/>
              <a:cxnLst/>
              <a:rect l="l" t="t" r="r" b="b"/>
              <a:pathLst>
                <a:path w="6920865" h="996950">
                  <a:moveTo>
                    <a:pt x="0" y="420369"/>
                  </a:moveTo>
                  <a:lnTo>
                    <a:pt x="2828" y="371347"/>
                  </a:lnTo>
                  <a:lnTo>
                    <a:pt x="11103" y="323985"/>
                  </a:lnTo>
                  <a:lnTo>
                    <a:pt x="24509" y="278599"/>
                  </a:lnTo>
                  <a:lnTo>
                    <a:pt x="42730" y="235505"/>
                  </a:lnTo>
                  <a:lnTo>
                    <a:pt x="65451" y="195018"/>
                  </a:lnTo>
                  <a:lnTo>
                    <a:pt x="92357" y="157453"/>
                  </a:lnTo>
                  <a:lnTo>
                    <a:pt x="123131" y="123126"/>
                  </a:lnTo>
                  <a:lnTo>
                    <a:pt x="157458" y="92353"/>
                  </a:lnTo>
                  <a:lnTo>
                    <a:pt x="195023" y="65448"/>
                  </a:lnTo>
                  <a:lnTo>
                    <a:pt x="235510" y="42728"/>
                  </a:lnTo>
                  <a:lnTo>
                    <a:pt x="278604" y="24507"/>
                  </a:lnTo>
                  <a:lnTo>
                    <a:pt x="323989" y="11102"/>
                  </a:lnTo>
                  <a:lnTo>
                    <a:pt x="371349" y="2828"/>
                  </a:lnTo>
                  <a:lnTo>
                    <a:pt x="420369" y="0"/>
                  </a:lnTo>
                  <a:lnTo>
                    <a:pt x="6500114" y="0"/>
                  </a:lnTo>
                  <a:lnTo>
                    <a:pt x="6549136" y="2828"/>
                  </a:lnTo>
                  <a:lnTo>
                    <a:pt x="6596498" y="11102"/>
                  </a:lnTo>
                  <a:lnTo>
                    <a:pt x="6641884" y="24507"/>
                  </a:lnTo>
                  <a:lnTo>
                    <a:pt x="6684978" y="42728"/>
                  </a:lnTo>
                  <a:lnTo>
                    <a:pt x="6725465" y="65448"/>
                  </a:lnTo>
                  <a:lnTo>
                    <a:pt x="6763030" y="92353"/>
                  </a:lnTo>
                  <a:lnTo>
                    <a:pt x="6797357" y="123126"/>
                  </a:lnTo>
                  <a:lnTo>
                    <a:pt x="6828130" y="157453"/>
                  </a:lnTo>
                  <a:lnTo>
                    <a:pt x="6855035" y="195018"/>
                  </a:lnTo>
                  <a:lnTo>
                    <a:pt x="6877755" y="235505"/>
                  </a:lnTo>
                  <a:lnTo>
                    <a:pt x="6895976" y="278599"/>
                  </a:lnTo>
                  <a:lnTo>
                    <a:pt x="6909381" y="323985"/>
                  </a:lnTo>
                  <a:lnTo>
                    <a:pt x="6917655" y="371347"/>
                  </a:lnTo>
                  <a:lnTo>
                    <a:pt x="6920483" y="420369"/>
                  </a:lnTo>
                  <a:lnTo>
                    <a:pt x="6920483" y="576326"/>
                  </a:lnTo>
                  <a:lnTo>
                    <a:pt x="6917655" y="625348"/>
                  </a:lnTo>
                  <a:lnTo>
                    <a:pt x="6909381" y="672710"/>
                  </a:lnTo>
                  <a:lnTo>
                    <a:pt x="6895976" y="718096"/>
                  </a:lnTo>
                  <a:lnTo>
                    <a:pt x="6877755" y="761190"/>
                  </a:lnTo>
                  <a:lnTo>
                    <a:pt x="6855035" y="801677"/>
                  </a:lnTo>
                  <a:lnTo>
                    <a:pt x="6828130" y="839242"/>
                  </a:lnTo>
                  <a:lnTo>
                    <a:pt x="6797357" y="873569"/>
                  </a:lnTo>
                  <a:lnTo>
                    <a:pt x="6763030" y="904342"/>
                  </a:lnTo>
                  <a:lnTo>
                    <a:pt x="6725465" y="931247"/>
                  </a:lnTo>
                  <a:lnTo>
                    <a:pt x="6684978" y="953967"/>
                  </a:lnTo>
                  <a:lnTo>
                    <a:pt x="6641884" y="972188"/>
                  </a:lnTo>
                  <a:lnTo>
                    <a:pt x="6596498" y="985593"/>
                  </a:lnTo>
                  <a:lnTo>
                    <a:pt x="6549136" y="993867"/>
                  </a:lnTo>
                  <a:lnTo>
                    <a:pt x="6500114" y="996695"/>
                  </a:lnTo>
                  <a:lnTo>
                    <a:pt x="420369" y="996695"/>
                  </a:lnTo>
                  <a:lnTo>
                    <a:pt x="371349" y="993867"/>
                  </a:lnTo>
                  <a:lnTo>
                    <a:pt x="323989" y="985593"/>
                  </a:lnTo>
                  <a:lnTo>
                    <a:pt x="278604" y="972188"/>
                  </a:lnTo>
                  <a:lnTo>
                    <a:pt x="235510" y="953967"/>
                  </a:lnTo>
                  <a:lnTo>
                    <a:pt x="195023" y="931247"/>
                  </a:lnTo>
                  <a:lnTo>
                    <a:pt x="157458" y="904342"/>
                  </a:lnTo>
                  <a:lnTo>
                    <a:pt x="123131" y="873569"/>
                  </a:lnTo>
                  <a:lnTo>
                    <a:pt x="92357" y="839242"/>
                  </a:lnTo>
                  <a:lnTo>
                    <a:pt x="65451" y="801677"/>
                  </a:lnTo>
                  <a:lnTo>
                    <a:pt x="42730" y="761190"/>
                  </a:lnTo>
                  <a:lnTo>
                    <a:pt x="24509" y="718096"/>
                  </a:lnTo>
                  <a:lnTo>
                    <a:pt x="11103" y="672710"/>
                  </a:lnTo>
                  <a:lnTo>
                    <a:pt x="2828" y="625348"/>
                  </a:lnTo>
                  <a:lnTo>
                    <a:pt x="0" y="576326"/>
                  </a:lnTo>
                  <a:lnTo>
                    <a:pt x="0" y="420369"/>
                  </a:lnTo>
                  <a:close/>
                </a:path>
              </a:pathLst>
            </a:custGeom>
            <a:ln w="19812">
              <a:solidFill>
                <a:srgbClr val="1C1C1C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343147" y="681354"/>
            <a:ext cx="21767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rgbClr val="000000"/>
                </a:solidFill>
                <a:latin typeface="Arial"/>
                <a:cs typeface="Arial"/>
              </a:rPr>
              <a:t>Sunum</a:t>
            </a:r>
            <a:r>
              <a:rPr b="1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0000"/>
                </a:solidFill>
                <a:latin typeface="Arial"/>
                <a:cs typeface="Arial"/>
              </a:rPr>
              <a:t>Planı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2</a:t>
            </a:fld>
            <a:endParaRPr dirty="0"/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53849" y="1523"/>
            <a:ext cx="3531235" cy="1024890"/>
            <a:chOff x="2853849" y="1523"/>
            <a:chExt cx="3531235" cy="1024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3849" y="197378"/>
              <a:ext cx="1200033" cy="4372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0292" y="19812"/>
              <a:ext cx="710946" cy="10066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6116" y="1523"/>
              <a:ext cx="2408682" cy="100660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23210" y="123190"/>
            <a:ext cx="32619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En</a:t>
            </a:r>
            <a:r>
              <a:rPr sz="3600" spc="-30" dirty="0"/>
              <a:t> </a:t>
            </a:r>
            <a:r>
              <a:rPr sz="3600" dirty="0"/>
              <a:t>Üst</a:t>
            </a:r>
            <a:r>
              <a:rPr sz="3600" spc="-35" dirty="0"/>
              <a:t> </a:t>
            </a:r>
            <a:r>
              <a:rPr sz="3600" spc="-5" dirty="0">
                <a:latin typeface="Calibri"/>
                <a:cs typeface="Calibri"/>
              </a:rPr>
              <a:t>İ</a:t>
            </a:r>
            <a:r>
              <a:rPr sz="3600" spc="-5" dirty="0"/>
              <a:t>dari</a:t>
            </a:r>
            <a:r>
              <a:rPr sz="3600" spc="-30" dirty="0"/>
              <a:t> </a:t>
            </a:r>
            <a:r>
              <a:rPr sz="3600" spc="-5" dirty="0"/>
              <a:t>Amir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41859" y="1142238"/>
            <a:ext cx="7433259" cy="568777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68300" marR="17780" indent="-342900" algn="just">
              <a:lnSpc>
                <a:spcPct val="100699"/>
              </a:lnSpc>
              <a:spcBef>
                <a:spcPts val="8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68300" algn="l"/>
              </a:tabLst>
            </a:pPr>
            <a:r>
              <a:rPr sz="2200" spc="-5" dirty="0">
                <a:latin typeface="Berlin Sans FB"/>
                <a:cs typeface="Berlin Sans FB"/>
              </a:rPr>
              <a:t>Cumhurba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kanına </a:t>
            </a:r>
            <a:r>
              <a:rPr sz="2200" dirty="0">
                <a:latin typeface="Berlin Sans FB"/>
                <a:cs typeface="Berlin Sans FB"/>
              </a:rPr>
              <a:t>veya </a:t>
            </a:r>
            <a:r>
              <a:rPr sz="2200" spc="-5" dirty="0">
                <a:latin typeface="Berlin Sans FB"/>
                <a:cs typeface="Berlin Sans FB"/>
              </a:rPr>
              <a:t>Cumhurba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kanlı</a:t>
            </a:r>
            <a:r>
              <a:rPr sz="2200" spc="-5" dirty="0">
                <a:latin typeface="Calibri"/>
                <a:cs typeface="Calibri"/>
              </a:rPr>
              <a:t>ğ</a:t>
            </a:r>
            <a:r>
              <a:rPr sz="2200" spc="-5" dirty="0">
                <a:latin typeface="Berlin Sans FB"/>
                <a:cs typeface="Berlin Sans FB"/>
              </a:rPr>
              <a:t>ına ba</a:t>
            </a:r>
            <a:r>
              <a:rPr sz="2200" spc="-5" dirty="0">
                <a:latin typeface="Calibri"/>
                <a:cs typeface="Calibri"/>
              </a:rPr>
              <a:t>ğ</a:t>
            </a:r>
            <a:r>
              <a:rPr sz="2200" spc="-5" dirty="0">
                <a:latin typeface="Berlin Sans FB"/>
                <a:cs typeface="Berlin Sans FB"/>
              </a:rPr>
              <a:t>lı, </a:t>
            </a:r>
            <a:r>
              <a:rPr sz="2200" spc="-10" dirty="0">
                <a:latin typeface="Berlin Sans FB"/>
                <a:cs typeface="Berlin Sans FB"/>
              </a:rPr>
              <a:t>ilgili veya </a:t>
            </a:r>
            <a:r>
              <a:rPr sz="2200" spc="-5" dirty="0">
                <a:latin typeface="Berlin Sans FB"/>
                <a:cs typeface="Berlin Sans FB"/>
              </a:rPr>
              <a:t>ili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kili </a:t>
            </a:r>
            <a:r>
              <a:rPr sz="2200" spc="-585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kurulu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lar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ve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10" dirty="0">
                <a:latin typeface="Berlin Sans FB"/>
                <a:cs typeface="Berlin Sans FB"/>
              </a:rPr>
              <a:t>bakanlıkların</a:t>
            </a:r>
            <a:r>
              <a:rPr sz="2200" spc="-5" dirty="0">
                <a:latin typeface="Berlin Sans FB"/>
                <a:cs typeface="Berlin Sans FB"/>
              </a:rPr>
              <a:t> </a:t>
            </a:r>
            <a:r>
              <a:rPr sz="2200" dirty="0">
                <a:latin typeface="Berlin Sans FB"/>
                <a:cs typeface="Berlin Sans FB"/>
              </a:rPr>
              <a:t>merkez</a:t>
            </a:r>
            <a:r>
              <a:rPr sz="2200" spc="5" dirty="0">
                <a:latin typeface="Berlin Sans FB"/>
                <a:cs typeface="Berlin Sans FB"/>
              </a:rPr>
              <a:t> </a:t>
            </a:r>
            <a:r>
              <a:rPr sz="2200" dirty="0">
                <a:latin typeface="Berlin Sans FB"/>
                <a:cs typeface="Berlin Sans FB"/>
              </a:rPr>
              <a:t>ve</a:t>
            </a:r>
            <a:r>
              <a:rPr sz="2200" spc="5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ba</a:t>
            </a:r>
            <a:r>
              <a:rPr sz="2200" spc="-5" dirty="0">
                <a:latin typeface="Calibri"/>
                <a:cs typeface="Calibri"/>
              </a:rPr>
              <a:t>ğ</a:t>
            </a:r>
            <a:r>
              <a:rPr sz="2200" spc="-5" dirty="0">
                <a:latin typeface="Berlin Sans FB"/>
                <a:cs typeface="Berlin Sans FB"/>
              </a:rPr>
              <a:t>lı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veya</a:t>
            </a:r>
            <a:r>
              <a:rPr sz="2200" spc="595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ilgili 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kurulu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larında</a:t>
            </a:r>
            <a:r>
              <a:rPr sz="2200" dirty="0">
                <a:latin typeface="Berlin Sans FB"/>
                <a:cs typeface="Berlin Sans FB"/>
              </a:rPr>
              <a:t> görev</a:t>
            </a:r>
            <a:r>
              <a:rPr sz="2200" spc="5" dirty="0">
                <a:latin typeface="Berlin Sans FB"/>
                <a:cs typeface="Berlin Sans FB"/>
              </a:rPr>
              <a:t> </a:t>
            </a:r>
            <a:r>
              <a:rPr sz="2200" spc="-10" dirty="0">
                <a:latin typeface="Berlin Sans FB"/>
                <a:cs typeface="Berlin Sans FB"/>
              </a:rPr>
              <a:t>yapan</a:t>
            </a:r>
            <a:r>
              <a:rPr sz="2200" spc="-5" dirty="0">
                <a:latin typeface="Berlin Sans FB"/>
                <a:cs typeface="Berlin Sans FB"/>
              </a:rPr>
              <a:t> di</a:t>
            </a:r>
            <a:r>
              <a:rPr sz="2200" spc="-5" dirty="0">
                <a:latin typeface="Calibri"/>
                <a:cs typeface="Calibri"/>
              </a:rPr>
              <a:t>ğ</a:t>
            </a:r>
            <a:r>
              <a:rPr sz="2200" spc="-5" dirty="0">
                <a:latin typeface="Berlin Sans FB"/>
                <a:cs typeface="Berlin Sans FB"/>
              </a:rPr>
              <a:t>er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memur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ve</a:t>
            </a:r>
            <a:r>
              <a:rPr sz="2200" dirty="0">
                <a:latin typeface="Berlin Sans FB"/>
                <a:cs typeface="Berlin Sans FB"/>
              </a:rPr>
              <a:t> kamu</a:t>
            </a:r>
            <a:r>
              <a:rPr sz="2200" spc="5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görevlileri </a:t>
            </a:r>
            <a:r>
              <a:rPr sz="2200" dirty="0">
                <a:latin typeface="Berlin Sans FB"/>
                <a:cs typeface="Berlin Sans FB"/>
              </a:rPr>
              <a:t> hakkında o </a:t>
            </a:r>
            <a:r>
              <a:rPr sz="2200" spc="-5" dirty="0">
                <a:latin typeface="Berlin Sans FB"/>
                <a:cs typeface="Berlin Sans FB"/>
              </a:rPr>
              <a:t>kurulu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un 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en üst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idari amirinin </a:t>
            </a:r>
            <a:r>
              <a:rPr sz="2200" spc="-5" dirty="0">
                <a:latin typeface="Berlin Sans FB"/>
                <a:cs typeface="Berlin Sans FB"/>
              </a:rPr>
              <a:t>soru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turma izni </a:t>
            </a:r>
            <a:r>
              <a:rPr sz="2200" dirty="0">
                <a:latin typeface="Berlin Sans FB"/>
                <a:cs typeface="Berlin Sans FB"/>
              </a:rPr>
              <a:t>vermeye </a:t>
            </a:r>
            <a:r>
              <a:rPr sz="2200" spc="-585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yetkilidir.</a:t>
            </a:r>
            <a:endParaRPr sz="2200" dirty="0">
              <a:latin typeface="Berlin Sans FB"/>
              <a:cs typeface="Berlin Sans FB"/>
            </a:endParaRPr>
          </a:p>
          <a:p>
            <a:pPr marL="368300" marR="17780" indent="-342900" algn="just">
              <a:lnSpc>
                <a:spcPct val="100000"/>
              </a:lnSpc>
              <a:spcBef>
                <a:spcPts val="91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68300" algn="l"/>
              </a:tabLst>
            </a:pPr>
            <a:r>
              <a:rPr sz="2200" spc="-5" dirty="0">
                <a:latin typeface="Berlin Sans FB"/>
                <a:cs typeface="Berlin Sans FB"/>
              </a:rPr>
              <a:t>En </a:t>
            </a:r>
            <a:r>
              <a:rPr sz="2200" dirty="0">
                <a:latin typeface="Berlin Sans FB"/>
                <a:cs typeface="Berlin Sans FB"/>
              </a:rPr>
              <a:t>üst </a:t>
            </a:r>
            <a:r>
              <a:rPr sz="2200" spc="-5" dirty="0">
                <a:latin typeface="Berlin Sans FB"/>
                <a:cs typeface="Berlin Sans FB"/>
              </a:rPr>
              <a:t>idari amirin </a:t>
            </a:r>
            <a:r>
              <a:rPr sz="2200" dirty="0">
                <a:latin typeface="Berlin Sans FB"/>
                <a:cs typeface="Berlin Sans FB"/>
              </a:rPr>
              <a:t>kim </a:t>
            </a:r>
            <a:r>
              <a:rPr sz="2200" spc="-5" dirty="0">
                <a:latin typeface="Berlin Sans FB"/>
                <a:cs typeface="Berlin Sans FB"/>
              </a:rPr>
              <a:t>oldu</a:t>
            </a:r>
            <a:r>
              <a:rPr sz="2200" spc="-5" dirty="0">
                <a:latin typeface="Calibri"/>
                <a:cs typeface="Calibri"/>
              </a:rPr>
              <a:t>ğ</a:t>
            </a:r>
            <a:r>
              <a:rPr sz="2200" spc="-5" dirty="0">
                <a:latin typeface="Berlin Sans FB"/>
                <a:cs typeface="Berlin Sans FB"/>
              </a:rPr>
              <a:t>u hukukta tanımlanmamı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tır. En </a:t>
            </a:r>
            <a:r>
              <a:rPr sz="2200" dirty="0">
                <a:latin typeface="Berlin Sans FB"/>
                <a:cs typeface="Berlin Sans FB"/>
              </a:rPr>
              <a:t>üst </a:t>
            </a:r>
            <a:r>
              <a:rPr sz="2200" spc="5" dirty="0">
                <a:latin typeface="Berlin Sans FB"/>
                <a:cs typeface="Berlin Sans FB"/>
              </a:rPr>
              <a:t> </a:t>
            </a:r>
            <a:r>
              <a:rPr sz="2200" spc="-10" dirty="0">
                <a:latin typeface="Berlin Sans FB"/>
                <a:cs typeface="Berlin Sans FB"/>
              </a:rPr>
              <a:t>amirin</a:t>
            </a:r>
            <a:r>
              <a:rPr sz="2200" spc="-5" dirty="0">
                <a:latin typeface="Berlin Sans FB"/>
                <a:cs typeface="Berlin Sans FB"/>
              </a:rPr>
              <a:t> </a:t>
            </a:r>
            <a:r>
              <a:rPr sz="2200" dirty="0">
                <a:latin typeface="Berlin Sans FB"/>
                <a:cs typeface="Berlin Sans FB"/>
              </a:rPr>
              <a:t>kim</a:t>
            </a:r>
            <a:r>
              <a:rPr sz="2200" spc="5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oldu</a:t>
            </a:r>
            <a:r>
              <a:rPr sz="2200" spc="-5" dirty="0">
                <a:latin typeface="Calibri"/>
                <a:cs typeface="Calibri"/>
              </a:rPr>
              <a:t>ğ</a:t>
            </a:r>
            <a:r>
              <a:rPr sz="2200" spc="-5" dirty="0">
                <a:latin typeface="Berlin Sans FB"/>
                <a:cs typeface="Berlin Sans FB"/>
              </a:rPr>
              <a:t>una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dair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Danı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tay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17.4.2000</a:t>
            </a:r>
            <a:r>
              <a:rPr sz="2200" dirty="0">
                <a:latin typeface="Berlin Sans FB"/>
                <a:cs typeface="Berlin Sans FB"/>
              </a:rPr>
              <a:t> günlü</a:t>
            </a:r>
            <a:r>
              <a:rPr sz="2200" spc="5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E:2000/29, 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K:2000/59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sayılı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kararında,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"en</a:t>
            </a:r>
            <a:r>
              <a:rPr sz="2200" dirty="0">
                <a:latin typeface="Berlin Sans FB"/>
                <a:cs typeface="Berlin Sans FB"/>
              </a:rPr>
              <a:t> üst</a:t>
            </a:r>
            <a:r>
              <a:rPr sz="2200" spc="5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idari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amir"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10" dirty="0">
                <a:latin typeface="Berlin Sans FB"/>
                <a:cs typeface="Berlin Sans FB"/>
              </a:rPr>
              <a:t>deyiminin </a:t>
            </a:r>
            <a:r>
              <a:rPr sz="2200" spc="-585" dirty="0">
                <a:latin typeface="Berlin Sans FB"/>
                <a:cs typeface="Berlin Sans FB"/>
              </a:rPr>
              <a:t> </a:t>
            </a:r>
            <a:r>
              <a:rPr sz="2200" spc="-10" dirty="0">
                <a:latin typeface="Berlin Sans FB"/>
                <a:cs typeface="Berlin Sans FB"/>
              </a:rPr>
              <a:t>bakanlıklarda</a:t>
            </a:r>
            <a:r>
              <a:rPr sz="2200" spc="-5" dirty="0">
                <a:latin typeface="Berlin Sans FB"/>
                <a:cs typeface="Berlin Sans FB"/>
              </a:rPr>
              <a:t> </a:t>
            </a:r>
            <a:r>
              <a:rPr sz="2200" spc="-10" dirty="0">
                <a:latin typeface="Berlin Sans FB"/>
                <a:cs typeface="Berlin Sans FB"/>
              </a:rPr>
              <a:t>bakanlık</a:t>
            </a:r>
            <a:r>
              <a:rPr sz="2200" spc="-5" dirty="0">
                <a:latin typeface="Berlin Sans FB"/>
                <a:cs typeface="Berlin Sans FB"/>
              </a:rPr>
              <a:t> müste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arlarını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10" dirty="0">
                <a:latin typeface="Berlin Sans FB"/>
                <a:cs typeface="Berlin Sans FB"/>
              </a:rPr>
              <a:t>ifade</a:t>
            </a:r>
            <a:r>
              <a:rPr sz="2200" spc="-5" dirty="0">
                <a:latin typeface="Berlin Sans FB"/>
                <a:cs typeface="Berlin Sans FB"/>
              </a:rPr>
              <a:t> etti</a:t>
            </a:r>
            <a:r>
              <a:rPr sz="2200" spc="-5" dirty="0">
                <a:latin typeface="Calibri"/>
                <a:cs typeface="Calibri"/>
              </a:rPr>
              <a:t>ğ</a:t>
            </a:r>
            <a:r>
              <a:rPr sz="2200" spc="-5" dirty="0">
                <a:latin typeface="Berlin Sans FB"/>
                <a:cs typeface="Berlin Sans FB"/>
              </a:rPr>
              <a:t>i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yolunda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görü</a:t>
            </a:r>
            <a:r>
              <a:rPr sz="2200" spc="-5" dirty="0">
                <a:latin typeface="Calibri"/>
                <a:cs typeface="Calibri"/>
              </a:rPr>
              <a:t>ş </a:t>
            </a:r>
            <a:r>
              <a:rPr sz="2200" spc="-530" dirty="0">
                <a:latin typeface="Calibri"/>
                <a:cs typeface="Calibri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bildirilmi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tir. 703 sayılı KHK'nın geçici 32. maddesine </a:t>
            </a:r>
            <a:r>
              <a:rPr sz="2200" dirty="0">
                <a:latin typeface="Berlin Sans FB"/>
                <a:cs typeface="Berlin Sans FB"/>
              </a:rPr>
              <a:t>göre, </a:t>
            </a:r>
            <a:r>
              <a:rPr sz="2200" spc="-5" dirty="0">
                <a:latin typeface="Berlin Sans FB"/>
                <a:cs typeface="Berlin Sans FB"/>
              </a:rPr>
              <a:t>Bakanlık 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ve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ba</a:t>
            </a:r>
            <a:r>
              <a:rPr sz="2200" spc="-5" dirty="0">
                <a:latin typeface="Calibri"/>
                <a:cs typeface="Calibri"/>
              </a:rPr>
              <a:t>ğ</a:t>
            </a:r>
            <a:r>
              <a:rPr sz="2200" spc="-5" dirty="0">
                <a:latin typeface="Berlin Sans FB"/>
                <a:cs typeface="Berlin Sans FB"/>
              </a:rPr>
              <a:t>lı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kurulu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lardaki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müste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ar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kadroları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iptal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edilerek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bakan </a:t>
            </a:r>
            <a:r>
              <a:rPr sz="2200" spc="-585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yardımcıları</a:t>
            </a:r>
            <a:r>
              <a:rPr sz="2200" spc="-4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yerine getirilmi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tir.</a:t>
            </a:r>
            <a:endParaRPr sz="2200" dirty="0">
              <a:latin typeface="Berlin Sans FB"/>
              <a:cs typeface="Berlin Sans FB"/>
            </a:endParaRPr>
          </a:p>
          <a:p>
            <a:pPr marL="368300" marR="17780" indent="-342900" algn="just">
              <a:lnSpc>
                <a:spcPct val="100000"/>
              </a:lnSpc>
              <a:spcBef>
                <a:spcPts val="101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68300" algn="l"/>
              </a:tabLst>
            </a:pPr>
            <a:r>
              <a:rPr sz="2200" spc="-5" dirty="0">
                <a:latin typeface="Berlin Sans FB"/>
                <a:cs typeface="Berlin Sans FB"/>
              </a:rPr>
              <a:t>Bakanlıkların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ba</a:t>
            </a:r>
            <a:r>
              <a:rPr sz="2200" spc="-5" dirty="0">
                <a:latin typeface="Calibri"/>
                <a:cs typeface="Calibri"/>
              </a:rPr>
              <a:t>ğ</a:t>
            </a:r>
            <a:r>
              <a:rPr sz="2200" spc="-5" dirty="0">
                <a:latin typeface="Berlin Sans FB"/>
                <a:cs typeface="Berlin Sans FB"/>
              </a:rPr>
              <a:t>lı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10" dirty="0">
                <a:latin typeface="Berlin Sans FB"/>
                <a:cs typeface="Berlin Sans FB"/>
              </a:rPr>
              <a:t>yada</a:t>
            </a:r>
            <a:r>
              <a:rPr sz="2200" spc="-5" dirty="0">
                <a:latin typeface="Berlin Sans FB"/>
                <a:cs typeface="Berlin Sans FB"/>
              </a:rPr>
              <a:t> ilgili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kurulu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larının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dirty="0" err="1">
                <a:latin typeface="Berlin Sans FB"/>
                <a:cs typeface="Berlin Sans FB"/>
              </a:rPr>
              <a:t>merkez</a:t>
            </a:r>
            <a:r>
              <a:rPr sz="2200" spc="5" dirty="0">
                <a:latin typeface="Berlin Sans FB"/>
                <a:cs typeface="Berlin Sans FB"/>
              </a:rPr>
              <a:t> </a:t>
            </a:r>
            <a:r>
              <a:rPr sz="2200" spc="-5" dirty="0" err="1" smtClean="0">
                <a:latin typeface="Berlin Sans FB"/>
                <a:cs typeface="Berlin Sans FB"/>
              </a:rPr>
              <a:t>te</a:t>
            </a:r>
            <a:r>
              <a:rPr sz="2200" spc="-5" dirty="0" err="1" smtClean="0">
                <a:latin typeface="Calibri"/>
                <a:cs typeface="Calibri"/>
              </a:rPr>
              <a:t>ş</a:t>
            </a:r>
            <a:r>
              <a:rPr sz="2200" spc="-5" dirty="0" err="1" smtClean="0">
                <a:latin typeface="Berlin Sans FB"/>
                <a:cs typeface="Berlin Sans FB"/>
              </a:rPr>
              <a:t>kilatında</a:t>
            </a:r>
            <a:r>
              <a:rPr sz="2200" spc="-5" dirty="0" smtClean="0">
                <a:latin typeface="Berlin Sans FB"/>
                <a:cs typeface="Berlin Sans FB"/>
              </a:rPr>
              <a:t> </a:t>
            </a:r>
            <a:r>
              <a:rPr sz="2200" spc="-585" dirty="0" smtClean="0">
                <a:latin typeface="Berlin Sans FB"/>
                <a:cs typeface="Berlin Sans FB"/>
              </a:rPr>
              <a:t> </a:t>
            </a:r>
            <a:r>
              <a:rPr sz="2200" dirty="0">
                <a:latin typeface="Berlin Sans FB"/>
                <a:cs typeface="Berlin Sans FB"/>
              </a:rPr>
              <a:t>görevli</a:t>
            </a:r>
            <a:r>
              <a:rPr sz="2200" spc="-1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en</a:t>
            </a:r>
            <a:r>
              <a:rPr sz="2200" spc="5" dirty="0">
                <a:latin typeface="Berlin Sans FB"/>
                <a:cs typeface="Berlin Sans FB"/>
              </a:rPr>
              <a:t> </a:t>
            </a:r>
            <a:r>
              <a:rPr sz="2200" dirty="0">
                <a:latin typeface="Berlin Sans FB"/>
                <a:cs typeface="Berlin Sans FB"/>
              </a:rPr>
              <a:t>üst</a:t>
            </a:r>
            <a:r>
              <a:rPr sz="2200" spc="5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idari</a:t>
            </a:r>
            <a:r>
              <a:rPr sz="2200" spc="-1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amirler</a:t>
            </a:r>
            <a:r>
              <a:rPr sz="2200" spc="-20" dirty="0">
                <a:latin typeface="Berlin Sans FB"/>
                <a:cs typeface="Berlin Sans FB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ise </a:t>
            </a:r>
            <a:r>
              <a:rPr sz="2200" dirty="0">
                <a:latin typeface="Berlin Sans FB"/>
                <a:cs typeface="Berlin Sans FB"/>
              </a:rPr>
              <a:t>genel</a:t>
            </a:r>
            <a:r>
              <a:rPr sz="2200" spc="10" dirty="0">
                <a:latin typeface="Berlin Sans FB"/>
                <a:cs typeface="Berlin Sans FB"/>
              </a:rPr>
              <a:t> </a:t>
            </a:r>
            <a:r>
              <a:rPr sz="2200" dirty="0" err="1">
                <a:latin typeface="Berlin Sans FB"/>
                <a:cs typeface="Berlin Sans FB"/>
              </a:rPr>
              <a:t>müdürler</a:t>
            </a:r>
            <a:r>
              <a:rPr sz="2200" dirty="0">
                <a:latin typeface="Berlin Sans FB"/>
                <a:cs typeface="Berlin Sans FB"/>
              </a:rPr>
              <a:t> </a:t>
            </a:r>
            <a:r>
              <a:rPr sz="2200" spc="-5" dirty="0" err="1" smtClean="0">
                <a:latin typeface="Berlin Sans FB"/>
                <a:cs typeface="Berlin Sans FB"/>
              </a:rPr>
              <a:t>ya</a:t>
            </a:r>
            <a:r>
              <a:rPr lang="tr-TR" sz="2200" spc="-5" dirty="0" smtClean="0">
                <a:latin typeface="Berlin Sans FB"/>
                <a:cs typeface="Berlin Sans FB"/>
              </a:rPr>
              <a:t> da</a:t>
            </a:r>
            <a:r>
              <a:rPr sz="2200" spc="-10" dirty="0" smtClean="0">
                <a:latin typeface="Berlin Sans FB"/>
                <a:cs typeface="Berlin Sans FB"/>
              </a:rPr>
              <a:t> </a:t>
            </a:r>
            <a:r>
              <a:rPr sz="2200" spc="-229" dirty="0" smtClean="0">
                <a:latin typeface="Berlin Sans FB"/>
                <a:cs typeface="Berlin Sans FB"/>
              </a:rPr>
              <a:t>da</a:t>
            </a:r>
            <a:r>
              <a:rPr lang="tr-TR" sz="2200" spc="-229" dirty="0" smtClean="0">
                <a:latin typeface="Berlin Sans FB"/>
                <a:cs typeface="Berlin Sans FB"/>
              </a:rPr>
              <a:t>ire </a:t>
            </a:r>
            <a:r>
              <a:rPr sz="2200" spc="-337" baseline="69444" dirty="0" smtClean="0">
                <a:solidFill>
                  <a:srgbClr val="9F0000"/>
                </a:solidFill>
                <a:latin typeface="Gill Sans MT"/>
                <a:cs typeface="Gill Sans MT"/>
              </a:rPr>
              <a:t> </a:t>
            </a:r>
            <a:r>
              <a:rPr sz="2200" spc="-5" dirty="0">
                <a:latin typeface="Berlin Sans FB"/>
                <a:cs typeface="Berlin Sans FB"/>
              </a:rPr>
              <a:t>ba</a:t>
            </a:r>
            <a:r>
              <a:rPr sz="2200" spc="-5" dirty="0">
                <a:latin typeface="Calibri"/>
                <a:cs typeface="Calibri"/>
              </a:rPr>
              <a:t>ş</a:t>
            </a:r>
            <a:r>
              <a:rPr sz="2200" spc="-5" dirty="0">
                <a:latin typeface="Berlin Sans FB"/>
                <a:cs typeface="Berlin Sans FB"/>
              </a:rPr>
              <a:t>kanlardır.</a:t>
            </a:r>
            <a:endParaRPr sz="2200" dirty="0">
              <a:latin typeface="Berlin Sans FB"/>
              <a:cs typeface="Berlin Sans FB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7743200" y="6146284"/>
            <a:ext cx="293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pc="-345" baseline="69444" dirty="0">
                <a:solidFill>
                  <a:srgbClr val="9F0000"/>
                </a:solidFill>
                <a:latin typeface="Gill Sans MT"/>
                <a:cs typeface="Gill Sans MT"/>
              </a:rPr>
              <a:t>20 </a:t>
            </a:r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556640"/>
            <a:ext cx="6849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Berlin Sans FB"/>
                <a:cs typeface="Berlin Sans FB"/>
              </a:rPr>
              <a:t>Cumhurba</a:t>
            </a:r>
            <a:r>
              <a:rPr sz="3600" b="1" spc="-5" dirty="0">
                <a:latin typeface="Calibri"/>
                <a:cs typeface="Calibri"/>
              </a:rPr>
              <a:t>ş</a:t>
            </a:r>
            <a:r>
              <a:rPr sz="3600" b="1" spc="-5" dirty="0">
                <a:latin typeface="Berlin Sans FB"/>
                <a:cs typeface="Berlin Sans FB"/>
              </a:rPr>
              <a:t>kanı</a:t>
            </a:r>
            <a:r>
              <a:rPr sz="3600" b="1" dirty="0">
                <a:latin typeface="Berlin Sans FB"/>
                <a:cs typeface="Berlin Sans FB"/>
              </a:rPr>
              <a:t> ve</a:t>
            </a:r>
            <a:r>
              <a:rPr sz="3600" b="1" spc="-5" dirty="0">
                <a:latin typeface="Berlin Sans FB"/>
                <a:cs typeface="Berlin Sans FB"/>
              </a:rPr>
              <a:t> </a:t>
            </a:r>
            <a:r>
              <a:rPr sz="3600" b="1" spc="-5" dirty="0">
                <a:latin typeface="Calibri"/>
                <a:cs typeface="Calibri"/>
              </a:rPr>
              <a:t>İ</a:t>
            </a:r>
            <a:r>
              <a:rPr sz="3600" b="1" spc="-5" dirty="0">
                <a:latin typeface="Berlin Sans FB"/>
                <a:cs typeface="Berlin Sans FB"/>
              </a:rPr>
              <a:t>lgili</a:t>
            </a:r>
            <a:r>
              <a:rPr sz="3600" b="1" spc="15" dirty="0">
                <a:latin typeface="Berlin Sans FB"/>
                <a:cs typeface="Berlin Sans FB"/>
              </a:rPr>
              <a:t> </a:t>
            </a:r>
            <a:r>
              <a:rPr sz="3600" b="1" spc="-5" dirty="0">
                <a:latin typeface="Berlin Sans FB"/>
                <a:cs typeface="Berlin Sans FB"/>
              </a:rPr>
              <a:t>Bakan</a:t>
            </a:r>
            <a:endParaRPr sz="3600">
              <a:latin typeface="Berlin Sans FB"/>
              <a:cs typeface="Berlin Sans FB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66900" y="2409444"/>
            <a:ext cx="3594735" cy="1022350"/>
            <a:chOff x="1866900" y="2409444"/>
            <a:chExt cx="3594735" cy="10223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5545" y="2625093"/>
              <a:ext cx="95910" cy="4099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6900" y="2409444"/>
              <a:ext cx="941069" cy="10066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2847" y="2424684"/>
              <a:ext cx="778001" cy="10066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5727" y="2409444"/>
              <a:ext cx="1334262" cy="10066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5263" y="2409444"/>
              <a:ext cx="2205990" cy="100660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86639" y="1298380"/>
            <a:ext cx="8193405" cy="3216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14069">
              <a:lnSpc>
                <a:spcPct val="130000"/>
              </a:lnSpc>
              <a:spcBef>
                <a:spcPts val="95"/>
              </a:spcBef>
              <a:buClr>
                <a:srgbClr val="90C225"/>
              </a:buClr>
              <a:buSzPct val="80357"/>
              <a:buFont typeface="Wingdings"/>
              <a:buChar char=""/>
              <a:tabLst>
                <a:tab pos="356235" algn="l"/>
              </a:tabLst>
            </a:pP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Cumhurba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kanı</a:t>
            </a:r>
            <a:r>
              <a:rPr sz="2800" spc="3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kararıyla</a:t>
            </a:r>
            <a:r>
              <a:rPr sz="2800" spc="3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atanan</a:t>
            </a:r>
            <a:r>
              <a:rPr sz="2800" spc="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memurlar</a:t>
            </a:r>
            <a:r>
              <a:rPr sz="2800" spc="2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 </a:t>
            </a:r>
            <a:r>
              <a:rPr sz="2800" spc="-6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di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er</a:t>
            </a:r>
            <a:r>
              <a:rPr sz="2800" spc="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kamu</a:t>
            </a:r>
            <a:r>
              <a:rPr sz="2800" spc="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görevlileri</a:t>
            </a:r>
            <a:r>
              <a:rPr sz="2800" spc="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hakkında</a:t>
            </a:r>
            <a:endParaRPr sz="2800">
              <a:latin typeface="Berlin Sans FB"/>
              <a:cs typeface="Berlin Sans FB"/>
            </a:endParaRPr>
          </a:p>
          <a:p>
            <a:pPr marL="1841500">
              <a:lnSpc>
                <a:spcPct val="100000"/>
              </a:lnSpc>
              <a:spcBef>
                <a:spcPts val="955"/>
              </a:spcBef>
            </a:pPr>
            <a:r>
              <a:rPr sz="3600" b="1" spc="-5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36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çi</a:t>
            </a:r>
            <a:r>
              <a:rPr sz="3600" b="1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36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leri</a:t>
            </a:r>
            <a:r>
              <a:rPr sz="3600" b="1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36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Bakanı</a:t>
            </a:r>
            <a:endParaRPr sz="3600">
              <a:latin typeface="Berlin Sans FB"/>
              <a:cs typeface="Berlin Sans FB"/>
            </a:endParaRPr>
          </a:p>
          <a:p>
            <a:pPr marL="355600" marR="5080" indent="-343535" algn="just">
              <a:lnSpc>
                <a:spcPct val="100000"/>
              </a:lnSpc>
              <a:spcBef>
                <a:spcPts val="1040"/>
              </a:spcBef>
              <a:buClr>
                <a:srgbClr val="90C225"/>
              </a:buClr>
              <a:buSzPct val="80357"/>
              <a:buFont typeface="Wingdings"/>
              <a:buChar char=""/>
              <a:tabLst>
                <a:tab pos="356235" algn="l"/>
              </a:tabLst>
            </a:pP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Büyük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ehir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Belediye Ba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kanları,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l ve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lçe Belediye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Ba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kanları,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Büyük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ehir,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l,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lçe Belediye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Meclis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üyeleri </a:t>
            </a:r>
            <a:r>
              <a:rPr sz="2800" spc="-6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ile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l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Genel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Meclis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üyeleri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02043" y="6115913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21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3736" y="357073"/>
            <a:ext cx="6336030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59914" marR="5080" indent="-1847850">
              <a:lnSpc>
                <a:spcPct val="100000"/>
              </a:lnSpc>
              <a:spcBef>
                <a:spcPts val="95"/>
              </a:spcBef>
            </a:pPr>
            <a:r>
              <a:rPr sz="2500" spc="-50" dirty="0">
                <a:latin typeface="Trebuchet MS"/>
                <a:cs typeface="Trebuchet MS"/>
              </a:rPr>
              <a:t>OLAYIN</a:t>
            </a:r>
            <a:r>
              <a:rPr sz="2500" spc="-40" dirty="0">
                <a:latin typeface="Trebuchet MS"/>
                <a:cs typeface="Trebuchet MS"/>
              </a:rPr>
              <a:t> </a:t>
            </a:r>
            <a:r>
              <a:rPr sz="2500" spc="-5" dirty="0">
                <a:latin typeface="Trebuchet MS"/>
                <a:cs typeface="Trebuchet MS"/>
              </a:rPr>
              <a:t>YETKİLİ</a:t>
            </a:r>
            <a:r>
              <a:rPr sz="2500" spc="-10" dirty="0">
                <a:latin typeface="Trebuchet MS"/>
                <a:cs typeface="Trebuchet MS"/>
              </a:rPr>
              <a:t> MERCİLERE</a:t>
            </a:r>
            <a:r>
              <a:rPr sz="2500" dirty="0">
                <a:latin typeface="Trebuchet MS"/>
                <a:cs typeface="Trebuchet MS"/>
              </a:rPr>
              <a:t> </a:t>
            </a:r>
            <a:r>
              <a:rPr sz="2500" spc="-5" dirty="0">
                <a:latin typeface="Trebuchet MS"/>
                <a:cs typeface="Trebuchet MS"/>
              </a:rPr>
              <a:t>İLETİLMESİ</a:t>
            </a:r>
            <a:r>
              <a:rPr sz="2500" spc="15" dirty="0">
                <a:latin typeface="Trebuchet MS"/>
                <a:cs typeface="Trebuchet MS"/>
              </a:rPr>
              <a:t> </a:t>
            </a:r>
            <a:r>
              <a:rPr sz="2500" spc="-10" dirty="0">
                <a:latin typeface="Trebuchet MS"/>
                <a:cs typeface="Trebuchet MS"/>
              </a:rPr>
              <a:t>İHBAR </a:t>
            </a:r>
            <a:r>
              <a:rPr sz="2500" spc="-740" dirty="0">
                <a:latin typeface="Trebuchet MS"/>
                <a:cs typeface="Trebuchet MS"/>
              </a:rPr>
              <a:t> </a:t>
            </a:r>
            <a:r>
              <a:rPr sz="2500" spc="-35" dirty="0">
                <a:latin typeface="Trebuchet MS"/>
                <a:cs typeface="Trebuchet MS"/>
              </a:rPr>
              <a:t>ŞİKAYETLER</a:t>
            </a:r>
            <a:r>
              <a:rPr sz="2500" spc="-10" dirty="0">
                <a:latin typeface="Trebuchet MS"/>
                <a:cs typeface="Trebuchet MS"/>
              </a:rPr>
              <a:t> (Md</a:t>
            </a:r>
            <a:r>
              <a:rPr sz="2500" dirty="0">
                <a:latin typeface="Trebuchet MS"/>
                <a:cs typeface="Trebuchet MS"/>
              </a:rPr>
              <a:t> </a:t>
            </a:r>
            <a:r>
              <a:rPr sz="2500" spc="-10" dirty="0">
                <a:latin typeface="Trebuchet MS"/>
                <a:cs typeface="Trebuchet MS"/>
              </a:rPr>
              <a:t>4)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1289" y="1511553"/>
            <a:ext cx="72288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  <a:tab pos="356235" algn="l"/>
                <a:tab pos="1504315" algn="l"/>
                <a:tab pos="2862580" algn="l"/>
                <a:tab pos="3813810" algn="l"/>
                <a:tab pos="4929505" algn="l"/>
                <a:tab pos="6371590" algn="l"/>
              </a:tabLst>
            </a:pP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etki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	merc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er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ı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bizza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t	k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ndi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eri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ortaya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1289" y="1729867"/>
            <a:ext cx="7226934" cy="103124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180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çıkarabildikleri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gibi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pek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çok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ekilde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ö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renebilirler.</a:t>
            </a:r>
            <a:endParaRPr sz="2400">
              <a:latin typeface="Berlin Sans FB"/>
              <a:cs typeface="Berlin Sans FB"/>
            </a:endParaRPr>
          </a:p>
          <a:p>
            <a:pPr marL="355600" indent="-343535">
              <a:lnSpc>
                <a:spcPct val="100000"/>
              </a:lnSpc>
              <a:spcBef>
                <a:spcPts val="108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  <a:tab pos="356235" algn="l"/>
                <a:tab pos="1989455" algn="l"/>
                <a:tab pos="3269615" algn="l"/>
                <a:tab pos="4196715" algn="l"/>
                <a:tab pos="4920615" algn="l"/>
                <a:tab pos="6875780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Cumhuriyet	sa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v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c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önün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	4483	kap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s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am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ak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bir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289" y="2725039"/>
            <a:ext cx="7230109" cy="38214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olay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geldi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inde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esas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kural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bunu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izni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vermeye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yetkili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mercie</a:t>
            </a:r>
            <a:r>
              <a:rPr sz="2400" spc="59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göndermesidir.</a:t>
            </a:r>
            <a:r>
              <a:rPr sz="2400" spc="60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Ancak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ivedilikle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toplanması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gerekli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kaybolma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ihtimali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bulunan delilleri tespit yapabilirler. Memur ve di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er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kamu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görevlisinin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ifadesine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vuramazlar.</a:t>
            </a:r>
            <a:endParaRPr sz="2400">
              <a:latin typeface="Berlin Sans FB"/>
              <a:cs typeface="Berlin Sans FB"/>
            </a:endParaRPr>
          </a:p>
          <a:p>
            <a:pPr marL="355600" marR="6350" indent="-343535" algn="just">
              <a:lnSpc>
                <a:spcPct val="100600"/>
              </a:lnSpc>
              <a:spcBef>
                <a:spcPts val="99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6235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er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makam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memurlarla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kamu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görevlileri de, bu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Kanun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kapsamına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giren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bir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suç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lendi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ihbar,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ikayet,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bilgi,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belge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bulgulara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dayanarak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ö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rendiklerinde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durumu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izin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vermeye yetkili mercie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iletirler.</a:t>
            </a:r>
            <a:endParaRPr sz="2400">
              <a:latin typeface="Berlin Sans FB"/>
              <a:cs typeface="Berlin Sans FB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5482" y="209499"/>
            <a:ext cx="43707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2690" marR="5080" indent="-1190625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Times New Roman"/>
                <a:cs typeface="Times New Roman"/>
              </a:rPr>
              <a:t>İşleme</a:t>
            </a:r>
            <a:r>
              <a:rPr b="1" spc="-5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Konulmayacak</a:t>
            </a:r>
            <a:r>
              <a:rPr b="1" spc="-4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İhbar </a:t>
            </a:r>
            <a:r>
              <a:rPr b="1" spc="-68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ve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Şikayetler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0168" y="1147952"/>
            <a:ext cx="6494780" cy="422846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8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hbar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ikayetler;</a:t>
            </a:r>
            <a:endParaRPr sz="24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Soyut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genel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nitelikte ise,</a:t>
            </a:r>
            <a:endParaRPr sz="24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925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 olay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belirtilmemi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ise,</a:t>
            </a:r>
            <a:endParaRPr sz="24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ddialar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ciddi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bulgu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belgelere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dayanmıyor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ise,</a:t>
            </a:r>
            <a:endParaRPr sz="2400">
              <a:latin typeface="Berlin Sans FB"/>
              <a:cs typeface="Berlin Sans FB"/>
            </a:endParaRPr>
          </a:p>
          <a:p>
            <a:pPr marL="88900" indent="-76200">
              <a:lnSpc>
                <a:spcPct val="100000"/>
              </a:lnSpc>
              <a:spcBef>
                <a:spcPts val="1000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Dilekçede</a:t>
            </a:r>
            <a:r>
              <a:rPr sz="2400" spc="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do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ru ad,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soyad,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imza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ile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adres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yoksa,</a:t>
            </a:r>
            <a:endParaRPr sz="2400">
              <a:latin typeface="Berlin Sans FB"/>
              <a:cs typeface="Berlin Sans FB"/>
            </a:endParaRPr>
          </a:p>
          <a:p>
            <a:pPr marL="12700" marR="104139" indent="76200">
              <a:lnSpc>
                <a:spcPct val="100000"/>
              </a:lnSpc>
              <a:spcBef>
                <a:spcPts val="1010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savcı ya da yetkili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merci söz konusu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ikayet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ihbar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hakkında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leme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konulmama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kararı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verir.</a:t>
            </a:r>
            <a:endParaRPr sz="24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99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Ayrıca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karar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ihbar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ikayette</a:t>
            </a:r>
            <a:r>
              <a:rPr sz="24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bulunana</a:t>
            </a:r>
            <a:endParaRPr sz="2400">
              <a:latin typeface="Berlin Sans FB"/>
              <a:cs typeface="Berlin Sans FB"/>
            </a:endParaRPr>
          </a:p>
          <a:p>
            <a:pPr marL="354965">
              <a:lnSpc>
                <a:spcPct val="100000"/>
              </a:lnSpc>
              <a:spcBef>
                <a:spcPts val="85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yazılı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olarak</a:t>
            </a:r>
            <a:r>
              <a:rPr sz="2400" spc="-4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bildirilir.</a:t>
            </a:r>
            <a:endParaRPr sz="2400">
              <a:latin typeface="Berlin Sans FB"/>
              <a:cs typeface="Berlin Sans FB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2070" y="935863"/>
            <a:ext cx="6397625" cy="3089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715" indent="-342900" algn="just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Ancak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iddiaların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sıhhat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üpheye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mahal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vermeyecek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belgelerle ortaya konulmu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sa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ad,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soyad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 imza ile 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 ikametgâh adresinin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do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rulu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artı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aranmayarak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ihbar ve dilekçe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leme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konulur.</a:t>
            </a:r>
            <a:endParaRPr sz="2400">
              <a:latin typeface="Berlin Sans FB"/>
              <a:cs typeface="Berlin Sans FB"/>
            </a:endParaRPr>
          </a:p>
          <a:p>
            <a:pPr marL="354965" marR="5080" indent="-342900" algn="just">
              <a:lnSpc>
                <a:spcPct val="101499"/>
              </a:lnSpc>
              <a:spcBef>
                <a:spcPts val="95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Cumhuriyet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Savcıları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izni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vermeye yetkili merciler ihbarcı ve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ikayetçinin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kimlik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bilgilerini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gizli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tutmak</a:t>
            </a:r>
            <a:r>
              <a:rPr sz="24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zorundadır.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2070" y="4126229"/>
            <a:ext cx="382460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  <a:tab pos="1089660" algn="l"/>
                <a:tab pos="2117090" algn="l"/>
                <a:tab pos="255651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Ön	inceleme	görevlileri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kan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	ka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na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la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55767" y="4126229"/>
            <a:ext cx="22644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5080" indent="-108585">
              <a:lnSpc>
                <a:spcPct val="100000"/>
              </a:lnSpc>
              <a:spcBef>
                <a:spcPts val="100"/>
              </a:spcBef>
              <a:tabLst>
                <a:tab pos="780415" algn="l"/>
                <a:tab pos="901065" algn="l"/>
                <a:tab pos="1472565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iç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	bu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ö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 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		zoru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luk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4944" y="4858004"/>
            <a:ext cx="6054090" cy="14801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algn="just">
              <a:lnSpc>
                <a:spcPct val="99200"/>
              </a:lnSpc>
              <a:spcBef>
                <a:spcPts val="120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bulunmamaktadır.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Ancak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bu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konuya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riayet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etmeleri;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gerçe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ortaya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çıkarılmasını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sa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layaca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gibi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turmanın gizlili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ine uygun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hareket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edilmi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olur.</a:t>
            </a:r>
            <a:endParaRPr sz="2400">
              <a:latin typeface="Berlin Sans FB"/>
              <a:cs typeface="Berlin Sans FB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2830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5979" y="61975"/>
            <a:ext cx="32727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latin typeface="Trebuchet MS"/>
                <a:cs typeface="Trebuchet MS"/>
              </a:rPr>
              <a:t>ÖN</a:t>
            </a:r>
            <a:r>
              <a:rPr spc="-25" dirty="0">
                <a:latin typeface="Trebuchet MS"/>
                <a:cs typeface="Trebuchet MS"/>
              </a:rPr>
              <a:t> </a:t>
            </a:r>
            <a:r>
              <a:rPr spc="-10" dirty="0">
                <a:latin typeface="Trebuchet MS"/>
                <a:cs typeface="Trebuchet MS"/>
              </a:rPr>
              <a:t>İNCELEME</a:t>
            </a:r>
            <a:r>
              <a:rPr spc="-20" dirty="0">
                <a:latin typeface="Trebuchet MS"/>
                <a:cs typeface="Trebuchet MS"/>
              </a:rPr>
              <a:t> </a:t>
            </a:r>
            <a:r>
              <a:rPr spc="-10" dirty="0">
                <a:latin typeface="Trebuchet MS"/>
                <a:cs typeface="Trebuchet MS"/>
              </a:rPr>
              <a:t>(Md.5)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600" y="304800"/>
            <a:ext cx="8458200" cy="3448380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1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300" spc="-4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inceleme,</a:t>
            </a:r>
            <a:endParaRPr sz="2300" dirty="0">
              <a:latin typeface="Berlin Sans FB"/>
              <a:cs typeface="Berlin Sans FB"/>
            </a:endParaRPr>
          </a:p>
          <a:p>
            <a:pPr marL="632460" lvl="1" indent="-278130">
              <a:lnSpc>
                <a:spcPct val="100000"/>
              </a:lnSpc>
              <a:spcBef>
                <a:spcPts val="1115"/>
              </a:spcBef>
              <a:buSzPct val="95833"/>
              <a:buFont typeface="Berlin Sans FB"/>
              <a:buAutoNum type="alphaLcParenR"/>
              <a:tabLst>
                <a:tab pos="633095" algn="l"/>
                <a:tab pos="1231265" algn="l"/>
                <a:tab pos="2499995" algn="l"/>
                <a:tab pos="3435985" algn="l"/>
                <a:tab pos="4366895" algn="l"/>
                <a:tab pos="5892800" algn="l"/>
                <a:tab pos="6827520" algn="l"/>
              </a:tabLst>
            </a:pPr>
            <a:r>
              <a:rPr sz="2300" spc="-10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zin	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vermeye	yetkili	mercii	tarafından	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bizzat	</a:t>
            </a:r>
            <a:endParaRPr lang="tr-TR" sz="2300" spc="-10" dirty="0">
              <a:solidFill>
                <a:srgbClr val="404040"/>
              </a:solidFill>
              <a:latin typeface="Berlin Sans FB"/>
              <a:cs typeface="Berlin Sans FB"/>
            </a:endParaRPr>
          </a:p>
          <a:p>
            <a:pPr marL="354330" lvl="1">
              <a:lnSpc>
                <a:spcPct val="100000"/>
              </a:lnSpc>
              <a:spcBef>
                <a:spcPts val="1115"/>
              </a:spcBef>
              <a:buSzPct val="95833"/>
              <a:tabLst>
                <a:tab pos="633095" algn="l"/>
                <a:tab pos="1231265" algn="l"/>
                <a:tab pos="2499995" algn="l"/>
                <a:tab pos="3435985" algn="l"/>
                <a:tab pos="4366895" algn="l"/>
                <a:tab pos="5892800" algn="l"/>
                <a:tab pos="6827520" algn="l"/>
              </a:tabLst>
            </a:pPr>
            <a:r>
              <a:rPr lang="tr-TR" sz="2300" spc="-10" dirty="0" smtClean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3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apılabildi</a:t>
            </a:r>
            <a:r>
              <a:rPr sz="2300" spc="-10" dirty="0" err="1" smtClean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3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lang="tr-TR" sz="2300" spc="-1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gibi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,</a:t>
            </a:r>
            <a:endParaRPr sz="2300" dirty="0">
              <a:latin typeface="Berlin Sans FB"/>
              <a:cs typeface="Berlin Sans FB"/>
            </a:endParaRPr>
          </a:p>
          <a:p>
            <a:pPr marL="469265" marR="100330" lvl="1" indent="-114300">
              <a:lnSpc>
                <a:spcPts val="4160"/>
              </a:lnSpc>
              <a:spcBef>
                <a:spcPts val="185"/>
              </a:spcBef>
              <a:buSzPct val="95833"/>
              <a:buAutoNum type="alphaLcParenR" startAt="2"/>
              <a:tabLst>
                <a:tab pos="632460" algn="l"/>
              </a:tabLst>
            </a:pP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3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3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izni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vermeye</a:t>
            </a:r>
            <a:r>
              <a:rPr sz="23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yetkili</a:t>
            </a:r>
            <a:r>
              <a:rPr sz="23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mercilerce</a:t>
            </a:r>
            <a:r>
              <a:rPr sz="23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görevlendirilecek; </a:t>
            </a:r>
            <a:r>
              <a:rPr sz="23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ba)</a:t>
            </a:r>
            <a:r>
              <a:rPr sz="23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Denetim</a:t>
            </a:r>
            <a:r>
              <a:rPr sz="23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elemanları</a:t>
            </a:r>
            <a:endParaRPr sz="2300" dirty="0">
              <a:latin typeface="Berlin Sans FB"/>
              <a:cs typeface="Berlin Sans FB"/>
            </a:endParaRPr>
          </a:p>
          <a:p>
            <a:pPr marL="354965" marR="5080" indent="114300">
              <a:lnSpc>
                <a:spcPts val="2800"/>
              </a:lnSpc>
              <a:spcBef>
                <a:spcPts val="1015"/>
              </a:spcBef>
              <a:tabLst>
                <a:tab pos="1118870" algn="l"/>
                <a:tab pos="2607945" algn="l"/>
                <a:tab pos="3128010" algn="l"/>
                <a:tab pos="4443095" algn="l"/>
                <a:tab pos="5821045" algn="l"/>
                <a:tab pos="6557645" algn="l"/>
              </a:tabLst>
            </a:pP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bb)	Hak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300" spc="-1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nda	</a:t>
            </a:r>
            <a:r>
              <a:rPr sz="2300" spc="-15" dirty="0">
                <a:solidFill>
                  <a:srgbClr val="FF0000"/>
                </a:solidFill>
                <a:latin typeface="Berlin Sans FB"/>
                <a:cs typeface="Berlin Sans FB"/>
              </a:rPr>
              <a:t>ö</a:t>
            </a:r>
            <a:r>
              <a:rPr sz="2300" dirty="0">
                <a:solidFill>
                  <a:srgbClr val="FF0000"/>
                </a:solidFill>
                <a:latin typeface="Berlin Sans FB"/>
                <a:cs typeface="Berlin Sans FB"/>
              </a:rPr>
              <a:t>n	</a:t>
            </a:r>
            <a:r>
              <a:rPr sz="2300" spc="-15" dirty="0">
                <a:solidFill>
                  <a:srgbClr val="FF0000"/>
                </a:solidFill>
                <a:latin typeface="Berlin Sans FB"/>
                <a:cs typeface="Berlin Sans FB"/>
              </a:rPr>
              <a:t>i</a:t>
            </a:r>
            <a:r>
              <a:rPr sz="2300" dirty="0">
                <a:solidFill>
                  <a:srgbClr val="FF0000"/>
                </a:solidFill>
                <a:latin typeface="Berlin Sans FB"/>
                <a:cs typeface="Berlin Sans FB"/>
              </a:rPr>
              <a:t>nc</a:t>
            </a:r>
            <a:r>
              <a:rPr sz="2300" spc="-10" dirty="0">
                <a:solidFill>
                  <a:srgbClr val="FF0000"/>
                </a:solidFill>
                <a:latin typeface="Berlin Sans FB"/>
                <a:cs typeface="Berlin Sans FB"/>
              </a:rPr>
              <a:t>e</a:t>
            </a:r>
            <a:r>
              <a:rPr sz="2300" spc="5" dirty="0">
                <a:solidFill>
                  <a:srgbClr val="FF0000"/>
                </a:solidFill>
                <a:latin typeface="Berlin Sans FB"/>
                <a:cs typeface="Berlin Sans FB"/>
              </a:rPr>
              <a:t>l</a:t>
            </a:r>
            <a:r>
              <a:rPr sz="2300" dirty="0">
                <a:solidFill>
                  <a:srgbClr val="FF0000"/>
                </a:solidFill>
                <a:latin typeface="Berlin Sans FB"/>
                <a:cs typeface="Berlin Sans FB"/>
              </a:rPr>
              <a:t>eme	</a:t>
            </a:r>
            <a:r>
              <a:rPr sz="2300" spc="-5" dirty="0">
                <a:solidFill>
                  <a:srgbClr val="FF0000"/>
                </a:solidFill>
                <a:latin typeface="Berlin Sans FB"/>
                <a:cs typeface="Berlin Sans FB"/>
              </a:rPr>
              <a:t>yap</a:t>
            </a:r>
            <a:r>
              <a:rPr sz="2300" spc="-10" dirty="0">
                <a:solidFill>
                  <a:srgbClr val="FF0000"/>
                </a:solidFill>
                <a:latin typeface="Berlin Sans FB"/>
                <a:cs typeface="Berlin Sans FB"/>
              </a:rPr>
              <a:t>ı</a:t>
            </a:r>
            <a:r>
              <a:rPr sz="2300" spc="-5" dirty="0">
                <a:solidFill>
                  <a:srgbClr val="FF0000"/>
                </a:solidFill>
                <a:latin typeface="Berlin Sans FB"/>
                <a:cs typeface="Berlin Sans FB"/>
              </a:rPr>
              <a:t>lan</a:t>
            </a:r>
            <a:r>
              <a:rPr sz="2300" spc="-20" dirty="0">
                <a:solidFill>
                  <a:srgbClr val="FF0000"/>
                </a:solidFill>
                <a:latin typeface="Berlin Sans FB"/>
                <a:cs typeface="Berlin Sans FB"/>
              </a:rPr>
              <a:t>ı</a:t>
            </a:r>
            <a:r>
              <a:rPr sz="2300" dirty="0">
                <a:solidFill>
                  <a:srgbClr val="FF0000"/>
                </a:solidFill>
                <a:latin typeface="Berlin Sans FB"/>
                <a:cs typeface="Berlin Sans FB"/>
              </a:rPr>
              <a:t>n	üstü	konumundaki  memur</a:t>
            </a:r>
            <a:r>
              <a:rPr sz="2300" spc="-1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yada</a:t>
            </a:r>
            <a:r>
              <a:rPr sz="23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di</a:t>
            </a:r>
            <a:r>
              <a:rPr sz="23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er</a:t>
            </a:r>
            <a:r>
              <a:rPr sz="23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kamu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görevlileri</a:t>
            </a:r>
            <a:r>
              <a:rPr sz="23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tarafından</a:t>
            </a:r>
            <a:r>
              <a:rPr sz="23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yapılabilir.</a:t>
            </a:r>
            <a:endParaRPr sz="23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0" y="3733800"/>
            <a:ext cx="8001000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  <a:tab pos="934085" algn="l"/>
                <a:tab pos="2985770" algn="l"/>
                <a:tab pos="3603625" algn="l"/>
                <a:tab pos="4902200" algn="l"/>
                <a:tab pos="5865495" algn="l"/>
                <a:tab pos="6984365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	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nc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em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ci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erin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iz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	ver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m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	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yetki</a:t>
            </a:r>
            <a:r>
              <a:rPr sz="2400" spc="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lang="tr-TR"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merciin</a:t>
            </a:r>
            <a:r>
              <a:rPr lang="tr-TR"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b</a:t>
            </a:r>
            <a:r>
              <a:rPr sz="2400" spc="-1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400" spc="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spc="-2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ndu</a:t>
            </a:r>
            <a:r>
              <a:rPr sz="2400" spc="-5" dirty="0" err="1" smtClean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lang="tr-TR" sz="2400" dirty="0">
                <a:solidFill>
                  <a:srgbClr val="404040"/>
                </a:solidFill>
                <a:latin typeface="Berlin Sans FB"/>
                <a:cs typeface="Berlin Sans FB"/>
              </a:rPr>
              <a:t> kamu</a:t>
            </a:r>
            <a:r>
              <a:rPr lang="tr-TR"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kurum</a:t>
            </a:r>
            <a:r>
              <a:rPr lang="tr-TR" sz="2400" spc="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</a:t>
            </a:r>
            <a:r>
              <a:rPr lang="tr-TR"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kurulu</a:t>
            </a:r>
            <a:r>
              <a:rPr lang="tr-TR" sz="2400" spc="-5" dirty="0">
                <a:solidFill>
                  <a:srgbClr val="404040"/>
                </a:solidFill>
                <a:cs typeface="Calibri"/>
              </a:rPr>
              <a:t>ş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unun</a:t>
            </a:r>
            <a:r>
              <a:rPr lang="tr-TR"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içerisinden</a:t>
            </a:r>
            <a:r>
              <a:rPr lang="tr-TR"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belirlenmesi</a:t>
            </a:r>
            <a:r>
              <a:rPr lang="tr-TR"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dirty="0">
                <a:solidFill>
                  <a:srgbClr val="404040"/>
                </a:solidFill>
                <a:latin typeface="Berlin Sans FB"/>
                <a:cs typeface="Berlin Sans FB"/>
              </a:rPr>
              <a:t>esastır.</a:t>
            </a:r>
            <a:endParaRPr lang="tr-TR" sz="2400" dirty="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  <a:tab pos="934085" algn="l"/>
                <a:tab pos="2985770" algn="l"/>
                <a:tab pos="3603625" algn="l"/>
                <a:tab pos="4902200" algn="l"/>
                <a:tab pos="5865495" algn="l"/>
                <a:tab pos="6984365" algn="l"/>
              </a:tabLst>
            </a:pP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" y="4800600"/>
            <a:ext cx="7199452" cy="1619033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354965" marR="5080" indent="-342900" algn="just">
              <a:lnSpc>
                <a:spcPct val="99600"/>
              </a:lnSpc>
              <a:spcBef>
                <a:spcPts val="1019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 err="1" smtClean="0">
                <a:solidFill>
                  <a:srgbClr val="404040"/>
                </a:solidFill>
                <a:latin typeface="Calibri"/>
                <a:cs typeface="Calibri"/>
              </a:rPr>
              <a:t>İş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in</a:t>
            </a:r>
            <a:r>
              <a:rPr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özelli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ine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bu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merci,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anılan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incelemenin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</a:t>
            </a:r>
            <a:r>
              <a:rPr sz="2400" spc="59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bir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kamu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kurum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kurulu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unun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elemanlarıyla</a:t>
            </a:r>
            <a:r>
              <a:rPr sz="2400" spc="59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yaptırılmasını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 ilgili kurulu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tan isteyebilir. Bu iste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 yerine getirilmesi,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ilgili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kurulu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takdirine 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lıdır.</a:t>
            </a:r>
            <a:endParaRPr sz="2400" dirty="0">
              <a:latin typeface="Berlin Sans FB"/>
              <a:cs typeface="Berlin Sans FB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2830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9844" y="3941445"/>
            <a:ext cx="22980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10665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</a:t>
            </a:r>
            <a:r>
              <a:rPr sz="2800" spc="-1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c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ile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ihbar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9844" y="4368165"/>
            <a:ext cx="23672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sonuçlandırılmı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22422" y="3941445"/>
            <a:ext cx="561848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1125" marR="5080" indent="-99060">
              <a:lnSpc>
                <a:spcPct val="100000"/>
              </a:lnSpc>
              <a:spcBef>
                <a:spcPts val="95"/>
              </a:spcBef>
              <a:tabLst>
                <a:tab pos="682625" algn="l"/>
                <a:tab pos="856615" algn="l"/>
                <a:tab pos="1574800" algn="l"/>
                <a:tab pos="2076450" algn="l"/>
                <a:tab pos="3222625" algn="l"/>
                <a:tab pos="3825875" algn="l"/>
                <a:tab pos="4512310" algn="l"/>
                <a:tab pos="4921885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	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et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hakkın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dah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c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 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bi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incelem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olmas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halin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6639" y="4654897"/>
            <a:ext cx="8555990" cy="1573530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195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müracaatı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leme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koymazlar.</a:t>
            </a:r>
            <a:endParaRPr sz="2800">
              <a:latin typeface="Berlin Sans FB"/>
              <a:cs typeface="Berlin Sans FB"/>
            </a:endParaRPr>
          </a:p>
          <a:p>
            <a:pPr marL="355600" marR="5080" indent="-343535">
              <a:lnSpc>
                <a:spcPts val="3279"/>
              </a:lnSpc>
              <a:spcBef>
                <a:spcPts val="1270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6235" algn="l"/>
                <a:tab pos="927100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Daha</a:t>
            </a:r>
            <a:r>
              <a:rPr sz="2800" spc="114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önceki</a:t>
            </a:r>
            <a:r>
              <a:rPr sz="2800" spc="1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800" spc="1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incelemenin</a:t>
            </a:r>
            <a:r>
              <a:rPr sz="2800" spc="1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sonucunu</a:t>
            </a:r>
            <a:r>
              <a:rPr sz="2800" spc="16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etkileyecek</a:t>
            </a:r>
            <a:r>
              <a:rPr sz="2800" spc="1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yeni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bir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belge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sunarsa</a:t>
            </a:r>
            <a:r>
              <a:rPr sz="28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müracaat</a:t>
            </a:r>
            <a:r>
              <a:rPr sz="28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leme</a:t>
            </a:r>
            <a:r>
              <a:rPr sz="2800" spc="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konabilir.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1065733"/>
            <a:ext cx="8662035" cy="290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179705" indent="-457200">
              <a:lnSpc>
                <a:spcPct val="100000"/>
              </a:lnSpc>
              <a:spcBef>
                <a:spcPts val="95"/>
              </a:spcBef>
              <a:buClr>
                <a:srgbClr val="539F20"/>
              </a:buClr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800" spc="-5" dirty="0">
                <a:latin typeface="Berlin Sans FB"/>
                <a:cs typeface="Berlin Sans FB"/>
              </a:rPr>
              <a:t>Ön</a:t>
            </a:r>
            <a:r>
              <a:rPr sz="2800" spc="27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inceleme</a:t>
            </a:r>
            <a:r>
              <a:rPr sz="2800" spc="28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ile</a:t>
            </a:r>
            <a:r>
              <a:rPr sz="2800" spc="27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görevlendirilen</a:t>
            </a:r>
            <a:r>
              <a:rPr sz="2800" spc="28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ki</a:t>
            </a:r>
            <a:r>
              <a:rPr sz="2800" spc="-5" dirty="0">
                <a:latin typeface="Calibri"/>
                <a:cs typeface="Calibri"/>
              </a:rPr>
              <a:t>ş</a:t>
            </a:r>
            <a:r>
              <a:rPr sz="2800" spc="-5" dirty="0">
                <a:latin typeface="Berlin Sans FB"/>
                <a:cs typeface="Berlin Sans FB"/>
              </a:rPr>
              <a:t>iler</a:t>
            </a:r>
            <a:r>
              <a:rPr sz="2800" spc="28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birden</a:t>
            </a:r>
            <a:r>
              <a:rPr sz="2800" spc="29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fazla</a:t>
            </a:r>
            <a:r>
              <a:rPr sz="2800" spc="280" dirty="0">
                <a:latin typeface="Berlin Sans FB"/>
                <a:cs typeface="Berlin Sans FB"/>
              </a:rPr>
              <a:t> </a:t>
            </a:r>
            <a:r>
              <a:rPr sz="2800" spc="-10" dirty="0">
                <a:latin typeface="Berlin Sans FB"/>
                <a:cs typeface="Berlin Sans FB"/>
              </a:rPr>
              <a:t>ise </a:t>
            </a:r>
            <a:r>
              <a:rPr sz="2800" spc="-685" dirty="0">
                <a:latin typeface="Berlin Sans FB"/>
                <a:cs typeface="Berlin Sans FB"/>
              </a:rPr>
              <a:t> </a:t>
            </a:r>
            <a:r>
              <a:rPr sz="2800" spc="-10" dirty="0">
                <a:latin typeface="Berlin Sans FB"/>
                <a:cs typeface="Berlin Sans FB"/>
              </a:rPr>
              <a:t>içlerinden</a:t>
            </a:r>
            <a:r>
              <a:rPr sz="2800" spc="10" dirty="0">
                <a:latin typeface="Berlin Sans FB"/>
                <a:cs typeface="Berlin Sans FB"/>
              </a:rPr>
              <a:t> </a:t>
            </a:r>
            <a:r>
              <a:rPr sz="2800" spc="-10" dirty="0">
                <a:latin typeface="Berlin Sans FB"/>
                <a:cs typeface="Berlin Sans FB"/>
              </a:rPr>
              <a:t>biri</a:t>
            </a:r>
            <a:r>
              <a:rPr sz="2800" spc="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ba</a:t>
            </a:r>
            <a:r>
              <a:rPr sz="2800" spc="-5" dirty="0">
                <a:latin typeface="Calibri"/>
                <a:cs typeface="Calibri"/>
              </a:rPr>
              <a:t>ş</a:t>
            </a:r>
            <a:r>
              <a:rPr sz="2800" spc="-5" dirty="0">
                <a:latin typeface="Berlin Sans FB"/>
                <a:cs typeface="Berlin Sans FB"/>
              </a:rPr>
              <a:t>kan</a:t>
            </a:r>
            <a:r>
              <a:rPr sz="2800" spc="25" dirty="0">
                <a:latin typeface="Berlin Sans FB"/>
                <a:cs typeface="Berlin Sans FB"/>
              </a:rPr>
              <a:t> </a:t>
            </a:r>
            <a:r>
              <a:rPr sz="2800" spc="-10" dirty="0">
                <a:latin typeface="Berlin Sans FB"/>
                <a:cs typeface="Berlin Sans FB"/>
              </a:rPr>
              <a:t>olarak</a:t>
            </a:r>
            <a:r>
              <a:rPr sz="2800" spc="1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belirlenir.</a:t>
            </a:r>
            <a:endParaRPr sz="2800">
              <a:latin typeface="Berlin Sans FB"/>
              <a:cs typeface="Berlin Sans FB"/>
            </a:endParaRPr>
          </a:p>
          <a:p>
            <a:pPr marL="469900" marR="180975" indent="-457200">
              <a:lnSpc>
                <a:spcPts val="3460"/>
              </a:lnSpc>
              <a:spcBef>
                <a:spcPts val="35"/>
              </a:spcBef>
              <a:buClr>
                <a:srgbClr val="539F20"/>
              </a:buClr>
              <a:buFont typeface="Wingdings"/>
              <a:buChar char=""/>
              <a:tabLst>
                <a:tab pos="469265" algn="l"/>
                <a:tab pos="469900" algn="l"/>
                <a:tab pos="1517015" algn="l"/>
                <a:tab pos="3032125" algn="l"/>
                <a:tab pos="3622040" algn="l"/>
                <a:tab pos="4277360" algn="l"/>
                <a:tab pos="6449695" algn="l"/>
                <a:tab pos="8121650" algn="l"/>
              </a:tabLst>
            </a:pPr>
            <a:r>
              <a:rPr sz="2800" spc="-5" dirty="0">
                <a:latin typeface="Berlin Sans FB"/>
                <a:cs typeface="Berlin Sans FB"/>
              </a:rPr>
              <a:t>Yargı	mer</a:t>
            </a:r>
            <a:r>
              <a:rPr sz="2800" dirty="0">
                <a:latin typeface="Berlin Sans FB"/>
                <a:cs typeface="Berlin Sans FB"/>
              </a:rPr>
              <a:t>c</a:t>
            </a:r>
            <a:r>
              <a:rPr sz="2800" spc="-10" dirty="0">
                <a:latin typeface="Berlin Sans FB"/>
                <a:cs typeface="Berlin Sans FB"/>
              </a:rPr>
              <a:t>il</a:t>
            </a:r>
            <a:r>
              <a:rPr sz="2800" spc="-20" dirty="0">
                <a:latin typeface="Berlin Sans FB"/>
                <a:cs typeface="Berlin Sans FB"/>
              </a:rPr>
              <a:t>e</a:t>
            </a:r>
            <a:r>
              <a:rPr sz="2800" spc="-5" dirty="0">
                <a:latin typeface="Berlin Sans FB"/>
                <a:cs typeface="Berlin Sans FB"/>
              </a:rPr>
              <a:t>ri</a:t>
            </a:r>
            <a:r>
              <a:rPr sz="2800" dirty="0">
                <a:latin typeface="Berlin Sans FB"/>
                <a:cs typeface="Berlin Sans FB"/>
              </a:rPr>
              <a:t>	</a:t>
            </a:r>
            <a:r>
              <a:rPr sz="2800" spc="-10" dirty="0">
                <a:latin typeface="Berlin Sans FB"/>
                <a:cs typeface="Berlin Sans FB"/>
              </a:rPr>
              <a:t>il</a:t>
            </a:r>
            <a:r>
              <a:rPr sz="2800" spc="-5" dirty="0">
                <a:latin typeface="Berlin Sans FB"/>
                <a:cs typeface="Berlin Sans FB"/>
              </a:rPr>
              <a:t>e</a:t>
            </a:r>
            <a:r>
              <a:rPr sz="2800" dirty="0">
                <a:latin typeface="Berlin Sans FB"/>
                <a:cs typeface="Berlin Sans FB"/>
              </a:rPr>
              <a:t>	</a:t>
            </a:r>
            <a:r>
              <a:rPr sz="2800" spc="-10" dirty="0">
                <a:latin typeface="Berlin Sans FB"/>
                <a:cs typeface="Berlin Sans FB"/>
              </a:rPr>
              <a:t>b</a:t>
            </a:r>
            <a:r>
              <a:rPr sz="2800" spc="-5" dirty="0">
                <a:latin typeface="Berlin Sans FB"/>
                <a:cs typeface="Berlin Sans FB"/>
              </a:rPr>
              <a:t>u</a:t>
            </a:r>
            <a:r>
              <a:rPr sz="2800" dirty="0">
                <a:latin typeface="Berlin Sans FB"/>
                <a:cs typeface="Berlin Sans FB"/>
              </a:rPr>
              <a:t>	</a:t>
            </a:r>
            <a:r>
              <a:rPr sz="2800" spc="-5" dirty="0">
                <a:latin typeface="Berlin Sans FB"/>
                <a:cs typeface="Berlin Sans FB"/>
              </a:rPr>
              <a:t>ku</a:t>
            </a:r>
            <a:r>
              <a:rPr sz="2800" spc="5" dirty="0">
                <a:latin typeface="Berlin Sans FB"/>
                <a:cs typeface="Berlin Sans FB"/>
              </a:rPr>
              <a:t>r</a:t>
            </a:r>
            <a:r>
              <a:rPr sz="2800" spc="-5" dirty="0">
                <a:latin typeface="Berlin Sans FB"/>
                <a:cs typeface="Berlin Sans FB"/>
              </a:rPr>
              <a:t>ul</a:t>
            </a:r>
            <a:r>
              <a:rPr sz="2800" dirty="0">
                <a:latin typeface="Berlin Sans FB"/>
                <a:cs typeface="Berlin Sans FB"/>
              </a:rPr>
              <a:t>u</a:t>
            </a:r>
            <a:r>
              <a:rPr sz="2800" spc="-10" dirty="0">
                <a:latin typeface="Calibri"/>
                <a:cs typeface="Calibri"/>
              </a:rPr>
              <a:t>ş</a:t>
            </a:r>
            <a:r>
              <a:rPr sz="2800" spc="-10" dirty="0">
                <a:latin typeface="Berlin Sans FB"/>
                <a:cs typeface="Berlin Sans FB"/>
              </a:rPr>
              <a:t>la</a:t>
            </a:r>
            <a:r>
              <a:rPr sz="2800" spc="5" dirty="0">
                <a:latin typeface="Berlin Sans FB"/>
                <a:cs typeface="Berlin Sans FB"/>
              </a:rPr>
              <a:t>r</a:t>
            </a:r>
            <a:r>
              <a:rPr sz="2800" spc="-10" dirty="0">
                <a:latin typeface="Berlin Sans FB"/>
                <a:cs typeface="Berlin Sans FB"/>
              </a:rPr>
              <a:t>d</a:t>
            </a:r>
            <a:r>
              <a:rPr sz="2800" spc="-5" dirty="0">
                <a:latin typeface="Berlin Sans FB"/>
                <a:cs typeface="Berlin Sans FB"/>
              </a:rPr>
              <a:t>a</a:t>
            </a:r>
            <a:r>
              <a:rPr sz="2800" dirty="0">
                <a:latin typeface="Berlin Sans FB"/>
                <a:cs typeface="Berlin Sans FB"/>
              </a:rPr>
              <a:t>	</a:t>
            </a:r>
            <a:r>
              <a:rPr sz="2800" spc="-5" dirty="0">
                <a:latin typeface="Berlin Sans FB"/>
                <a:cs typeface="Berlin Sans FB"/>
              </a:rPr>
              <a:t>çal</a:t>
            </a:r>
            <a:r>
              <a:rPr sz="2800" spc="-15" dirty="0">
                <a:latin typeface="Berlin Sans FB"/>
                <a:cs typeface="Berlin Sans FB"/>
              </a:rPr>
              <a:t>ı</a:t>
            </a:r>
            <a:r>
              <a:rPr sz="2800" spc="-10" dirty="0">
                <a:latin typeface="Calibri"/>
                <a:cs typeface="Calibri"/>
              </a:rPr>
              <a:t>ş</a:t>
            </a:r>
            <a:r>
              <a:rPr sz="2800" spc="-10" dirty="0">
                <a:latin typeface="Berlin Sans FB"/>
                <a:cs typeface="Berlin Sans FB"/>
              </a:rPr>
              <a:t>anl</a:t>
            </a:r>
            <a:r>
              <a:rPr sz="2800" dirty="0">
                <a:latin typeface="Berlin Sans FB"/>
                <a:cs typeface="Berlin Sans FB"/>
              </a:rPr>
              <a:t>a</a:t>
            </a:r>
            <a:r>
              <a:rPr sz="2800" spc="-5" dirty="0">
                <a:latin typeface="Berlin Sans FB"/>
                <a:cs typeface="Berlin Sans FB"/>
              </a:rPr>
              <a:t>r</a:t>
            </a:r>
            <a:r>
              <a:rPr sz="2800" dirty="0">
                <a:latin typeface="Berlin Sans FB"/>
                <a:cs typeface="Berlin Sans FB"/>
              </a:rPr>
              <a:t>	</a:t>
            </a:r>
            <a:r>
              <a:rPr sz="2800" spc="-5" dirty="0">
                <a:latin typeface="Berlin Sans FB"/>
                <a:cs typeface="Berlin Sans FB"/>
              </a:rPr>
              <a:t>ve  askerler</a:t>
            </a:r>
            <a:r>
              <a:rPr sz="2800" spc="3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ön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incelemelerde</a:t>
            </a:r>
            <a:r>
              <a:rPr sz="2800" spc="3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görevlendirilmezler.</a:t>
            </a:r>
            <a:endParaRPr sz="2800">
              <a:latin typeface="Berlin Sans FB"/>
              <a:cs typeface="Berlin Sans FB"/>
            </a:endParaRPr>
          </a:p>
          <a:p>
            <a:pPr marL="1812925">
              <a:lnSpc>
                <a:spcPct val="100000"/>
              </a:lnSpc>
              <a:spcBef>
                <a:spcPts val="505"/>
              </a:spcBef>
            </a:pP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Mükerrer</a:t>
            </a:r>
            <a:r>
              <a:rPr sz="2800" spc="1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Ön</a:t>
            </a:r>
            <a:r>
              <a:rPr sz="2800" spc="-1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nceleme</a:t>
            </a:r>
            <a:endParaRPr sz="2800">
              <a:latin typeface="Berlin Sans FB"/>
              <a:cs typeface="Berlin Sans FB"/>
            </a:endParaRPr>
          </a:p>
          <a:p>
            <a:pPr marL="463550" lvl="1" indent="-344170">
              <a:lnSpc>
                <a:spcPct val="100000"/>
              </a:lnSpc>
              <a:spcBef>
                <a:spcPts val="1739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464184" algn="l"/>
                <a:tab pos="2484755" algn="l"/>
                <a:tab pos="4838065" algn="l"/>
                <a:tab pos="5436870" algn="l"/>
                <a:tab pos="6200775" algn="l"/>
                <a:tab pos="7757159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C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</a:t>
            </a:r>
            <a:r>
              <a:rPr sz="2800" spc="-20" dirty="0">
                <a:solidFill>
                  <a:srgbClr val="404040"/>
                </a:solidFill>
                <a:latin typeface="Berlin Sans FB"/>
                <a:cs typeface="Berlin Sans FB"/>
              </a:rPr>
              <a:t>h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uri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et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5" dirty="0">
                <a:solidFill>
                  <a:srgbClr val="404040"/>
                </a:solidFill>
                <a:latin typeface="Berlin Sans FB"/>
                <a:cs typeface="Berlin Sans FB"/>
              </a:rPr>
              <a:t>B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vcılı</a:t>
            </a:r>
            <a:r>
              <a:rPr sz="2800" spc="-20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lar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il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iz</a:t>
            </a:r>
            <a:r>
              <a:rPr sz="2800" spc="-1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v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erme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y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t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800" spc="-2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li</a:t>
            </a:r>
            <a:endParaRPr sz="2800">
              <a:latin typeface="Berlin Sans FB"/>
              <a:cs typeface="Berlin Sans FB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-28303"/>
            <a:ext cx="1374812" cy="1355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9988" y="403682"/>
            <a:ext cx="5288280" cy="76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ÖN</a:t>
            </a:r>
            <a:r>
              <a:rPr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NCELEME</a:t>
            </a:r>
            <a:r>
              <a:rPr sz="2400" spc="-4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YAPANLARIN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YETK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S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4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VE</a:t>
            </a:r>
            <a:endParaRPr sz="2400">
              <a:latin typeface="Berlin Sans FB"/>
              <a:cs typeface="Berlin Sans FB"/>
            </a:endParaRPr>
          </a:p>
          <a:p>
            <a:pPr marL="1270" algn="ctr">
              <a:lnSpc>
                <a:spcPct val="100000"/>
              </a:lnSpc>
              <a:spcBef>
                <a:spcPts val="85"/>
              </a:spcBef>
            </a:pP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RAPOR</a:t>
            </a:r>
            <a:r>
              <a:rPr sz="2400" spc="-3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(Md.6)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3379" y="1142238"/>
            <a:ext cx="2777361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  <a:tab pos="977265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Ön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incelemeciler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24201" y="1142238"/>
            <a:ext cx="5114162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4300" algn="l"/>
                <a:tab pos="3063875" algn="l"/>
                <a:tab pos="3608070" algn="l"/>
              </a:tabLst>
            </a:pP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bakanlık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müfetti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leri	ve	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1" y="1391919"/>
            <a:ext cx="7932140" cy="224523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5600" algn="just">
              <a:spcBef>
                <a:spcPts val="1095"/>
              </a:spcBef>
            </a:pPr>
            <a:r>
              <a:rPr lang="tr-TR" sz="2400" spc="-5" dirty="0" smtClean="0">
                <a:solidFill>
                  <a:srgbClr val="404040"/>
                </a:solidFill>
                <a:latin typeface="Berlin Sans FB"/>
                <a:cs typeface="Berlin Sans FB"/>
              </a:rPr>
              <a:t>kendilerini 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görevlendiren</a:t>
            </a:r>
            <a:r>
              <a:rPr sz="2400" spc="-1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merciin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tüm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yetkilerine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sahiptir.</a:t>
            </a:r>
            <a:endParaRPr sz="2400" dirty="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98500"/>
              </a:lnSpc>
              <a:spcBef>
                <a:spcPts val="104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Ön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incelemeciler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4483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sayılı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kanunda hüküm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bulunmayan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hususlarda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Ceza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Muhakemeleri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Kanununa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(CMK)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göre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lem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yapabilirler.</a:t>
            </a:r>
            <a:endParaRPr sz="2400" dirty="0">
              <a:latin typeface="Berlin Sans FB"/>
              <a:cs typeface="Berlin Sans FB"/>
            </a:endParaRPr>
          </a:p>
          <a:p>
            <a:pPr marL="355600" indent="-342900" algn="just">
              <a:lnSpc>
                <a:spcPct val="100000"/>
              </a:lnSpc>
              <a:spcBef>
                <a:spcPts val="108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400" spc="6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incelemeciler,</a:t>
            </a:r>
            <a:r>
              <a:rPr sz="2400" spc="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hakkında</a:t>
            </a:r>
            <a:r>
              <a:rPr sz="2400" spc="6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</a:t>
            </a:r>
            <a:r>
              <a:rPr sz="2400" spc="8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yapılan</a:t>
            </a:r>
            <a:r>
              <a:rPr sz="2400" spc="7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memur</a:t>
            </a:r>
            <a:r>
              <a:rPr sz="2400" spc="8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6965" y="3591814"/>
            <a:ext cx="6148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5030" algn="l"/>
                <a:tab pos="1868805" algn="l"/>
                <a:tab pos="3498215" algn="l"/>
                <a:tab pos="4757420" algn="l"/>
                <a:tab pos="530733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	kamu	görev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is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	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fades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ni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almak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3401" y="3591814"/>
            <a:ext cx="7315200" cy="226344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indent="6355715">
              <a:lnSpc>
                <a:spcPct val="102499"/>
              </a:lnSpc>
              <a:spcBef>
                <a:spcPts val="25"/>
              </a:spcBef>
              <a:tabLst>
                <a:tab pos="1259205" algn="l"/>
                <a:tab pos="2664460" algn="l"/>
                <a:tab pos="3956050" algn="l"/>
                <a:tab pos="5043805" algn="l"/>
                <a:tab pos="5803265" algn="l"/>
                <a:tab pos="6336665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sureti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 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tki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eri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dah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nde	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b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na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	gere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	</a:t>
            </a:r>
            <a:r>
              <a:rPr sz="2400" spc="-1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bi</a:t>
            </a:r>
            <a:r>
              <a:rPr sz="2400" spc="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gi</a:t>
            </a:r>
            <a:r>
              <a:rPr lang="tr-TR"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v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be</a:t>
            </a:r>
            <a:r>
              <a:rPr sz="2400" spc="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geleri</a:t>
            </a:r>
            <a:r>
              <a:rPr lang="tr-TR"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toplayıp,</a:t>
            </a:r>
            <a:r>
              <a:rPr lang="tr-TR"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görü</a:t>
            </a:r>
            <a:r>
              <a:rPr lang="tr-TR" sz="2400" spc="-5" dirty="0">
                <a:solidFill>
                  <a:srgbClr val="404040"/>
                </a:solidFill>
                <a:cs typeface="Calibri"/>
              </a:rPr>
              <a:t>ş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lerini</a:t>
            </a:r>
            <a:r>
              <a:rPr lang="tr-TR"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içeren</a:t>
            </a:r>
            <a:r>
              <a:rPr lang="tr-TR"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bir</a:t>
            </a:r>
            <a:r>
              <a:rPr lang="tr-TR" sz="24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rapor</a:t>
            </a:r>
            <a:r>
              <a:rPr lang="tr-TR" sz="24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düzenleyerek</a:t>
            </a:r>
            <a:r>
              <a:rPr lang="tr-TR" sz="2400" spc="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durumu izin</a:t>
            </a:r>
            <a:r>
              <a:rPr lang="tr-TR"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dirty="0">
                <a:solidFill>
                  <a:srgbClr val="404040"/>
                </a:solidFill>
                <a:latin typeface="Berlin Sans FB"/>
                <a:cs typeface="Berlin Sans FB"/>
              </a:rPr>
              <a:t>vermeye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yetkili</a:t>
            </a:r>
            <a:r>
              <a:rPr lang="tr-TR"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dirty="0">
                <a:solidFill>
                  <a:srgbClr val="404040"/>
                </a:solidFill>
                <a:latin typeface="Berlin Sans FB"/>
                <a:cs typeface="Berlin Sans FB"/>
              </a:rPr>
              <a:t>mercie</a:t>
            </a:r>
            <a:r>
              <a:rPr lang="tr-TR"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dirty="0">
                <a:solidFill>
                  <a:srgbClr val="404040"/>
                </a:solidFill>
                <a:latin typeface="Berlin Sans FB"/>
                <a:cs typeface="Berlin Sans FB"/>
              </a:rPr>
              <a:t>sunarlar</a:t>
            </a:r>
            <a:r>
              <a:rPr lang="tr-TR"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.</a:t>
            </a:r>
            <a:endParaRPr lang="tr-TR" sz="2400" dirty="0" smtClean="0">
              <a:latin typeface="Berlin Sans FB"/>
              <a:cs typeface="Berlin Sans FB"/>
            </a:endParaRPr>
          </a:p>
          <a:p>
            <a:pPr marL="12700" marR="5080" indent="6355715">
              <a:lnSpc>
                <a:spcPct val="102499"/>
              </a:lnSpc>
              <a:spcBef>
                <a:spcPts val="25"/>
              </a:spcBef>
              <a:tabLst>
                <a:tab pos="1259205" algn="l"/>
                <a:tab pos="2664460" algn="l"/>
                <a:tab pos="3956050" algn="l"/>
                <a:tab pos="5043805" algn="l"/>
                <a:tab pos="5803265" algn="l"/>
                <a:tab pos="6336665" algn="l"/>
              </a:tabLst>
            </a:pP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3379" y="5445974"/>
            <a:ext cx="6905141" cy="11319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1499"/>
              </a:lnSpc>
              <a:spcBef>
                <a:spcPts val="88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Yetkili</a:t>
            </a:r>
            <a:r>
              <a:rPr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merci bu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rapor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üzerine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 izni verilmesine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verilmemesine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karar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verir.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Bu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kararlarda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gerekçe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gösterilmesi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zorunludur.</a:t>
            </a:r>
            <a:endParaRPr sz="2400" dirty="0">
              <a:latin typeface="Berlin Sans FB"/>
              <a:cs typeface="Berlin Sans FB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2830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24" y="346405"/>
            <a:ext cx="580199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50875" marR="5080" indent="-63881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ÖN </a:t>
            </a:r>
            <a:r>
              <a:rPr spc="-10" dirty="0">
                <a:latin typeface="Calibri"/>
                <a:cs typeface="Calibri"/>
              </a:rPr>
              <a:t>İ</a:t>
            </a:r>
            <a:r>
              <a:rPr spc="-10" dirty="0"/>
              <a:t>NCELEMEC</a:t>
            </a:r>
            <a:r>
              <a:rPr spc="-10" dirty="0">
                <a:latin typeface="Calibri"/>
                <a:cs typeface="Calibri"/>
              </a:rPr>
              <a:t>İ</a:t>
            </a:r>
            <a:r>
              <a:rPr spc="-10" dirty="0"/>
              <a:t>LER</a:t>
            </a:r>
            <a:r>
              <a:rPr spc="-10" dirty="0">
                <a:latin typeface="Calibri"/>
                <a:cs typeface="Calibri"/>
              </a:rPr>
              <a:t>İ</a:t>
            </a:r>
            <a:r>
              <a:rPr spc="-10" dirty="0"/>
              <a:t>N</a:t>
            </a:r>
            <a:r>
              <a:rPr spc="40" dirty="0"/>
              <a:t> </a:t>
            </a:r>
            <a:r>
              <a:rPr spc="-5" dirty="0"/>
              <a:t>CMK’NA</a:t>
            </a:r>
            <a:r>
              <a:rPr spc="25" dirty="0"/>
              <a:t> </a:t>
            </a:r>
            <a:r>
              <a:rPr spc="-5" dirty="0"/>
              <a:t>GÖRE </a:t>
            </a:r>
            <a:r>
              <a:rPr spc="-685" dirty="0"/>
              <a:t> </a:t>
            </a:r>
            <a:r>
              <a:rPr spc="-5" dirty="0"/>
              <a:t>KULLANAB</a:t>
            </a:r>
            <a:r>
              <a:rPr spc="-5" dirty="0">
                <a:latin typeface="Calibri"/>
                <a:cs typeface="Calibri"/>
              </a:rPr>
              <a:t>İ</a:t>
            </a:r>
            <a:r>
              <a:rPr spc="-5" dirty="0"/>
              <a:t>LECE</a:t>
            </a:r>
            <a:r>
              <a:rPr spc="-5" dirty="0">
                <a:latin typeface="Calibri"/>
                <a:cs typeface="Calibri"/>
              </a:rPr>
              <a:t>Ğİ</a:t>
            </a:r>
            <a:r>
              <a:rPr spc="110" dirty="0">
                <a:latin typeface="Calibri"/>
                <a:cs typeface="Calibri"/>
              </a:rPr>
              <a:t> </a:t>
            </a:r>
            <a:r>
              <a:rPr spc="-5" dirty="0"/>
              <a:t>YETK</a:t>
            </a:r>
            <a:r>
              <a:rPr spc="-5" dirty="0">
                <a:latin typeface="Calibri"/>
                <a:cs typeface="Calibri"/>
              </a:rPr>
              <a:t>İ</a:t>
            </a:r>
            <a:r>
              <a:rPr spc="-5" dirty="0"/>
              <a:t>LER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1518030"/>
            <a:ext cx="8379461" cy="5272213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355600" marR="6350" indent="-342900" algn="just">
              <a:lnSpc>
                <a:spcPts val="2510"/>
              </a:lnSpc>
              <a:spcBef>
                <a:spcPts val="49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incelemeciler,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4483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sayılı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kanunda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hüküm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bulunmayan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hallerde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CMK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hükümlerine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lem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yapabileceklerdir.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Bunlar;</a:t>
            </a:r>
            <a:endParaRPr sz="2400" dirty="0">
              <a:latin typeface="Berlin Sans FB"/>
              <a:cs typeface="Berlin Sans FB"/>
            </a:endParaRPr>
          </a:p>
          <a:p>
            <a:pPr marL="551815" marR="6350" lvl="1" indent="-457200" algn="just">
              <a:lnSpc>
                <a:spcPct val="89400"/>
              </a:lnSpc>
              <a:spcBef>
                <a:spcPts val="1075"/>
              </a:spcBef>
              <a:buClr>
                <a:srgbClr val="90C225"/>
              </a:buClr>
              <a:buSzPct val="79166"/>
              <a:buAutoNum type="arabicPeriod"/>
              <a:tabLst>
                <a:tab pos="552450" algn="l"/>
              </a:tabLst>
            </a:pP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Yeminli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katip bulundurma: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5271 Sayılı Kanunun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169. maddesine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ihbar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yada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ikayetçilerin,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tanıkların,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haklarında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lem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yapılanların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ifadelerini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tutana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lamak,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bilirki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görevlendirmesi,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ke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if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yapılması,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tutanak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düzenlenmesi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gibi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lemlerde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yeminli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katip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bulundurulması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gerekir.</a:t>
            </a:r>
            <a:endParaRPr sz="2400" dirty="0">
              <a:latin typeface="Berlin Sans FB"/>
              <a:cs typeface="Berlin Sans FB"/>
            </a:endParaRPr>
          </a:p>
          <a:p>
            <a:pPr marL="551815" marR="5080" lvl="1" indent="-457200" algn="just">
              <a:lnSpc>
                <a:spcPct val="90000"/>
              </a:lnSpc>
              <a:spcBef>
                <a:spcPts val="994"/>
              </a:spcBef>
              <a:buClr>
                <a:srgbClr val="90C225"/>
              </a:buClr>
              <a:buSzPct val="79166"/>
              <a:buFont typeface="Berlin Sans FB"/>
              <a:buAutoNum type="arabicPeriod"/>
              <a:tabLst>
                <a:tab pos="552450" algn="l"/>
              </a:tabLst>
            </a:pP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hbar ya da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ikayetçinin ifadesini alma: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5271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sayılı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kanunun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158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maddesinde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suça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ili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kin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ihbar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ve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ikayetler,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Cumhuriyet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savcılı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ına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veya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kolluk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makamlarına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yapılabilir.</a:t>
            </a:r>
            <a:r>
              <a:rPr sz="2400" spc="58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Ancak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4483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sayılı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kanun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özel bir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kanun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oldu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u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için kanun kapsamına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giren</a:t>
            </a:r>
            <a:r>
              <a:rPr sz="2400" spc="5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suçlar</a:t>
            </a:r>
            <a:r>
              <a:rPr sz="2400" spc="509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spc="50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görevliler</a:t>
            </a:r>
            <a:r>
              <a:rPr sz="2400" spc="5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için</a:t>
            </a:r>
            <a:r>
              <a:rPr sz="2400" spc="509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ihbar</a:t>
            </a:r>
            <a:r>
              <a:rPr sz="2400" spc="5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spc="50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ikayetlerin</a:t>
            </a:r>
            <a:r>
              <a:rPr sz="2400" spc="5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belirlenen </a:t>
            </a:r>
            <a:r>
              <a:rPr sz="2400" spc="-59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usul ve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lemler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yapıldıktan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sonra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savcılı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gönderilir.</a:t>
            </a:r>
            <a:endParaRPr sz="2400" dirty="0">
              <a:latin typeface="Berlin Sans FB"/>
              <a:cs typeface="Berlin Sans FB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2830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" y="609600"/>
            <a:ext cx="7620000" cy="643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Yeminli </a:t>
            </a:r>
            <a:r>
              <a:rPr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tanık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dinleme: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hbarcı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ikayetçi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dı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ındaki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olayla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ilgili</a:t>
            </a:r>
            <a:r>
              <a:rPr sz="2400" spc="55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bilgi</a:t>
            </a:r>
            <a:r>
              <a:rPr sz="2400" spc="55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sahibi</a:t>
            </a:r>
            <a:r>
              <a:rPr sz="2400" spc="57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olan</a:t>
            </a:r>
            <a:r>
              <a:rPr sz="2400" spc="56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idir.</a:t>
            </a:r>
            <a:r>
              <a:rPr sz="2400" spc="56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CMK’n</a:t>
            </a:r>
            <a:r>
              <a:rPr lang="tr-TR" sz="2400" spc="-5" dirty="0" smtClean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spc="-5" dirty="0" smtClean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565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43-61.</a:t>
            </a:r>
            <a:r>
              <a:rPr sz="2400" spc="56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maddelerinde </a:t>
            </a:r>
            <a:r>
              <a:rPr sz="2400" spc="-59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düzenlenmi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tir.</a:t>
            </a:r>
            <a:endParaRPr sz="2400" dirty="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98800"/>
              </a:lnSpc>
              <a:spcBef>
                <a:spcPts val="111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Bilgi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ve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 Belgelerin</a:t>
            </a:r>
            <a:r>
              <a:rPr sz="24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Toplanması: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Ön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incelemeciler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ön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incelemenin 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ında,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yetkiler dâhilindeki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konuya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ili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kin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bilgi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ve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belgelerin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ilgili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kurum</a:t>
            </a:r>
            <a:r>
              <a:rPr sz="24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kurulu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lardan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isteyebilir.</a:t>
            </a:r>
            <a:endParaRPr sz="2400" dirty="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Bilirki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i </a:t>
            </a:r>
            <a:r>
              <a:rPr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Atama: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Çözümü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uzmanlık,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özel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teknik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bir bilgiyi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gerektiren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hallerde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bilirki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iye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vurulur.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CMK’nun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62-73.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maddelerinde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düzenlenmi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tir.</a:t>
            </a:r>
            <a:endParaRPr sz="2400" dirty="0">
              <a:latin typeface="Berlin Sans FB"/>
              <a:cs typeface="Berlin Sans FB"/>
            </a:endParaRPr>
          </a:p>
          <a:p>
            <a:pPr marL="355600" marR="5715" indent="-342900" algn="just">
              <a:spcBef>
                <a:spcPts val="10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Tutanak Düzenleme: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CMK 169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ıncı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maddesi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‘her 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leminin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tutana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lanaca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ı’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hükmü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vardır.</a:t>
            </a:r>
            <a:r>
              <a:rPr sz="2400" spc="60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Bundan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dolayı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inceleme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sırasında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yürütülen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her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türlü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lem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tutana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spc="2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lanır.</a:t>
            </a:r>
            <a:r>
              <a:rPr sz="2400" spc="2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fade</a:t>
            </a:r>
            <a:r>
              <a:rPr sz="2400" spc="2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Tutana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ı,</a:t>
            </a:r>
            <a:r>
              <a:rPr sz="2400" spc="24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Tespit</a:t>
            </a:r>
            <a:r>
              <a:rPr sz="2400" spc="254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Tutana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ı,</a:t>
            </a:r>
            <a:r>
              <a:rPr sz="2400" spc="2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Ke</a:t>
            </a:r>
            <a:r>
              <a:rPr sz="2400" spc="-10" dirty="0" err="1" smtClean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if</a:t>
            </a:r>
            <a:r>
              <a:rPr lang="tr-TR" sz="2400" spc="-1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Tutana</a:t>
            </a:r>
            <a:r>
              <a:rPr lang="tr-TR" sz="2400" spc="-5" dirty="0">
                <a:solidFill>
                  <a:srgbClr val="404040"/>
                </a:solidFill>
                <a:cs typeface="Calibri"/>
              </a:rPr>
              <a:t>ğ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ı,</a:t>
            </a:r>
            <a:r>
              <a:rPr lang="tr-TR"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Bilirki</a:t>
            </a:r>
            <a:r>
              <a:rPr lang="tr-TR" sz="2400" spc="-5" dirty="0">
                <a:solidFill>
                  <a:srgbClr val="404040"/>
                </a:solidFill>
                <a:cs typeface="Calibri"/>
              </a:rPr>
              <a:t>ş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lang="tr-TR"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dirty="0">
                <a:solidFill>
                  <a:srgbClr val="404040"/>
                </a:solidFill>
                <a:latin typeface="Berlin Sans FB"/>
                <a:cs typeface="Berlin Sans FB"/>
              </a:rPr>
              <a:t>Atama</a:t>
            </a:r>
            <a:r>
              <a:rPr lang="tr-TR"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Tutana</a:t>
            </a:r>
            <a:r>
              <a:rPr lang="tr-TR" sz="2400" spc="-5" dirty="0">
                <a:solidFill>
                  <a:srgbClr val="404040"/>
                </a:solidFill>
                <a:cs typeface="Calibri"/>
              </a:rPr>
              <a:t>ğ</a:t>
            </a:r>
            <a:r>
              <a:rPr lang="tr-TR"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lang="tr-TR"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400" dirty="0">
                <a:solidFill>
                  <a:srgbClr val="404040"/>
                </a:solidFill>
                <a:latin typeface="Berlin Sans FB"/>
                <a:cs typeface="Berlin Sans FB"/>
              </a:rPr>
              <a:t>gibi.</a:t>
            </a:r>
            <a:endParaRPr lang="tr-TR" sz="2400" dirty="0">
              <a:latin typeface="Berlin Sans FB"/>
              <a:cs typeface="Berlin Sans FB"/>
            </a:endParaRPr>
          </a:p>
          <a:p>
            <a:pPr marL="355600" marR="5715" indent="-342900" algn="just">
              <a:lnSpc>
                <a:spcPct val="100000"/>
              </a:lnSpc>
              <a:spcBef>
                <a:spcPts val="10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02043" y="6115913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29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18" y="-28302"/>
            <a:ext cx="1497294" cy="1476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0448" y="138429"/>
            <a:ext cx="6072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Memur </a:t>
            </a:r>
            <a:r>
              <a:rPr sz="3600" spc="-5" dirty="0"/>
              <a:t>Yargılamasının</a:t>
            </a:r>
            <a:r>
              <a:rPr sz="3600" spc="20" dirty="0"/>
              <a:t> </a:t>
            </a:r>
            <a:r>
              <a:rPr sz="3600" spc="-5" dirty="0"/>
              <a:t>Tarihçesi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45567" y="1032509"/>
            <a:ext cx="6993433" cy="5015989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68300" marR="17780" indent="-342900" algn="just">
              <a:lnSpc>
                <a:spcPct val="90600"/>
              </a:lnSpc>
              <a:spcBef>
                <a:spcPts val="37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68300" algn="l"/>
              </a:tabLst>
            </a:pP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Suç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leyen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memurların</a:t>
            </a:r>
            <a:r>
              <a:rPr sz="20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soru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turulması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yargılanmasıyla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ilgili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 kurallar, Tanzimat'tan sonra 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ortaya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çıkmaya ba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lamı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tır.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urayı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Devlet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(Meclis-i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Valay-ı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 Ahkam-ı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Adliye)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adıyla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olu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turulan </a:t>
            </a:r>
            <a:r>
              <a:rPr sz="2000" spc="-5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kurulun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memurların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görevlerinden do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an veya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görevleri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sırasında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ledikleri suçları soru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turmak ve yargılamasını yapmak 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eklinde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görevi vardır.</a:t>
            </a:r>
            <a:endParaRPr sz="2000" dirty="0">
              <a:latin typeface="Berlin Sans FB"/>
              <a:cs typeface="Berlin Sans FB"/>
            </a:endParaRPr>
          </a:p>
          <a:p>
            <a:pPr marL="368300" marR="18415" indent="-342900" algn="just">
              <a:lnSpc>
                <a:spcPct val="90000"/>
              </a:lnSpc>
              <a:spcBef>
                <a:spcPts val="91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68300" algn="l"/>
              </a:tabLst>
            </a:pP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İ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lk</a:t>
            </a:r>
            <a:r>
              <a:rPr sz="20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kapsamlı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 hukuksal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düzenleme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1872</a:t>
            </a:r>
            <a:r>
              <a:rPr sz="20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tarihli</a:t>
            </a:r>
            <a:r>
              <a:rPr sz="2000" spc="59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Memurin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Muhakemat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Nizamnamesidir.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Bu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nizamname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ile</a:t>
            </a:r>
            <a:r>
              <a:rPr sz="20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memurların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görevleriyle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sebebiyle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ledikleri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iddia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 olunan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suçlarla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ilgili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son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soru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turma 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açılması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ve gerek</a:t>
            </a:r>
            <a:r>
              <a:rPr sz="20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duyulması halinde idari makamlar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tarafından</a:t>
            </a:r>
            <a:r>
              <a:rPr sz="2000" spc="-2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son</a:t>
            </a:r>
            <a:r>
              <a:rPr sz="2000" spc="-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soru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turmanın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yapılması</a:t>
            </a:r>
            <a:r>
              <a:rPr sz="2000" spc="-4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öngörmektedir.</a:t>
            </a:r>
            <a:endParaRPr sz="2000" dirty="0">
              <a:latin typeface="Berlin Sans FB"/>
              <a:cs typeface="Berlin Sans FB"/>
            </a:endParaRPr>
          </a:p>
          <a:p>
            <a:pPr marL="368300" marR="17780" indent="-342900" algn="just">
              <a:lnSpc>
                <a:spcPct val="89200"/>
              </a:lnSpc>
              <a:spcBef>
                <a:spcPts val="110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68300" algn="l"/>
              </a:tabLst>
            </a:pP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Memurin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Muhakematı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Hakkında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Kanunu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Muvakkat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 24.02.1913 </a:t>
            </a:r>
            <a:r>
              <a:rPr sz="2000" spc="-5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tarihinde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yürürlü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e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girmi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ş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ve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4483 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sayılı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Memurlar ve 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Di</a:t>
            </a:r>
            <a:r>
              <a:rPr sz="2000" spc="-10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er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Kamu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Görevlilerinin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Yargılanması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Hakkında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Kanunun</a:t>
            </a:r>
            <a:r>
              <a:rPr sz="2000" spc="59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04.12.1999 </a:t>
            </a:r>
            <a:r>
              <a:rPr sz="2000" dirty="0">
                <a:solidFill>
                  <a:srgbClr val="001F5F"/>
                </a:solidFill>
                <a:latin typeface="Berlin Sans FB"/>
                <a:cs typeface="Berlin Sans FB"/>
              </a:rPr>
              <a:t> tarihinde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yürürlü</a:t>
            </a:r>
            <a:r>
              <a:rPr sz="20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000" spc="-5" dirty="0">
                <a:solidFill>
                  <a:srgbClr val="001F5F"/>
                </a:solidFill>
                <a:latin typeface="Berlin Sans FB"/>
                <a:cs typeface="Berlin Sans FB"/>
              </a:rPr>
              <a:t>e girinceye </a:t>
            </a:r>
            <a:r>
              <a:rPr sz="2000" dirty="0" err="1">
                <a:solidFill>
                  <a:srgbClr val="001F5F"/>
                </a:solidFill>
                <a:latin typeface="Berlin Sans FB"/>
                <a:cs typeface="Berlin Sans FB"/>
              </a:rPr>
              <a:t>kadar</a:t>
            </a:r>
            <a:r>
              <a:rPr sz="20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000" spc="-45" dirty="0" err="1" smtClean="0">
                <a:solidFill>
                  <a:srgbClr val="001F5F"/>
                </a:solidFill>
                <a:latin typeface="Berlin Sans FB"/>
                <a:cs typeface="Berlin Sans FB"/>
              </a:rPr>
              <a:t>uygulanmı</a:t>
            </a:r>
            <a:r>
              <a:rPr sz="2000" spc="-45" dirty="0" err="1" smtClean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000" spc="-45" dirty="0" err="1" smtClean="0">
                <a:solidFill>
                  <a:srgbClr val="001F5F"/>
                </a:solidFill>
                <a:latin typeface="Berlin Sans FB"/>
                <a:cs typeface="Berlin Sans FB"/>
              </a:rPr>
              <a:t>tır</a:t>
            </a:r>
            <a:r>
              <a:rPr sz="2000" spc="-45" dirty="0">
                <a:solidFill>
                  <a:srgbClr val="001F5F"/>
                </a:solidFill>
                <a:latin typeface="Berlin Sans FB"/>
                <a:cs typeface="Berlin Sans FB"/>
              </a:rPr>
              <a:t>.</a:t>
            </a:r>
            <a:endParaRPr sz="2000" dirty="0">
              <a:latin typeface="Berlin Sans FB"/>
              <a:cs typeface="Berlin Sans FB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" y="762000"/>
            <a:ext cx="7620000" cy="29629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6235" algn="l"/>
              </a:tabLst>
            </a:pPr>
            <a:r>
              <a:rPr sz="2300" spc="-5" dirty="0">
                <a:solidFill>
                  <a:srgbClr val="FF0000"/>
                </a:solidFill>
                <a:latin typeface="Berlin Sans FB"/>
                <a:cs typeface="Berlin Sans FB"/>
              </a:rPr>
              <a:t>Ke</a:t>
            </a:r>
            <a:r>
              <a:rPr sz="2300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300" spc="-5" dirty="0">
                <a:solidFill>
                  <a:srgbClr val="FF0000"/>
                </a:solidFill>
                <a:latin typeface="Berlin Sans FB"/>
                <a:cs typeface="Berlin Sans FB"/>
              </a:rPr>
              <a:t>if:</a:t>
            </a:r>
            <a:r>
              <a:rPr sz="23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Suç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konusu</a:t>
            </a:r>
            <a:r>
              <a:rPr sz="23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delillerin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 olay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yerinin</a:t>
            </a:r>
            <a:r>
              <a:rPr sz="2300" spc="59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ara</a:t>
            </a:r>
            <a:r>
              <a:rPr sz="23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tırılması,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incelenmesi, olayla ilgili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verileri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bir 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bütün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olarak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ele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almak 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için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 yerinde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yapılan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 tespit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çalı</a:t>
            </a:r>
            <a:r>
              <a:rPr sz="23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masıdır.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Ke</a:t>
            </a:r>
            <a:r>
              <a:rPr sz="23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if,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CMK’n</a:t>
            </a:r>
            <a:r>
              <a:rPr lang="tr-TR" sz="2300" spc="-5" dirty="0" smtClean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300" spc="-5" dirty="0" smtClean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3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83</a:t>
            </a:r>
            <a:r>
              <a:rPr sz="23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84. </a:t>
            </a:r>
            <a:r>
              <a:rPr sz="23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maddelerinde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düzenlenmi</a:t>
            </a:r>
            <a:r>
              <a:rPr sz="23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tir.</a:t>
            </a:r>
            <a:endParaRPr sz="2300" dirty="0">
              <a:latin typeface="Berlin Sans FB"/>
              <a:cs typeface="Berlin Sans FB"/>
            </a:endParaRPr>
          </a:p>
          <a:p>
            <a:pPr marL="355600" marR="5080" indent="-343535" algn="just">
              <a:lnSpc>
                <a:spcPct val="101000"/>
              </a:lnSpc>
              <a:spcBef>
                <a:spcPts val="97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6235" algn="l"/>
              </a:tabLst>
            </a:pPr>
            <a:r>
              <a:rPr sz="2300" dirty="0">
                <a:solidFill>
                  <a:srgbClr val="FF0000"/>
                </a:solidFill>
                <a:latin typeface="Berlin Sans FB"/>
                <a:cs typeface="Berlin Sans FB"/>
              </a:rPr>
              <a:t>Yer gösterme: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Suç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hakkında 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açıklamada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bulunmu</a:t>
            </a:r>
            <a:r>
              <a:rPr sz="2300" spc="-5" dirty="0">
                <a:solidFill>
                  <a:srgbClr val="404040"/>
                </a:solidFill>
                <a:latin typeface="Calibri"/>
                <a:cs typeface="Calibri"/>
              </a:rPr>
              <a:t>ş 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olan </a:t>
            </a:r>
            <a:r>
              <a:rPr sz="23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üpheliye </a:t>
            </a:r>
            <a:r>
              <a:rPr sz="23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yer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gösterme</a:t>
            </a:r>
            <a:r>
              <a:rPr sz="23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3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lemi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yaptırabilir.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 Böylelikle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iddia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konusu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olay,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hukuki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bir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zemine</a:t>
            </a:r>
            <a:r>
              <a:rPr sz="23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kavu</a:t>
            </a:r>
            <a:r>
              <a:rPr sz="23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mu</a:t>
            </a:r>
            <a:r>
              <a:rPr sz="23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3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olur.</a:t>
            </a:r>
            <a:r>
              <a:rPr sz="23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CMK</a:t>
            </a:r>
            <a:r>
              <a:rPr sz="23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85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inci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maddesinde 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getirilen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yeni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 err="1">
                <a:solidFill>
                  <a:srgbClr val="404040"/>
                </a:solidFill>
                <a:latin typeface="Berlin Sans FB"/>
                <a:cs typeface="Berlin Sans FB"/>
              </a:rPr>
              <a:t>düzenlemelerdendir</a:t>
            </a:r>
            <a:r>
              <a:rPr sz="2300" spc="-5" dirty="0" smtClean="0">
                <a:solidFill>
                  <a:srgbClr val="404040"/>
                </a:solidFill>
                <a:latin typeface="Berlin Sans FB"/>
                <a:cs typeface="Berlin Sans FB"/>
              </a:rPr>
              <a:t>.</a:t>
            </a:r>
            <a:endParaRPr sz="2300" dirty="0">
              <a:latin typeface="Berlin Sans FB"/>
              <a:cs typeface="Berlin Sans FB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" y="3663316"/>
            <a:ext cx="8077200" cy="1454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978660" algn="l"/>
                <a:tab pos="3188970" algn="l"/>
                <a:tab pos="4513580" algn="l"/>
                <a:tab pos="5808980" algn="l"/>
                <a:tab pos="7259955" algn="l"/>
                <a:tab pos="7995284" algn="l"/>
              </a:tabLst>
            </a:pPr>
            <a:r>
              <a:rPr lang="tr-TR" sz="2300" spc="-5" dirty="0">
                <a:solidFill>
                  <a:srgbClr val="404040"/>
                </a:solidFill>
                <a:cs typeface="Calibri"/>
              </a:rPr>
              <a:t>İ</a:t>
            </a:r>
            <a:r>
              <a:rPr lang="tr-TR"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dari</a:t>
            </a:r>
            <a:r>
              <a:rPr lang="tr-TR" sz="2300" spc="14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makamlarca</a:t>
            </a:r>
            <a:r>
              <a:rPr lang="tr-TR" sz="2300" spc="14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ke</a:t>
            </a:r>
            <a:r>
              <a:rPr lang="tr-TR" sz="2300" spc="-10" dirty="0">
                <a:solidFill>
                  <a:srgbClr val="404040"/>
                </a:solidFill>
                <a:cs typeface="Calibri"/>
              </a:rPr>
              <a:t>ş</a:t>
            </a:r>
            <a:r>
              <a:rPr lang="tr-TR"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fe</a:t>
            </a:r>
            <a:r>
              <a:rPr lang="tr-TR" sz="2300" spc="14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lang="tr-TR" sz="2300" spc="14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yer</a:t>
            </a:r>
            <a:r>
              <a:rPr lang="tr-TR" sz="2300" spc="14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300" dirty="0">
                <a:solidFill>
                  <a:srgbClr val="404040"/>
                </a:solidFill>
                <a:latin typeface="Berlin Sans FB"/>
                <a:cs typeface="Berlin Sans FB"/>
              </a:rPr>
              <a:t>göstermeye  </a:t>
            </a:r>
            <a:r>
              <a:rPr lang="tr-TR" sz="2300" spc="2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lang="tr-TR" sz="2300" spc="-5" dirty="0">
                <a:solidFill>
                  <a:srgbClr val="404040"/>
                </a:solidFill>
                <a:cs typeface="Calibri"/>
              </a:rPr>
              <a:t>ş</a:t>
            </a:r>
            <a:r>
              <a:rPr lang="tr-TR"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vurulması</a:t>
            </a:r>
            <a:endParaRPr lang="tr-TR" sz="2300" dirty="0">
              <a:latin typeface="Berlin Sans FB"/>
              <a:cs typeface="Berlin Sans FB"/>
            </a:endParaRPr>
          </a:p>
          <a:p>
            <a:pPr marL="12700">
              <a:spcBef>
                <a:spcPts val="100"/>
              </a:spcBef>
              <a:tabLst>
                <a:tab pos="1978660" algn="l"/>
                <a:tab pos="3188970" algn="l"/>
                <a:tab pos="4513580" algn="l"/>
                <a:tab pos="5808980" algn="l"/>
                <a:tab pos="7259955" algn="l"/>
                <a:tab pos="7995284" algn="l"/>
              </a:tabLst>
            </a:pPr>
            <a:r>
              <a:rPr lang="tr-TR" sz="23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ge</a:t>
            </a:r>
            <a:r>
              <a:rPr sz="23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c</a:t>
            </a:r>
            <a:r>
              <a:rPr sz="23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ik</a:t>
            </a:r>
            <a:r>
              <a:rPr sz="2300" spc="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m</a:t>
            </a:r>
            <a:r>
              <a:rPr sz="23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esinde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	sakı</a:t>
            </a:r>
            <a:r>
              <a:rPr sz="2300" spc="10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300" spc="-15" dirty="0">
                <a:solidFill>
                  <a:srgbClr val="404040"/>
                </a:solidFill>
                <a:latin typeface="Berlin Sans FB"/>
                <a:cs typeface="Berlin Sans FB"/>
              </a:rPr>
              <a:t>c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a	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b</a:t>
            </a:r>
            <a:r>
              <a:rPr sz="2300" spc="-15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3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300" spc="-15" dirty="0">
                <a:solidFill>
                  <a:srgbClr val="404040"/>
                </a:solidFill>
                <a:latin typeface="Berlin Sans FB"/>
                <a:cs typeface="Berlin Sans FB"/>
              </a:rPr>
              <a:t>na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n	h</a:t>
            </a:r>
            <a:r>
              <a:rPr sz="2300" spc="-10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3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erde	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olm</a:t>
            </a:r>
            <a:r>
              <a:rPr sz="2300" spc="-1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lıdı</a:t>
            </a:r>
            <a:r>
              <a:rPr sz="2300" dirty="0">
                <a:solidFill>
                  <a:srgbClr val="404040"/>
                </a:solidFill>
                <a:latin typeface="Berlin Sans FB"/>
                <a:cs typeface="Berlin Sans FB"/>
              </a:rPr>
              <a:t>r.	</a:t>
            </a:r>
            <a:r>
              <a:rPr sz="2300" dirty="0" smtClean="0">
                <a:solidFill>
                  <a:srgbClr val="404040"/>
                </a:solidFill>
                <a:latin typeface="Berlin Sans FB"/>
                <a:cs typeface="Berlin Sans FB"/>
              </a:rPr>
              <a:t>Her</a:t>
            </a:r>
            <a:r>
              <a:rPr lang="tr-TR" sz="23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3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ikis</a:t>
            </a:r>
            <a:r>
              <a:rPr sz="2300" spc="-1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3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ne</a:t>
            </a:r>
            <a:r>
              <a:rPr lang="tr-TR" sz="23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lang="tr-TR" sz="2300" spc="-5" dirty="0">
                <a:solidFill>
                  <a:srgbClr val="404040"/>
                </a:solidFill>
                <a:cs typeface="Calibri"/>
              </a:rPr>
              <a:t>ş</a:t>
            </a:r>
            <a:r>
              <a:rPr lang="tr-TR"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vuruldu</a:t>
            </a:r>
            <a:r>
              <a:rPr lang="tr-TR" sz="2300" spc="-5" dirty="0">
                <a:solidFill>
                  <a:srgbClr val="404040"/>
                </a:solidFill>
                <a:cs typeface="Calibri"/>
              </a:rPr>
              <a:t>ğ</a:t>
            </a:r>
            <a:r>
              <a:rPr lang="tr-TR"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unda</a:t>
            </a:r>
            <a:r>
              <a:rPr lang="tr-TR" sz="23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lang="tr-TR"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tutana</a:t>
            </a:r>
            <a:r>
              <a:rPr lang="tr-TR" sz="2300" spc="-5" dirty="0">
                <a:solidFill>
                  <a:srgbClr val="404040"/>
                </a:solidFill>
                <a:cs typeface="Calibri"/>
              </a:rPr>
              <a:t>ğ</a:t>
            </a:r>
            <a:r>
              <a:rPr lang="tr-TR"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a ba</a:t>
            </a:r>
            <a:r>
              <a:rPr lang="tr-TR" sz="2300" spc="-5" dirty="0">
                <a:solidFill>
                  <a:srgbClr val="404040"/>
                </a:solidFill>
                <a:cs typeface="Calibri"/>
              </a:rPr>
              <a:t>ğ</a:t>
            </a:r>
            <a:r>
              <a:rPr lang="tr-TR" sz="2300" spc="-5" dirty="0">
                <a:solidFill>
                  <a:srgbClr val="404040"/>
                </a:solidFill>
                <a:latin typeface="Berlin Sans FB"/>
                <a:cs typeface="Berlin Sans FB"/>
              </a:rPr>
              <a:t>lanır.</a:t>
            </a:r>
            <a:endParaRPr lang="tr-TR" sz="2300" dirty="0">
              <a:latin typeface="Berlin Sans FB"/>
              <a:cs typeface="Berlin Sans FB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78660" algn="l"/>
                <a:tab pos="3188970" algn="l"/>
                <a:tab pos="4513580" algn="l"/>
                <a:tab pos="5808980" algn="l"/>
                <a:tab pos="7259955" algn="l"/>
                <a:tab pos="7995284" algn="l"/>
              </a:tabLst>
            </a:pPr>
            <a:endParaRPr sz="23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680" y="4730116"/>
            <a:ext cx="7665720" cy="1618392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10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6235" algn="l"/>
              </a:tabLst>
            </a:pPr>
            <a:r>
              <a:rPr sz="2400" spc="-5" dirty="0" err="1" smtClean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400" spc="-5" dirty="0" err="1" smtClean="0">
                <a:solidFill>
                  <a:srgbClr val="FF0000"/>
                </a:solidFill>
                <a:latin typeface="Berlin Sans FB"/>
                <a:cs typeface="Berlin Sans FB"/>
              </a:rPr>
              <a:t>stinabe</a:t>
            </a:r>
            <a:r>
              <a:rPr sz="2400" spc="-5" dirty="0" smtClean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Usulünü </a:t>
            </a:r>
            <a:r>
              <a:rPr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Kullanma: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Ön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 sırasında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görev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yapılan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yerin dı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ında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ihbarcı yada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ikayetçinin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ifadesinin alınması,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tanık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dinlenmesi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söz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konusu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olursa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istinabe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yoluna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vurulabilir.</a:t>
            </a:r>
            <a:endParaRPr sz="2400" dirty="0">
              <a:latin typeface="Berlin Sans FB"/>
              <a:cs typeface="Berlin Sans FB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52400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9057" y="26923"/>
            <a:ext cx="5970270" cy="77660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29815" marR="5080" indent="-2317115">
              <a:lnSpc>
                <a:spcPts val="2920"/>
              </a:lnSpc>
              <a:spcBef>
                <a:spcPts val="260"/>
              </a:spcBef>
              <a:tabLst>
                <a:tab pos="1302385" algn="l"/>
              </a:tabLst>
            </a:pPr>
            <a:r>
              <a:rPr sz="2500" spc="-10" dirty="0"/>
              <a:t>CMK’NA	</a:t>
            </a:r>
            <a:r>
              <a:rPr sz="2500" spc="-5" dirty="0"/>
              <a:t>GÖRE</a:t>
            </a:r>
            <a:r>
              <a:rPr sz="2500" dirty="0"/>
              <a:t> </a:t>
            </a:r>
            <a:r>
              <a:rPr sz="2500" spc="-10" dirty="0"/>
              <a:t>KULLANILAMAYACAK</a:t>
            </a:r>
            <a:r>
              <a:rPr sz="2500" spc="10" dirty="0"/>
              <a:t> </a:t>
            </a:r>
            <a:r>
              <a:rPr sz="2500" spc="-5" dirty="0"/>
              <a:t>BAZI </a:t>
            </a:r>
            <a:r>
              <a:rPr sz="2500" spc="-610" dirty="0"/>
              <a:t> </a:t>
            </a:r>
            <a:r>
              <a:rPr sz="2500" spc="-5" dirty="0"/>
              <a:t>YETK</a:t>
            </a:r>
            <a:r>
              <a:rPr sz="2500" spc="-5" dirty="0">
                <a:latin typeface="Calibri"/>
                <a:cs typeface="Calibri"/>
              </a:rPr>
              <a:t>İ</a:t>
            </a:r>
            <a:r>
              <a:rPr sz="2500" spc="-5" dirty="0"/>
              <a:t>LER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" y="1219200"/>
            <a:ext cx="7924800" cy="55701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99500"/>
              </a:lnSpc>
              <a:spcBef>
                <a:spcPts val="114"/>
              </a:spcBef>
            </a:pPr>
            <a:r>
              <a:rPr sz="2400" dirty="0">
                <a:latin typeface="Berlin Sans FB"/>
                <a:cs typeface="Berlin Sans FB"/>
              </a:rPr>
              <a:t>4483 </a:t>
            </a:r>
            <a:r>
              <a:rPr sz="2400" spc="-10" dirty="0">
                <a:latin typeface="Berlin Sans FB"/>
                <a:cs typeface="Berlin Sans FB"/>
              </a:rPr>
              <a:t>sayılı </a:t>
            </a:r>
            <a:r>
              <a:rPr sz="2400" spc="-5" dirty="0">
                <a:latin typeface="Berlin Sans FB"/>
                <a:cs typeface="Berlin Sans FB"/>
              </a:rPr>
              <a:t>kanunla düzenlenmeyen hallerde CMK’nu </a:t>
            </a:r>
            <a:r>
              <a:rPr sz="2400" dirty="0">
                <a:latin typeface="Berlin Sans FB"/>
                <a:cs typeface="Berlin Sans FB"/>
              </a:rPr>
              <a:t>hükümlerine 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dirty="0">
                <a:latin typeface="Berlin Sans FB"/>
                <a:cs typeface="Berlin Sans FB"/>
              </a:rPr>
              <a:t>göre </a:t>
            </a:r>
            <a:r>
              <a:rPr sz="2400" spc="-5" dirty="0">
                <a:latin typeface="Berlin Sans FB"/>
                <a:cs typeface="Berlin Sans FB"/>
              </a:rPr>
              <a:t>i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lem yapılaca</a:t>
            </a:r>
            <a:r>
              <a:rPr sz="2400" spc="-5" dirty="0">
                <a:latin typeface="Calibri"/>
                <a:cs typeface="Calibri"/>
              </a:rPr>
              <a:t>ğ</a:t>
            </a:r>
            <a:r>
              <a:rPr sz="2400" spc="-5" dirty="0">
                <a:latin typeface="Berlin Sans FB"/>
                <a:cs typeface="Berlin Sans FB"/>
              </a:rPr>
              <a:t>ı belirtilmi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se </a:t>
            </a:r>
            <a:r>
              <a:rPr sz="2400" spc="-10" dirty="0">
                <a:latin typeface="Berlin Sans FB"/>
                <a:cs typeface="Berlin Sans FB"/>
              </a:rPr>
              <a:t>bazı </a:t>
            </a:r>
            <a:r>
              <a:rPr sz="2400" dirty="0">
                <a:latin typeface="Berlin Sans FB"/>
                <a:cs typeface="Berlin Sans FB"/>
              </a:rPr>
              <a:t>görev </a:t>
            </a:r>
            <a:r>
              <a:rPr sz="2400" spc="-5" dirty="0">
                <a:latin typeface="Berlin Sans FB"/>
                <a:cs typeface="Berlin Sans FB"/>
              </a:rPr>
              <a:t>ve yetkiler savcılara </a:t>
            </a:r>
            <a:r>
              <a:rPr sz="2400" dirty="0">
                <a:latin typeface="Berlin Sans FB"/>
                <a:cs typeface="Berlin Sans FB"/>
              </a:rPr>
              <a:t> hatta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dirty="0">
                <a:latin typeface="Berlin Sans FB"/>
                <a:cs typeface="Berlin Sans FB"/>
              </a:rPr>
              <a:t>sadece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bazı</a:t>
            </a:r>
            <a:r>
              <a:rPr sz="2400" dirty="0">
                <a:latin typeface="Berlin Sans FB"/>
                <a:cs typeface="Berlin Sans FB"/>
              </a:rPr>
              <a:t> görev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ve</a:t>
            </a:r>
            <a:r>
              <a:rPr sz="2400" dirty="0">
                <a:latin typeface="Berlin Sans FB"/>
                <a:cs typeface="Berlin Sans FB"/>
              </a:rPr>
              <a:t> yetkiler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mahkeme</a:t>
            </a:r>
            <a:r>
              <a:rPr sz="2400" dirty="0">
                <a:latin typeface="Berlin Sans FB"/>
                <a:cs typeface="Berlin Sans FB"/>
              </a:rPr>
              <a:t> ve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dirty="0">
                <a:latin typeface="Berlin Sans FB"/>
                <a:cs typeface="Berlin Sans FB"/>
              </a:rPr>
              <a:t>hakime </a:t>
            </a:r>
            <a:r>
              <a:rPr sz="2400" spc="-58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verilmi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tir.</a:t>
            </a:r>
            <a:r>
              <a:rPr sz="2400" dirty="0">
                <a:latin typeface="Berlin Sans FB"/>
                <a:cs typeface="Berlin Sans FB"/>
              </a:rPr>
              <a:t> Ceza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Yargılaması,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ki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i</a:t>
            </a:r>
            <a:r>
              <a:rPr sz="2400" dirty="0">
                <a:latin typeface="Berlin Sans FB"/>
                <a:cs typeface="Berlin Sans FB"/>
              </a:rPr>
              <a:t> hak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dirty="0">
                <a:latin typeface="Berlin Sans FB"/>
                <a:cs typeface="Berlin Sans FB"/>
              </a:rPr>
              <a:t>ve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özgürlüklerini 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ilgilendirmesi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nedeniyle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ancak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10" dirty="0">
                <a:latin typeface="Berlin Sans FB"/>
                <a:cs typeface="Berlin Sans FB"/>
              </a:rPr>
              <a:t>kanunla</a:t>
            </a:r>
            <a:r>
              <a:rPr sz="2400" spc="-5" dirty="0">
                <a:latin typeface="Berlin Sans FB"/>
                <a:cs typeface="Berlin Sans FB"/>
              </a:rPr>
              <a:t> belirlenen</a:t>
            </a:r>
            <a:r>
              <a:rPr sz="240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hallerde</a:t>
            </a:r>
            <a:r>
              <a:rPr sz="2400" dirty="0">
                <a:latin typeface="Berlin Sans FB"/>
                <a:cs typeface="Berlin Sans FB"/>
              </a:rPr>
              <a:t> bu </a:t>
            </a:r>
            <a:r>
              <a:rPr sz="2400" spc="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yetkiler</a:t>
            </a:r>
            <a:r>
              <a:rPr sz="2400" spc="1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kullanılmalıdır.</a:t>
            </a:r>
            <a:r>
              <a:rPr sz="2400" spc="-5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Ön</a:t>
            </a:r>
            <a:r>
              <a:rPr sz="2400" spc="-15" dirty="0">
                <a:latin typeface="Berlin Sans FB"/>
                <a:cs typeface="Berlin Sans FB"/>
              </a:rPr>
              <a:t> </a:t>
            </a:r>
            <a:r>
              <a:rPr sz="2400" dirty="0">
                <a:latin typeface="Calibri"/>
                <a:cs typeface="Calibri"/>
              </a:rPr>
              <a:t>İ</a:t>
            </a:r>
            <a:r>
              <a:rPr sz="2400" dirty="0">
                <a:latin typeface="Berlin Sans FB"/>
                <a:cs typeface="Berlin Sans FB"/>
              </a:rPr>
              <a:t>ncelemelerin</a:t>
            </a:r>
            <a:r>
              <a:rPr sz="2400" spc="-1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kullanamayaca</a:t>
            </a:r>
            <a:r>
              <a:rPr sz="2400" spc="-5" dirty="0">
                <a:latin typeface="Calibri"/>
                <a:cs typeface="Calibri"/>
              </a:rPr>
              <a:t>ğ</a:t>
            </a:r>
            <a:r>
              <a:rPr sz="2400" spc="-5" dirty="0">
                <a:latin typeface="Berlin Sans FB"/>
                <a:cs typeface="Berlin Sans FB"/>
              </a:rPr>
              <a:t>ı</a:t>
            </a:r>
            <a:r>
              <a:rPr sz="2400" spc="-4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yetkiler;</a:t>
            </a:r>
            <a:endParaRPr sz="2400" dirty="0">
              <a:latin typeface="Berlin Sans FB"/>
              <a:cs typeface="Berlin Sans FB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 dirty="0">
              <a:latin typeface="Berlin Sans FB"/>
              <a:cs typeface="Berlin Sans FB"/>
            </a:endParaRPr>
          </a:p>
          <a:p>
            <a:pPr marL="499745" indent="-343535">
              <a:lnSpc>
                <a:spcPct val="100000"/>
              </a:lnSpc>
              <a:buClr>
                <a:srgbClr val="90C225"/>
              </a:buClr>
              <a:buSzPct val="79166"/>
              <a:buFont typeface="Wingdings 3"/>
              <a:buChar char=""/>
              <a:tabLst>
                <a:tab pos="499745" algn="l"/>
                <a:tab pos="500380" algn="l"/>
                <a:tab pos="3157220" algn="l"/>
              </a:tabLst>
            </a:pP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Gözlem</a:t>
            </a:r>
            <a:r>
              <a:rPr sz="2400" u="heavy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altına</a:t>
            </a:r>
            <a:r>
              <a:rPr sz="2400" u="heavy" spc="-3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alma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(CMK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74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Hakim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kararı)</a:t>
            </a:r>
            <a:endParaRPr sz="2400" dirty="0">
              <a:latin typeface="Berlin Sans FB"/>
              <a:cs typeface="Berlin Sans FB"/>
            </a:endParaRPr>
          </a:p>
          <a:p>
            <a:pPr marL="499745" marR="13335" indent="-342900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499745" algn="l"/>
                <a:tab pos="500380" algn="l"/>
                <a:tab pos="1455420" algn="l"/>
                <a:tab pos="2950845" algn="l"/>
                <a:tab pos="3397250" algn="l"/>
                <a:tab pos="4696460" algn="l"/>
                <a:tab pos="5569585" algn="l"/>
                <a:tab pos="6376035" algn="l"/>
                <a:tab pos="7232650" algn="l"/>
                <a:tab pos="7723505" algn="l"/>
                <a:tab pos="8226425" algn="l"/>
              </a:tabLst>
            </a:pP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Beden	muay</a:t>
            </a:r>
            <a:r>
              <a:rPr sz="2400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e</a:t>
            </a: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nesi	</a:t>
            </a:r>
            <a:r>
              <a:rPr sz="2400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v</a:t>
            </a: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e	</a:t>
            </a:r>
            <a:r>
              <a:rPr sz="2400" u="heavy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v</a:t>
            </a: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ü</a:t>
            </a:r>
            <a:r>
              <a:rPr sz="2400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c</a:t>
            </a:r>
            <a:r>
              <a:rPr sz="2400" u="heavy" spc="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u</a:t>
            </a: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ttan	</a:t>
            </a:r>
            <a:r>
              <a:rPr sz="2400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ö</a:t>
            </a:r>
            <a:r>
              <a:rPr sz="2400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r</a:t>
            </a:r>
            <a:r>
              <a:rPr sz="2400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n</a:t>
            </a: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ek	</a:t>
            </a:r>
            <a:r>
              <a:rPr sz="2400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a</a:t>
            </a:r>
            <a:r>
              <a:rPr sz="2400" u="heavy" spc="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l</a:t>
            </a:r>
            <a:r>
              <a:rPr sz="2400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m</a:t>
            </a: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a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C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75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,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7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6,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77 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Hakim,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mahkeme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kararı,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acil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hallerde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savcı)</a:t>
            </a:r>
            <a:endParaRPr sz="2400" dirty="0">
              <a:latin typeface="Berlin Sans FB"/>
              <a:cs typeface="Berlin Sans FB"/>
            </a:endParaRPr>
          </a:p>
          <a:p>
            <a:pPr marL="499745" marR="560070" indent="-342900">
              <a:lnSpc>
                <a:spcPct val="100000"/>
              </a:lnSpc>
              <a:spcBef>
                <a:spcPts val="10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499745" algn="l"/>
                <a:tab pos="500380" algn="l"/>
              </a:tabLst>
            </a:pPr>
            <a:r>
              <a:rPr sz="2400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Yakalama </a:t>
            </a: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ve </a:t>
            </a:r>
            <a:r>
              <a:rPr sz="2400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göz </a:t>
            </a:r>
            <a:r>
              <a:rPr sz="24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altına alma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(CMK 90-99 Kolluk görevlisi,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cumhuriyet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savcısı,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mahkeme)</a:t>
            </a:r>
            <a:endParaRPr sz="2400" dirty="0">
              <a:latin typeface="Berlin Sans FB"/>
              <a:cs typeface="Berlin Sans FB"/>
            </a:endParaRPr>
          </a:p>
          <a:p>
            <a:pPr marL="499745" indent="-343535">
              <a:lnSpc>
                <a:spcPct val="100000"/>
              </a:lnSpc>
              <a:spcBef>
                <a:spcPts val="101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499745" algn="l"/>
                <a:tab pos="500380" algn="l"/>
              </a:tabLst>
            </a:pPr>
            <a:r>
              <a:rPr sz="2400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Tutuklama</a:t>
            </a:r>
            <a:r>
              <a:rPr sz="2400" u="heavy" spc="-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(CMK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100-108</a:t>
            </a:r>
            <a:r>
              <a:rPr sz="24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Hakim,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mahkeme)</a:t>
            </a:r>
            <a:endParaRPr sz="2400" dirty="0">
              <a:latin typeface="Berlin Sans FB"/>
              <a:cs typeface="Berlin Sans FB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52400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742" y="25095"/>
            <a:ext cx="7508875" cy="5516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marR="746125" indent="-340360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75000"/>
              <a:buFont typeface="Wingdings"/>
              <a:buChar char=""/>
              <a:tabLst>
                <a:tab pos="352425" algn="l"/>
                <a:tab pos="353060" algn="l"/>
              </a:tabLst>
            </a:pPr>
            <a:r>
              <a:rPr sz="2800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Arama</a:t>
            </a:r>
            <a:r>
              <a:rPr sz="2800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el</a:t>
            </a:r>
            <a:r>
              <a:rPr sz="2800" u="heavy" spc="-1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koyma</a:t>
            </a:r>
            <a:r>
              <a:rPr sz="2800" u="heavy" spc="15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(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CMK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116-134-Hakim,</a:t>
            </a:r>
            <a:r>
              <a:rPr sz="2800" spc="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acil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hallerde</a:t>
            </a:r>
            <a:r>
              <a:rPr sz="2800" spc="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savcı,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savcıya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ula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ılmıyorsa</a:t>
            </a:r>
            <a:r>
              <a:rPr sz="2800" spc="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kolluk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amiri)</a:t>
            </a:r>
            <a:endParaRPr sz="2800">
              <a:latin typeface="Berlin Sans FB"/>
              <a:cs typeface="Berlin Sans FB"/>
            </a:endParaRPr>
          </a:p>
          <a:p>
            <a:pPr marL="352425" marR="609600" indent="-340360">
              <a:lnSpc>
                <a:spcPct val="102899"/>
              </a:lnSpc>
              <a:spcBef>
                <a:spcPts val="310"/>
              </a:spcBef>
              <a:buClr>
                <a:srgbClr val="90C225"/>
              </a:buClr>
              <a:buSzPct val="75000"/>
              <a:buFont typeface="Wingdings"/>
              <a:buChar char=""/>
              <a:tabLst>
                <a:tab pos="352425" algn="l"/>
                <a:tab pos="353060" algn="l"/>
              </a:tabLst>
            </a:pP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Moleküler</a:t>
            </a:r>
            <a:r>
              <a:rPr sz="2800" u="heavy" spc="3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Genetik</a:t>
            </a:r>
            <a:r>
              <a:rPr sz="2800" u="heavy" spc="2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İ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nceleme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(CMK76-Hakim </a:t>
            </a:r>
            <a:r>
              <a:rPr sz="2800" spc="-68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kararı)</a:t>
            </a:r>
            <a:endParaRPr sz="2800">
              <a:latin typeface="Berlin Sans FB"/>
              <a:cs typeface="Berlin Sans FB"/>
            </a:endParaRPr>
          </a:p>
          <a:p>
            <a:pPr marL="352425" indent="-340360">
              <a:lnSpc>
                <a:spcPct val="100000"/>
              </a:lnSpc>
              <a:spcBef>
                <a:spcPts val="409"/>
              </a:spcBef>
              <a:buClr>
                <a:srgbClr val="90C225"/>
              </a:buClr>
              <a:buSzPct val="75000"/>
              <a:buFont typeface="Wingdings"/>
              <a:buChar char=""/>
              <a:tabLst>
                <a:tab pos="352425" algn="l"/>
                <a:tab pos="353060" algn="l"/>
              </a:tabLst>
            </a:pP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Fizik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Kimli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ğ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inin</a:t>
            </a:r>
            <a:r>
              <a:rPr sz="2800" u="heavy" spc="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Tespiti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(CMK81-Savcı)</a:t>
            </a:r>
            <a:endParaRPr sz="2800">
              <a:latin typeface="Berlin Sans FB"/>
              <a:cs typeface="Berlin Sans FB"/>
            </a:endParaRPr>
          </a:p>
          <a:p>
            <a:pPr marL="352425" marR="480059" indent="-340360">
              <a:lnSpc>
                <a:spcPct val="102899"/>
              </a:lnSpc>
              <a:spcBef>
                <a:spcPts val="395"/>
              </a:spcBef>
              <a:buClr>
                <a:srgbClr val="90C225"/>
              </a:buClr>
              <a:buSzPct val="75000"/>
              <a:buFont typeface="Wingdings"/>
              <a:buChar char=""/>
              <a:tabLst>
                <a:tab pos="352425" algn="l"/>
                <a:tab pos="353060" algn="l"/>
              </a:tabLst>
            </a:pP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Ölü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Kimli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ğ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ini</a:t>
            </a:r>
            <a:r>
              <a:rPr sz="2800" u="heavy" spc="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Belirleme,</a:t>
            </a:r>
            <a:r>
              <a:rPr sz="2800" u="heavy" spc="3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Adli</a:t>
            </a:r>
            <a:r>
              <a:rPr sz="2800" u="heavy" spc="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Muayene,</a:t>
            </a:r>
            <a:r>
              <a:rPr sz="2800" u="heavy" spc="2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Otopsi </a:t>
            </a:r>
            <a:r>
              <a:rPr sz="2800" spc="-685" dirty="0">
                <a:latin typeface="Berlin Sans FB"/>
                <a:cs typeface="Berlin Sans FB"/>
              </a:rPr>
              <a:t> </a:t>
            </a:r>
            <a:r>
              <a:rPr sz="2800" spc="-10" dirty="0">
                <a:latin typeface="Berlin Sans FB"/>
                <a:cs typeface="Berlin Sans FB"/>
              </a:rPr>
              <a:t>(CMK</a:t>
            </a:r>
            <a:r>
              <a:rPr sz="2800" spc="1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86-87-Savcı)</a:t>
            </a:r>
            <a:endParaRPr sz="2800">
              <a:latin typeface="Berlin Sans FB"/>
              <a:cs typeface="Berlin Sans FB"/>
            </a:endParaRPr>
          </a:p>
          <a:p>
            <a:pPr marL="352425" indent="-340360">
              <a:lnSpc>
                <a:spcPct val="100000"/>
              </a:lnSpc>
              <a:spcBef>
                <a:spcPts val="409"/>
              </a:spcBef>
              <a:buClr>
                <a:srgbClr val="90C225"/>
              </a:buClr>
              <a:buSzPct val="75000"/>
              <a:buFont typeface="Wingdings"/>
              <a:buChar char=""/>
              <a:tabLst>
                <a:tab pos="352425" algn="l"/>
                <a:tab pos="353060" algn="l"/>
              </a:tabLst>
            </a:pP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Zehirlenme</a:t>
            </a:r>
            <a:r>
              <a:rPr sz="2800" u="heavy" spc="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Ş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üphesi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spc="-10" dirty="0">
                <a:latin typeface="Berlin Sans FB"/>
                <a:cs typeface="Berlin Sans FB"/>
              </a:rPr>
              <a:t>(CMK</a:t>
            </a:r>
            <a:r>
              <a:rPr sz="2800" spc="10" dirty="0">
                <a:latin typeface="Berlin Sans FB"/>
                <a:cs typeface="Berlin Sans FB"/>
              </a:rPr>
              <a:t> </a:t>
            </a:r>
            <a:r>
              <a:rPr sz="2800" dirty="0">
                <a:latin typeface="Berlin Sans FB"/>
                <a:cs typeface="Berlin Sans FB"/>
              </a:rPr>
              <a:t>89-</a:t>
            </a:r>
            <a:r>
              <a:rPr sz="2800" spc="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Savcı)</a:t>
            </a:r>
            <a:endParaRPr sz="2800">
              <a:latin typeface="Berlin Sans FB"/>
              <a:cs typeface="Berlin Sans FB"/>
            </a:endParaRPr>
          </a:p>
          <a:p>
            <a:pPr marL="352425" indent="-340360">
              <a:lnSpc>
                <a:spcPct val="100000"/>
              </a:lnSpc>
              <a:spcBef>
                <a:spcPts val="590"/>
              </a:spcBef>
              <a:buClr>
                <a:srgbClr val="90C225"/>
              </a:buClr>
              <a:buSzPct val="75000"/>
              <a:buFont typeface="Wingdings"/>
              <a:buChar char=""/>
              <a:tabLst>
                <a:tab pos="352425" algn="l"/>
                <a:tab pos="353060" algn="l"/>
              </a:tabLst>
            </a:pP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Adli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Kontrol</a:t>
            </a:r>
            <a:r>
              <a:rPr sz="2800" u="heavy" spc="3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spc="-10" dirty="0">
                <a:latin typeface="Berlin Sans FB"/>
                <a:cs typeface="Berlin Sans FB"/>
              </a:rPr>
              <a:t>(CMK</a:t>
            </a:r>
            <a:r>
              <a:rPr sz="2800" spc="1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109-115,-Hakim)</a:t>
            </a:r>
            <a:endParaRPr sz="2800">
              <a:latin typeface="Berlin Sans FB"/>
              <a:cs typeface="Berlin Sans FB"/>
            </a:endParaRPr>
          </a:p>
          <a:p>
            <a:pPr marL="352425" marR="5080" indent="-340360">
              <a:lnSpc>
                <a:spcPct val="100000"/>
              </a:lnSpc>
              <a:spcBef>
                <a:spcPts val="405"/>
              </a:spcBef>
              <a:buClr>
                <a:srgbClr val="90C225"/>
              </a:buClr>
              <a:buSzPct val="75000"/>
              <a:buFont typeface="Wingdings"/>
              <a:buChar char=""/>
              <a:tabLst>
                <a:tab pos="352425" algn="l"/>
                <a:tab pos="353060" algn="l"/>
              </a:tabLst>
            </a:pP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Telekomünikasyon</a:t>
            </a:r>
            <a:r>
              <a:rPr sz="2800" u="heavy" spc="5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Yoluyla</a:t>
            </a:r>
            <a:r>
              <a:rPr sz="2800" u="heavy" spc="1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Yapılan</a:t>
            </a:r>
            <a:r>
              <a:rPr sz="2800" u="heavy" spc="1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İ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leti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ş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imi </a:t>
            </a:r>
            <a:r>
              <a:rPr sz="2800" spc="-5" dirty="0">
                <a:latin typeface="Berlin Sans FB"/>
                <a:cs typeface="Berlin Sans FB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Denetleme</a:t>
            </a:r>
            <a:r>
              <a:rPr sz="2800" u="heavy" spc="2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(CMK</a:t>
            </a:r>
            <a:r>
              <a:rPr sz="2800" spc="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135-137,-A</a:t>
            </a:r>
            <a:r>
              <a:rPr sz="2800" spc="-5" dirty="0">
                <a:latin typeface="Calibri"/>
                <a:cs typeface="Calibri"/>
              </a:rPr>
              <a:t>ğ</a:t>
            </a:r>
            <a:r>
              <a:rPr sz="2800" spc="-5" dirty="0">
                <a:latin typeface="Berlin Sans FB"/>
                <a:cs typeface="Berlin Sans FB"/>
              </a:rPr>
              <a:t>ır</a:t>
            </a:r>
            <a:r>
              <a:rPr sz="2800" spc="3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Ceza </a:t>
            </a:r>
            <a:r>
              <a:rPr sz="2800" spc="-10" dirty="0">
                <a:latin typeface="Berlin Sans FB"/>
                <a:cs typeface="Berlin Sans FB"/>
              </a:rPr>
              <a:t>Mahkemesi)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742" y="5580379"/>
            <a:ext cx="6851650" cy="131762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52425" marR="5080" indent="-340360">
              <a:lnSpc>
                <a:spcPct val="101400"/>
              </a:lnSpc>
              <a:spcBef>
                <a:spcPts val="45"/>
              </a:spcBef>
              <a:buClr>
                <a:srgbClr val="90C225"/>
              </a:buClr>
              <a:buSzPct val="75000"/>
              <a:buFont typeface="Wingdings"/>
              <a:buChar char=""/>
              <a:tabLst>
                <a:tab pos="352425" algn="l"/>
                <a:tab pos="353060" algn="l"/>
              </a:tabLst>
            </a:pP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Gizli Soru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ş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turmacı</a:t>
            </a:r>
            <a:r>
              <a:rPr sz="2800" u="heavy" spc="2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Görevlendirme</a:t>
            </a:r>
            <a:r>
              <a:rPr sz="2800" u="heavy" spc="3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ve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Teknik </a:t>
            </a:r>
            <a:r>
              <a:rPr sz="2800" spc="-685" dirty="0">
                <a:latin typeface="Berlin Sans FB"/>
                <a:cs typeface="Berlin Sans FB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Araçlarla</a:t>
            </a:r>
            <a:r>
              <a:rPr sz="2800" u="heavy" spc="1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İ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zleme</a:t>
            </a:r>
            <a:r>
              <a:rPr sz="2800" u="heavy" spc="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spc="-10" dirty="0">
                <a:latin typeface="Berlin Sans FB"/>
                <a:cs typeface="Berlin Sans FB"/>
              </a:rPr>
              <a:t>(CMK</a:t>
            </a:r>
            <a:r>
              <a:rPr sz="2800" spc="2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139-140-A</a:t>
            </a:r>
            <a:r>
              <a:rPr sz="2800" spc="-5" dirty="0">
                <a:latin typeface="Calibri"/>
                <a:cs typeface="Calibri"/>
              </a:rPr>
              <a:t>ğ</a:t>
            </a:r>
            <a:r>
              <a:rPr sz="2800" spc="-5" dirty="0">
                <a:latin typeface="Berlin Sans FB"/>
                <a:cs typeface="Berlin Sans FB"/>
              </a:rPr>
              <a:t>ır</a:t>
            </a:r>
            <a:r>
              <a:rPr sz="2800" spc="2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Ceza 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10" dirty="0">
                <a:latin typeface="Berlin Sans FB"/>
                <a:cs typeface="Berlin Sans FB"/>
              </a:rPr>
              <a:t>Mahkemesi)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63482" y="5925413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32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9227" y="195783"/>
            <a:ext cx="39306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Ön</a:t>
            </a:r>
            <a:r>
              <a:rPr sz="3600" spc="-25" dirty="0"/>
              <a:t> </a:t>
            </a:r>
            <a:r>
              <a:rPr sz="3600" dirty="0">
                <a:latin typeface="Calibri"/>
                <a:cs typeface="Calibri"/>
              </a:rPr>
              <a:t>İ</a:t>
            </a:r>
            <a:r>
              <a:rPr sz="3600" dirty="0"/>
              <a:t>nceleme</a:t>
            </a:r>
            <a:r>
              <a:rPr sz="3600" spc="-25" dirty="0"/>
              <a:t> </a:t>
            </a:r>
            <a:r>
              <a:rPr sz="3600" spc="-10" dirty="0"/>
              <a:t>Raporu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591" y="1446164"/>
            <a:ext cx="7061810" cy="4345036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55600" marR="5080" indent="-342900" algn="just">
              <a:lnSpc>
                <a:spcPct val="101000"/>
              </a:lnSpc>
              <a:spcBef>
                <a:spcPts val="7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nceleme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Raporu,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kısaca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incelemeciler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tarafından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hazırlanan, ön incelemecilerin görü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ünü içeren,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gerçeklerin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ortaya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çıkarılmasını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sa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layan,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izin</a:t>
            </a:r>
            <a:r>
              <a:rPr sz="2400" spc="59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vermeye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yetkili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mercilere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sunulan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rapordur.</a:t>
            </a:r>
            <a:endParaRPr sz="2400" dirty="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100099"/>
              </a:lnSpc>
              <a:spcBef>
                <a:spcPts val="99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konusu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fiilin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aynı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zamanda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disiplin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suçu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niteli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inde olması veya tazmini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gerektirmesi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halinde, ayrıca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disiplin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tazmin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raporu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düzenlenir.</a:t>
            </a:r>
            <a:endParaRPr sz="2400" dirty="0">
              <a:latin typeface="Berlin Sans FB"/>
              <a:cs typeface="Berlin Sans FB"/>
            </a:endParaRPr>
          </a:p>
          <a:p>
            <a:pPr marL="355600" marR="6350" indent="-342900" algn="just">
              <a:lnSpc>
                <a:spcPct val="101299"/>
              </a:lnSpc>
              <a:spcBef>
                <a:spcPts val="88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Birden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çok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tarafından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yapılan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incelemede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farklı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görü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lerin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bulunması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halinde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bu husus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raporda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gerekçesiyle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ayrı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ayrı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belirtilir.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79256" y="5790691"/>
            <a:ext cx="1778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9F0000"/>
                </a:solidFill>
                <a:latin typeface="Gill Sans MT"/>
                <a:cs typeface="Gill Sans MT"/>
              </a:rPr>
              <a:t>33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1" y="382904"/>
            <a:ext cx="7696199" cy="6331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766445"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SÜRE</a:t>
            </a:r>
            <a:r>
              <a:rPr sz="2800" spc="2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VE</a:t>
            </a:r>
            <a:r>
              <a:rPr sz="28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KARAR</a:t>
            </a:r>
            <a:r>
              <a:rPr sz="2800" spc="1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ÇE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Şİ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TLER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800" spc="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(Md.7)</a:t>
            </a:r>
            <a:endParaRPr sz="2800" dirty="0">
              <a:latin typeface="Berlin Sans FB"/>
              <a:cs typeface="Berlin Sans FB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00" dirty="0">
              <a:latin typeface="Berlin Sans FB"/>
              <a:cs typeface="Berlin Sans FB"/>
            </a:endParaRPr>
          </a:p>
          <a:p>
            <a:pPr marL="354965" marR="6350" indent="-342900" algn="just">
              <a:lnSpc>
                <a:spcPct val="100800"/>
              </a:lnSpc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Yetkili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merci, soru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turma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izni konusundaki kararını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suçun ö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renilmesinden itibaren</a:t>
            </a:r>
            <a:r>
              <a:rPr sz="2800" spc="69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ön inceleme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dahil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en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geç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otuz</a:t>
            </a:r>
            <a:r>
              <a:rPr sz="28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8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gün</a:t>
            </a:r>
            <a:r>
              <a:rPr sz="28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 içinde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verir.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Bu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süre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zorunlu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hallerde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onbe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günü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geçmemek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üzere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bir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defa 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uzatılabilir.</a:t>
            </a:r>
            <a:endParaRPr sz="2800" dirty="0">
              <a:latin typeface="Berlin Sans FB"/>
              <a:cs typeface="Berlin Sans FB"/>
            </a:endParaRPr>
          </a:p>
          <a:p>
            <a:pPr marL="354965" marR="6350" indent="-342900" algn="just">
              <a:lnSpc>
                <a:spcPct val="100899"/>
              </a:lnSpc>
              <a:spcBef>
                <a:spcPts val="88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Yetkili</a:t>
            </a:r>
            <a:r>
              <a:rPr sz="2800" spc="67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mercii</a:t>
            </a:r>
            <a:r>
              <a:rPr sz="2800" spc="64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tarafından</a:t>
            </a:r>
            <a:r>
              <a:rPr sz="2800" spc="66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suç</a:t>
            </a:r>
            <a:r>
              <a:rPr sz="2800" spc="66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iddiasının</a:t>
            </a:r>
            <a:r>
              <a:rPr sz="2800" spc="67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renilme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tarihi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emrinin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verildi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tarih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olarak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kabul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edilmektedir.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merci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bu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tarihten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itibaren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en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geç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45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içinde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karar</a:t>
            </a:r>
            <a:r>
              <a:rPr sz="2800" spc="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vermelidir.</a:t>
            </a:r>
            <a:endParaRPr sz="2800" dirty="0">
              <a:latin typeface="Berlin Sans FB"/>
              <a:cs typeface="Berlin Sans FB"/>
            </a:endParaRPr>
          </a:p>
          <a:p>
            <a:pPr marL="354965" marR="5080" indent="-342900" algn="just">
              <a:lnSpc>
                <a:spcPct val="100000"/>
              </a:lnSpc>
              <a:spcBef>
                <a:spcPts val="91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merci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soru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izni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verilmesi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ya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da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8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izni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verilmemesi</a:t>
            </a:r>
            <a:r>
              <a:rPr sz="28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kararı</a:t>
            </a:r>
            <a:r>
              <a:rPr sz="28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verir.</a:t>
            </a:r>
            <a:endParaRPr sz="2800" dirty="0">
              <a:latin typeface="Berlin Sans FB"/>
              <a:cs typeface="Berlin Sans FB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4417" y="440181"/>
            <a:ext cx="61760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SORU</a:t>
            </a:r>
            <a:r>
              <a:rPr spc="-5" dirty="0">
                <a:latin typeface="Calibri"/>
                <a:cs typeface="Calibri"/>
              </a:rPr>
              <a:t>Ş</a:t>
            </a:r>
            <a:r>
              <a:rPr spc="-5" dirty="0"/>
              <a:t>TURMA</a:t>
            </a:r>
            <a:r>
              <a:rPr spc="30" dirty="0"/>
              <a:t> </a:t>
            </a:r>
            <a:r>
              <a:rPr spc="-5" dirty="0">
                <a:latin typeface="Calibri"/>
                <a:cs typeface="Calibri"/>
              </a:rPr>
              <a:t>İ</a:t>
            </a:r>
            <a:r>
              <a:rPr spc="-5" dirty="0"/>
              <a:t>ZN</a:t>
            </a:r>
            <a:r>
              <a:rPr spc="-5" dirty="0">
                <a:latin typeface="Calibri"/>
                <a:cs typeface="Calibri"/>
              </a:rPr>
              <a:t>İ</a:t>
            </a:r>
            <a:r>
              <a:rPr spc="-5" dirty="0"/>
              <a:t>N</a:t>
            </a:r>
            <a:r>
              <a:rPr spc="-5" dirty="0">
                <a:latin typeface="Calibri"/>
                <a:cs typeface="Calibri"/>
              </a:rPr>
              <a:t>İ</a:t>
            </a:r>
            <a:r>
              <a:rPr spc="-5" dirty="0"/>
              <a:t>N</a:t>
            </a:r>
            <a:r>
              <a:rPr spc="-10" dirty="0"/>
              <a:t> KAPSAMI</a:t>
            </a:r>
            <a:r>
              <a:rPr spc="20" dirty="0"/>
              <a:t> </a:t>
            </a:r>
            <a:r>
              <a:rPr spc="-10" dirty="0"/>
              <a:t>(Md.</a:t>
            </a:r>
            <a:r>
              <a:rPr spc="-5" dirty="0"/>
              <a:t> 8)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1" y="1069085"/>
            <a:ext cx="8153400" cy="57057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715" indent="-342900" algn="just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 onayında;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kimler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hakkında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turma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yapılaca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turulacak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konuyu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açıkça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ortaya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konulmalıdır.</a:t>
            </a:r>
            <a:endParaRPr sz="2400" dirty="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onayından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ilerinde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iddia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konusu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olaylara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katıldıkları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anla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ılması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halinde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yeni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bir</a:t>
            </a:r>
            <a:r>
              <a:rPr sz="2400" spc="59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onayı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alınmaksızın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incelemeye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dahil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edilirler.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(Suçun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erikleri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alt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dereceli</a:t>
            </a:r>
            <a:r>
              <a:rPr sz="24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memurlar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ise)</a:t>
            </a:r>
            <a:endParaRPr sz="2400" dirty="0">
              <a:latin typeface="Berlin Sans FB"/>
              <a:cs typeface="Berlin Sans FB"/>
            </a:endParaRPr>
          </a:p>
          <a:p>
            <a:pPr marL="355600" marR="6350" indent="-342900" algn="just">
              <a:lnSpc>
                <a:spcPct val="100099"/>
              </a:lnSpc>
              <a:spcBef>
                <a:spcPts val="100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turması sırasında izin verilen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olay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 konudan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tamamen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ayrı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farklı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suç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olarak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nitelendirilecek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fiil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ortaya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çıktı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ında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yeniden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izin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alınır.</a:t>
            </a:r>
            <a:endParaRPr sz="2400" dirty="0">
              <a:latin typeface="Berlin Sans FB"/>
              <a:cs typeface="Berlin Sans FB"/>
            </a:endParaRPr>
          </a:p>
          <a:p>
            <a:pPr marL="355600" marR="5715" indent="-342900" algn="just">
              <a:lnSpc>
                <a:spcPct val="100000"/>
              </a:lnSpc>
              <a:spcBef>
                <a:spcPts val="10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 sırasında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izin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verilen suçla 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lantılı 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 suçlar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lendi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anla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ılırsa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yeniden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4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izni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istenmeyecektir.</a:t>
            </a:r>
            <a:endParaRPr sz="2400" dirty="0">
              <a:latin typeface="Berlin Sans FB"/>
              <a:cs typeface="Berlin Sans FB"/>
            </a:endParaRPr>
          </a:p>
          <a:p>
            <a:pPr marL="355600" marR="7620" indent="-342900" algn="just">
              <a:lnSpc>
                <a:spcPct val="102899"/>
              </a:lnSpc>
              <a:spcBef>
                <a:spcPts val="91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Suçun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hukuki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niteli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inin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de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mesi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yeniden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izin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alınmasını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gerektirmez.</a:t>
            </a:r>
            <a:endParaRPr sz="2400" dirty="0">
              <a:latin typeface="Berlin Sans FB"/>
              <a:cs typeface="Berlin Sans FB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3652" y="115823"/>
            <a:ext cx="937259" cy="937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34461" y="9855"/>
            <a:ext cx="23850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İ</a:t>
            </a:r>
            <a:r>
              <a:rPr sz="3200" spc="-5" dirty="0"/>
              <a:t>T</a:t>
            </a:r>
            <a:r>
              <a:rPr sz="3200" spc="-5" dirty="0">
                <a:latin typeface="Calibri"/>
                <a:cs typeface="Calibri"/>
              </a:rPr>
              <a:t>İ</a:t>
            </a:r>
            <a:r>
              <a:rPr sz="3200" spc="-5" dirty="0"/>
              <a:t>RAZ</a:t>
            </a:r>
            <a:r>
              <a:rPr sz="3200" spc="-50" dirty="0"/>
              <a:t> </a:t>
            </a:r>
            <a:r>
              <a:rPr sz="3200" spc="-5" dirty="0"/>
              <a:t>(Md.9)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744982"/>
            <a:ext cx="7285533" cy="531685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55600" marR="5080" indent="-342900" algn="just">
              <a:lnSpc>
                <a:spcPct val="90100"/>
              </a:lnSpc>
              <a:spcBef>
                <a:spcPts val="38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Yetkili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merci,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kararlarını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cumhuriyet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savcılı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ına,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hakkında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yapılan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görevliye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varsa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ikayetçiye</a:t>
            </a:r>
            <a:r>
              <a:rPr sz="24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bildirilecektir.</a:t>
            </a:r>
            <a:endParaRPr sz="2400" dirty="0">
              <a:latin typeface="Berlin Sans FB"/>
              <a:cs typeface="Berlin Sans FB"/>
            </a:endParaRPr>
          </a:p>
          <a:p>
            <a:pPr marL="12700" marR="8255" lvl="1" indent="457200" algn="just">
              <a:lnSpc>
                <a:spcPts val="2680"/>
              </a:lnSpc>
              <a:spcBef>
                <a:spcPts val="965"/>
              </a:spcBef>
              <a:buSzPct val="95833"/>
              <a:buAutoNum type="alphaLcParenR"/>
              <a:tabLst>
                <a:tab pos="74676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400" spc="49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izni</a:t>
            </a:r>
            <a:r>
              <a:rPr sz="2400" spc="49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verilmesi</a:t>
            </a:r>
            <a:r>
              <a:rPr sz="2400" spc="49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kararına</a:t>
            </a:r>
            <a:r>
              <a:rPr sz="2400" spc="5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kar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spc="49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hakkında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 yapılan</a:t>
            </a:r>
            <a:r>
              <a:rPr sz="2400" spc="-4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görevli,</a:t>
            </a:r>
            <a:endParaRPr sz="2400" dirty="0">
              <a:latin typeface="Berlin Sans FB"/>
              <a:cs typeface="Berlin Sans FB"/>
            </a:endParaRPr>
          </a:p>
          <a:p>
            <a:pPr marL="12700" marR="6985" lvl="1" indent="457200" algn="just">
              <a:lnSpc>
                <a:spcPts val="2590"/>
              </a:lnSpc>
              <a:spcBef>
                <a:spcPts val="905"/>
              </a:spcBef>
              <a:buSzPct val="95833"/>
              <a:buAutoNum type="alphaLcParenR"/>
              <a:tabLst>
                <a:tab pos="74676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izni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verilmemesi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kararına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kar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Cumhuriyet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savcılı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ikayetçi,</a:t>
            </a:r>
            <a:endParaRPr sz="2400" dirty="0">
              <a:latin typeface="Berlin Sans FB"/>
              <a:cs typeface="Berlin Sans FB"/>
            </a:endParaRPr>
          </a:p>
          <a:p>
            <a:pPr marL="12700" marR="6350" lvl="1" indent="457200" algn="just">
              <a:lnSpc>
                <a:spcPct val="91500"/>
              </a:lnSpc>
              <a:spcBef>
                <a:spcPts val="915"/>
              </a:spcBef>
              <a:buSzPct val="95833"/>
              <a:buFont typeface="Berlin Sans FB"/>
              <a:buAutoNum type="alphaLcParenR"/>
              <a:tabLst>
                <a:tab pos="699770" algn="l"/>
              </a:tabLst>
            </a:pP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zin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vermeye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yetkili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merciler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tarafından</a:t>
            </a:r>
            <a:r>
              <a:rPr sz="2400" spc="59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verilen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leme koymama kararına kar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 da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ikâyetçi, (20/08/2016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tarih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6745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sayılı</a:t>
            </a:r>
            <a:r>
              <a:rPr sz="2400" spc="-4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Kanun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44 mad)</a:t>
            </a:r>
            <a:endParaRPr sz="2400" dirty="0">
              <a:latin typeface="Berlin Sans FB"/>
              <a:cs typeface="Berlin Sans FB"/>
            </a:endParaRPr>
          </a:p>
          <a:p>
            <a:pPr marL="546100" algn="just">
              <a:lnSpc>
                <a:spcPct val="100000"/>
              </a:lnSpc>
              <a:spcBef>
                <a:spcPts val="710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itiraz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yoluna</a:t>
            </a:r>
            <a:r>
              <a:rPr sz="2400" spc="-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gidebilir.</a:t>
            </a:r>
            <a:endParaRPr sz="2400" dirty="0">
              <a:latin typeface="Berlin Sans FB"/>
              <a:cs typeface="Berlin Sans FB"/>
            </a:endParaRPr>
          </a:p>
          <a:p>
            <a:pPr marL="355600" marR="7620" indent="-342900" algn="just">
              <a:lnSpc>
                <a:spcPct val="91300"/>
              </a:lnSpc>
              <a:spcBef>
                <a:spcPts val="88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tiraz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süresi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kararın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ilgilisine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tebli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inden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itibaren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10 </a:t>
            </a:r>
            <a:r>
              <a:rPr sz="24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gündür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.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Tebli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ili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kin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hükümler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7201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sayılı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Tebligat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Kanunu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hükümlerine</a:t>
            </a:r>
            <a:r>
              <a:rPr sz="24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yapılır.</a:t>
            </a:r>
            <a:endParaRPr sz="2400" dirty="0">
              <a:latin typeface="Berlin Sans FB"/>
              <a:cs typeface="Berlin Sans FB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3652" y="115823"/>
            <a:ext cx="937259" cy="937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6571" y="279908"/>
            <a:ext cx="47885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Trebuchet MS"/>
                <a:cs typeface="Trebuchet MS"/>
              </a:rPr>
              <a:t>İtirazlar</a:t>
            </a:r>
            <a:r>
              <a:rPr sz="3600" spc="-40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nereye</a:t>
            </a:r>
            <a:r>
              <a:rPr sz="3600" spc="-35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yapılır;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8341" y="1139190"/>
            <a:ext cx="6703060" cy="515660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55600" marR="5715" indent="-343535" algn="just">
              <a:lnSpc>
                <a:spcPct val="101499"/>
              </a:lnSpc>
              <a:spcBef>
                <a:spcPts val="4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6235" algn="l"/>
              </a:tabLst>
            </a:pP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lgili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Bakan ve 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çi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leri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Bakanı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tarafından verilen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kararlarına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itirazlar;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Danı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tay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2. 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Dairesine,</a:t>
            </a:r>
            <a:endParaRPr sz="2800" dirty="0">
              <a:latin typeface="Berlin Sans FB"/>
              <a:cs typeface="Berlin Sans FB"/>
            </a:endParaRPr>
          </a:p>
          <a:p>
            <a:pPr marL="355600" marR="5080" indent="-343535" algn="just">
              <a:lnSpc>
                <a:spcPct val="100000"/>
              </a:lnSpc>
              <a:spcBef>
                <a:spcPts val="910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6235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Vali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 Kaymakam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tarafından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verildi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 zaman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itirazlar;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Bölge</a:t>
            </a:r>
            <a:r>
              <a:rPr sz="2800" spc="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dare</a:t>
            </a:r>
            <a:r>
              <a:rPr sz="28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Mahkemelerine,</a:t>
            </a:r>
            <a:endParaRPr sz="2800" dirty="0">
              <a:latin typeface="Berlin Sans FB"/>
              <a:cs typeface="Berlin Sans FB"/>
            </a:endParaRPr>
          </a:p>
          <a:p>
            <a:pPr marL="12700" marR="7620" indent="457200" algn="just">
              <a:lnSpc>
                <a:spcPct val="102899"/>
              </a:lnSpc>
              <a:spcBef>
                <a:spcPts val="900"/>
              </a:spcBef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yapılır. 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tirazlar öncelikle incelenir ve 3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ay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içinde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karar</a:t>
            </a:r>
            <a:r>
              <a:rPr sz="28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verilir.</a:t>
            </a:r>
            <a:endParaRPr sz="2800" dirty="0">
              <a:latin typeface="Berlin Sans FB"/>
              <a:cs typeface="Berlin Sans FB"/>
            </a:endParaRPr>
          </a:p>
          <a:p>
            <a:pPr marL="355600" marR="5080" indent="-343535" algn="just">
              <a:lnSpc>
                <a:spcPct val="102899"/>
              </a:lnSpc>
              <a:spcBef>
                <a:spcPts val="80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6235" algn="l"/>
              </a:tabLst>
            </a:pP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Cumhurba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kanı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tarafından verilen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izinlere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kar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ı 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itiraz</a:t>
            </a:r>
            <a:r>
              <a:rPr sz="28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yolu</a:t>
            </a:r>
            <a:r>
              <a:rPr sz="28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kapalıdır.</a:t>
            </a:r>
            <a:r>
              <a:rPr sz="2800" spc="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Verilen</a:t>
            </a:r>
            <a:r>
              <a:rPr sz="28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kararlar</a:t>
            </a:r>
            <a:r>
              <a:rPr sz="2800" spc="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kesindir.</a:t>
            </a:r>
            <a:endParaRPr sz="28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26428" y="6141821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90C225"/>
                </a:solidFill>
                <a:latin typeface="Arial"/>
                <a:cs typeface="Arial"/>
              </a:rPr>
              <a:t>37</a:t>
            </a:r>
            <a:endParaRPr sz="900">
              <a:latin typeface="Arial"/>
              <a:cs typeface="Arial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809875" marR="5080" indent="-2178050">
              <a:lnSpc>
                <a:spcPts val="3460"/>
              </a:lnSpc>
              <a:spcBef>
                <a:spcPts val="90"/>
              </a:spcBef>
            </a:pPr>
            <a:r>
              <a:rPr spc="-5" dirty="0">
                <a:latin typeface="Calibri"/>
                <a:cs typeface="Calibri"/>
              </a:rPr>
              <a:t>İŞ</a:t>
            </a:r>
            <a:r>
              <a:rPr spc="-5" dirty="0"/>
              <a:t>T</a:t>
            </a:r>
            <a:r>
              <a:rPr spc="-5" dirty="0">
                <a:latin typeface="Calibri"/>
                <a:cs typeface="Calibri"/>
              </a:rPr>
              <a:t>İ</a:t>
            </a:r>
            <a:r>
              <a:rPr spc="-5" dirty="0"/>
              <a:t>RAK</a:t>
            </a:r>
            <a:r>
              <a:rPr spc="-25" dirty="0"/>
              <a:t> </a:t>
            </a:r>
            <a:r>
              <a:rPr spc="-5" dirty="0"/>
              <a:t>HAL</a:t>
            </a:r>
            <a:r>
              <a:rPr spc="-5" dirty="0">
                <a:latin typeface="Calibri"/>
                <a:cs typeface="Calibri"/>
              </a:rPr>
              <a:t>İ</a:t>
            </a:r>
            <a:r>
              <a:rPr spc="-5" dirty="0"/>
              <a:t>NDE</a:t>
            </a:r>
            <a:r>
              <a:rPr dirty="0"/>
              <a:t> </a:t>
            </a:r>
            <a:r>
              <a:rPr spc="-5" dirty="0">
                <a:latin typeface="Calibri"/>
                <a:cs typeface="Calibri"/>
              </a:rPr>
              <a:t>İŞ</a:t>
            </a:r>
            <a:r>
              <a:rPr spc="-5" dirty="0"/>
              <a:t>LENEN</a:t>
            </a:r>
            <a:r>
              <a:rPr spc="15" dirty="0"/>
              <a:t> </a:t>
            </a:r>
            <a:r>
              <a:rPr spc="-5" dirty="0"/>
              <a:t>SUÇLAR </a:t>
            </a:r>
            <a:r>
              <a:rPr spc="-685" dirty="0"/>
              <a:t> </a:t>
            </a:r>
            <a:r>
              <a:rPr spc="-10" dirty="0"/>
              <a:t>(Md.10)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2400" y="1417065"/>
            <a:ext cx="7826858" cy="526753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55600" marR="5080" indent="-342900">
              <a:lnSpc>
                <a:spcPct val="102899"/>
              </a:lnSpc>
              <a:spcBef>
                <a:spcPts val="1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tirak</a:t>
            </a:r>
            <a:r>
              <a:rPr sz="2400" spc="30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halinde</a:t>
            </a:r>
            <a:r>
              <a:rPr sz="2400" spc="3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lenen</a:t>
            </a:r>
            <a:r>
              <a:rPr sz="2400" spc="3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suçlarda</a:t>
            </a:r>
            <a:r>
              <a:rPr sz="2400" spc="3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memur</a:t>
            </a:r>
            <a:r>
              <a:rPr sz="2400" spc="3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olmayan</a:t>
            </a:r>
            <a:r>
              <a:rPr sz="2400" spc="3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memur</a:t>
            </a:r>
            <a:r>
              <a:rPr sz="2400" spc="3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olanla;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ast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memur üst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memurla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aynı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mahkemede</a:t>
            </a:r>
            <a:r>
              <a:rPr sz="24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yargılanır.</a:t>
            </a:r>
            <a:endParaRPr sz="2400" dirty="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92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Yargılamanın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aynı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mahkemede</a:t>
            </a:r>
            <a:r>
              <a:rPr sz="2400" spc="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yapılması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lanmı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tır.</a:t>
            </a:r>
            <a:endParaRPr sz="2400" dirty="0">
              <a:latin typeface="Berlin Sans FB"/>
              <a:cs typeface="Berlin Sans FB"/>
            </a:endParaRPr>
          </a:p>
          <a:p>
            <a:pPr marL="355600" marR="569595" indent="-342900">
              <a:lnSpc>
                <a:spcPct val="100000"/>
              </a:lnSpc>
              <a:spcBef>
                <a:spcPts val="495"/>
              </a:spcBef>
              <a:buClr>
                <a:srgbClr val="90C225"/>
              </a:buClr>
              <a:buSzPct val="75000"/>
              <a:buFont typeface="Wingdings 3"/>
              <a:buChar char=""/>
              <a:tabLst>
                <a:tab pos="354965" algn="l"/>
                <a:tab pos="355600" algn="l"/>
              </a:tabLst>
            </a:pPr>
            <a:r>
              <a:rPr sz="2400" dirty="0">
                <a:latin typeface="Berlin Sans FB"/>
                <a:cs typeface="Berlin Sans FB"/>
              </a:rPr>
              <a:t>Bir </a:t>
            </a:r>
            <a:r>
              <a:rPr sz="2400" spc="-5" dirty="0">
                <a:latin typeface="Berlin Sans FB"/>
                <a:cs typeface="Berlin Sans FB"/>
              </a:rPr>
              <a:t>suçun birden </a:t>
            </a:r>
            <a:r>
              <a:rPr sz="2400" dirty="0">
                <a:latin typeface="Berlin Sans FB"/>
                <a:cs typeface="Berlin Sans FB"/>
              </a:rPr>
              <a:t>fazla </a:t>
            </a:r>
            <a:r>
              <a:rPr sz="2400" spc="-5" dirty="0">
                <a:latin typeface="Berlin Sans FB"/>
                <a:cs typeface="Berlin Sans FB"/>
              </a:rPr>
              <a:t>ki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i tarafından </a:t>
            </a:r>
            <a:r>
              <a:rPr sz="2400" dirty="0">
                <a:latin typeface="Berlin Sans FB"/>
                <a:cs typeface="Berlin Sans FB"/>
              </a:rPr>
              <a:t>i</a:t>
            </a:r>
            <a:r>
              <a:rPr sz="2400" dirty="0">
                <a:latin typeface="Calibri"/>
                <a:cs typeface="Calibri"/>
              </a:rPr>
              <a:t>ş</a:t>
            </a:r>
            <a:r>
              <a:rPr sz="2400" dirty="0">
                <a:latin typeface="Berlin Sans FB"/>
                <a:cs typeface="Berlin Sans FB"/>
              </a:rPr>
              <a:t>lenmesi </a:t>
            </a:r>
            <a:r>
              <a:rPr sz="2400" spc="-5" dirty="0">
                <a:latin typeface="Berlin Sans FB"/>
                <a:cs typeface="Berlin Sans FB"/>
              </a:rPr>
              <a:t>halinde </a:t>
            </a:r>
            <a:r>
              <a:rPr sz="2400" dirty="0">
                <a:latin typeface="Berlin Sans FB"/>
                <a:cs typeface="Berlin Sans FB"/>
              </a:rPr>
              <a:t>i</a:t>
            </a:r>
            <a:r>
              <a:rPr sz="2400" dirty="0">
                <a:latin typeface="Calibri"/>
                <a:cs typeface="Calibri"/>
              </a:rPr>
              <a:t>ş</a:t>
            </a:r>
            <a:r>
              <a:rPr sz="2400" dirty="0">
                <a:latin typeface="Berlin Sans FB"/>
                <a:cs typeface="Berlin Sans FB"/>
              </a:rPr>
              <a:t>tirak </a:t>
            </a:r>
            <a:r>
              <a:rPr sz="2400" spc="-58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halinde</a:t>
            </a:r>
            <a:r>
              <a:rPr sz="2400" spc="-25" dirty="0">
                <a:latin typeface="Berlin Sans FB"/>
                <a:cs typeface="Berlin Sans FB"/>
              </a:rPr>
              <a:t> </a:t>
            </a:r>
            <a:r>
              <a:rPr sz="2400" dirty="0">
                <a:latin typeface="Berlin Sans FB"/>
                <a:cs typeface="Berlin Sans FB"/>
              </a:rPr>
              <a:t>i</a:t>
            </a:r>
            <a:r>
              <a:rPr sz="2400" dirty="0">
                <a:latin typeface="Calibri"/>
                <a:cs typeface="Calibri"/>
              </a:rPr>
              <a:t>ş</a:t>
            </a:r>
            <a:r>
              <a:rPr sz="2400" dirty="0">
                <a:latin typeface="Berlin Sans FB"/>
                <a:cs typeface="Berlin Sans FB"/>
              </a:rPr>
              <a:t>lenen</a:t>
            </a:r>
            <a:r>
              <a:rPr sz="2400" spc="-25" dirty="0">
                <a:latin typeface="Berlin Sans FB"/>
                <a:cs typeface="Berlin Sans FB"/>
              </a:rPr>
              <a:t> </a:t>
            </a:r>
            <a:r>
              <a:rPr sz="2400" dirty="0">
                <a:latin typeface="Berlin Sans FB"/>
                <a:cs typeface="Berlin Sans FB"/>
              </a:rPr>
              <a:t>suç</a:t>
            </a:r>
            <a:r>
              <a:rPr sz="2400" spc="-1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denir.</a:t>
            </a:r>
            <a:endParaRPr sz="2400" dirty="0">
              <a:latin typeface="Berlin Sans FB"/>
              <a:cs typeface="Berlin Sans FB"/>
            </a:endParaRPr>
          </a:p>
          <a:p>
            <a:pPr marL="744220" lvl="1" indent="-457834">
              <a:lnSpc>
                <a:spcPct val="100000"/>
              </a:lnSpc>
              <a:spcBef>
                <a:spcPts val="505"/>
              </a:spcBef>
              <a:buClr>
                <a:srgbClr val="90C225"/>
              </a:buClr>
              <a:buSzPct val="75000"/>
              <a:buFont typeface="Wingdings"/>
              <a:buChar char=""/>
              <a:tabLst>
                <a:tab pos="743585" algn="l"/>
                <a:tab pos="744220" algn="l"/>
              </a:tabLst>
            </a:pPr>
            <a:r>
              <a:rPr sz="2400" spc="-5" dirty="0">
                <a:latin typeface="Berlin Sans FB"/>
                <a:cs typeface="Berlin Sans FB"/>
              </a:rPr>
              <a:t>Suç sayılan</a:t>
            </a:r>
            <a:r>
              <a:rPr sz="2400" spc="-4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bir</a:t>
            </a:r>
            <a:r>
              <a:rPr sz="2400" spc="-10" dirty="0">
                <a:latin typeface="Berlin Sans FB"/>
                <a:cs typeface="Berlin Sans FB"/>
              </a:rPr>
              <a:t> </a:t>
            </a:r>
            <a:r>
              <a:rPr sz="2400" dirty="0">
                <a:latin typeface="Berlin Sans FB"/>
                <a:cs typeface="Berlin Sans FB"/>
              </a:rPr>
              <a:t>fiili</a:t>
            </a:r>
            <a:r>
              <a:rPr sz="2400" spc="-40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birlikte </a:t>
            </a:r>
            <a:r>
              <a:rPr sz="2400" dirty="0">
                <a:latin typeface="Berlin Sans FB"/>
                <a:cs typeface="Berlin Sans FB"/>
              </a:rPr>
              <a:t>i</a:t>
            </a:r>
            <a:r>
              <a:rPr sz="2400" dirty="0">
                <a:latin typeface="Calibri"/>
                <a:cs typeface="Calibri"/>
              </a:rPr>
              <a:t>ş</a:t>
            </a:r>
            <a:r>
              <a:rPr sz="2400" dirty="0">
                <a:latin typeface="Berlin Sans FB"/>
                <a:cs typeface="Berlin Sans FB"/>
              </a:rPr>
              <a:t>leyenler</a:t>
            </a:r>
            <a:r>
              <a:rPr sz="2400" spc="-20" dirty="0">
                <a:latin typeface="Berlin Sans FB"/>
                <a:cs typeface="Berlin Sans FB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“asli</a:t>
            </a:r>
            <a:r>
              <a:rPr sz="2400" u="heavy" spc="-3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fail”,</a:t>
            </a:r>
            <a:endParaRPr sz="2400" dirty="0">
              <a:latin typeface="Berlin Sans FB"/>
              <a:cs typeface="Berlin Sans FB"/>
            </a:endParaRPr>
          </a:p>
          <a:p>
            <a:pPr marL="743585" marR="1002030" lvl="1" indent="-457200">
              <a:lnSpc>
                <a:spcPct val="102499"/>
              </a:lnSpc>
              <a:spcBef>
                <a:spcPts val="430"/>
              </a:spcBef>
              <a:buClr>
                <a:srgbClr val="90C225"/>
              </a:buClr>
              <a:buSzPct val="75000"/>
              <a:buFont typeface="Wingdings"/>
              <a:buChar char=""/>
              <a:tabLst>
                <a:tab pos="743585" algn="l"/>
                <a:tab pos="744220" algn="l"/>
              </a:tabLst>
            </a:pPr>
            <a:r>
              <a:rPr sz="2400" spc="-5" dirty="0">
                <a:latin typeface="Berlin Sans FB"/>
                <a:cs typeface="Berlin Sans FB"/>
              </a:rPr>
              <a:t>Suç sayılan bir </a:t>
            </a:r>
            <a:r>
              <a:rPr sz="2400" dirty="0">
                <a:latin typeface="Berlin Sans FB"/>
                <a:cs typeface="Berlin Sans FB"/>
              </a:rPr>
              <a:t>fiilin i</a:t>
            </a:r>
            <a:r>
              <a:rPr sz="2400" dirty="0">
                <a:latin typeface="Calibri"/>
                <a:cs typeface="Calibri"/>
              </a:rPr>
              <a:t>ş</a:t>
            </a:r>
            <a:r>
              <a:rPr sz="2400" dirty="0">
                <a:latin typeface="Berlin Sans FB"/>
                <a:cs typeface="Berlin Sans FB"/>
              </a:rPr>
              <a:t>lenmesinde </a:t>
            </a:r>
            <a:r>
              <a:rPr sz="2400" spc="-5" dirty="0">
                <a:latin typeface="Berlin Sans FB"/>
                <a:cs typeface="Berlin Sans FB"/>
              </a:rPr>
              <a:t>ba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kasını aracı olarak </a:t>
            </a:r>
            <a:r>
              <a:rPr sz="2400" spc="-58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kullananlar</a:t>
            </a:r>
            <a:r>
              <a:rPr sz="2400" spc="-40" dirty="0">
                <a:latin typeface="Berlin Sans FB"/>
                <a:cs typeface="Berlin Sans FB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“dolaylı</a:t>
            </a:r>
            <a:r>
              <a:rPr sz="2400" u="heavy" spc="-40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fail”,</a:t>
            </a:r>
            <a:endParaRPr sz="2400" dirty="0">
              <a:latin typeface="Berlin Sans FB"/>
              <a:cs typeface="Berlin Sans FB"/>
            </a:endParaRPr>
          </a:p>
          <a:p>
            <a:pPr marL="743585" marR="837565" lvl="1" indent="-457200">
              <a:lnSpc>
                <a:spcPct val="102899"/>
              </a:lnSpc>
              <a:spcBef>
                <a:spcPts val="340"/>
              </a:spcBef>
              <a:buClr>
                <a:srgbClr val="90C225"/>
              </a:buClr>
              <a:buSzPct val="75000"/>
              <a:buFont typeface="Wingdings"/>
              <a:buChar char=""/>
              <a:tabLst>
                <a:tab pos="743585" algn="l"/>
                <a:tab pos="744220" algn="l"/>
              </a:tabLst>
            </a:pPr>
            <a:r>
              <a:rPr sz="2400" spc="-5" dirty="0">
                <a:latin typeface="Berlin Sans FB"/>
                <a:cs typeface="Berlin Sans FB"/>
              </a:rPr>
              <a:t>Suç sayılan bir </a:t>
            </a:r>
            <a:r>
              <a:rPr sz="2400" dirty="0">
                <a:latin typeface="Berlin Sans FB"/>
                <a:cs typeface="Berlin Sans FB"/>
              </a:rPr>
              <a:t>fiilin i</a:t>
            </a:r>
            <a:r>
              <a:rPr sz="2400" dirty="0">
                <a:latin typeface="Calibri"/>
                <a:cs typeface="Calibri"/>
              </a:rPr>
              <a:t>ş</a:t>
            </a:r>
            <a:r>
              <a:rPr sz="2400" dirty="0">
                <a:latin typeface="Berlin Sans FB"/>
                <a:cs typeface="Berlin Sans FB"/>
              </a:rPr>
              <a:t>lenmesinde </a:t>
            </a:r>
            <a:r>
              <a:rPr sz="2400" spc="-5" dirty="0">
                <a:latin typeface="Berlin Sans FB"/>
                <a:cs typeface="Berlin Sans FB"/>
              </a:rPr>
              <a:t>ba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kasını azmettirenler </a:t>
            </a:r>
            <a:r>
              <a:rPr sz="2400" spc="-585" dirty="0">
                <a:latin typeface="Berlin Sans FB"/>
                <a:cs typeface="Berlin Sans FB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“azmettiren</a:t>
            </a:r>
            <a:r>
              <a:rPr sz="2400" u="heavy" spc="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fail”,</a:t>
            </a:r>
            <a:endParaRPr sz="2400" dirty="0">
              <a:latin typeface="Berlin Sans FB"/>
              <a:cs typeface="Berlin Sans FB"/>
            </a:endParaRPr>
          </a:p>
          <a:p>
            <a:pPr marL="743585" marR="513080" lvl="1" indent="-457200">
              <a:lnSpc>
                <a:spcPct val="102899"/>
              </a:lnSpc>
              <a:spcBef>
                <a:spcPts val="340"/>
              </a:spcBef>
              <a:buClr>
                <a:srgbClr val="90C225"/>
              </a:buClr>
              <a:buSzPct val="75000"/>
              <a:buFont typeface="Wingdings"/>
              <a:buChar char=""/>
              <a:tabLst>
                <a:tab pos="743585" algn="l"/>
                <a:tab pos="744220" algn="l"/>
              </a:tabLst>
            </a:pPr>
            <a:r>
              <a:rPr sz="2400" spc="-5" dirty="0">
                <a:latin typeface="Berlin Sans FB"/>
                <a:cs typeface="Berlin Sans FB"/>
              </a:rPr>
              <a:t>Suç sayılan bir </a:t>
            </a:r>
            <a:r>
              <a:rPr sz="2400" dirty="0">
                <a:latin typeface="Berlin Sans FB"/>
                <a:cs typeface="Berlin Sans FB"/>
              </a:rPr>
              <a:t>fiilin i</a:t>
            </a:r>
            <a:r>
              <a:rPr sz="2400" dirty="0">
                <a:latin typeface="Calibri"/>
                <a:cs typeface="Calibri"/>
              </a:rPr>
              <a:t>ş</a:t>
            </a:r>
            <a:r>
              <a:rPr sz="2400" dirty="0">
                <a:latin typeface="Berlin Sans FB"/>
                <a:cs typeface="Berlin Sans FB"/>
              </a:rPr>
              <a:t>lenmesinde </a:t>
            </a:r>
            <a:r>
              <a:rPr sz="2400" spc="-5" dirty="0">
                <a:latin typeface="Berlin Sans FB"/>
                <a:cs typeface="Berlin Sans FB"/>
              </a:rPr>
              <a:t>ba</a:t>
            </a:r>
            <a:r>
              <a:rPr sz="2400" spc="-5" dirty="0">
                <a:latin typeface="Calibri"/>
                <a:cs typeface="Calibri"/>
              </a:rPr>
              <a:t>ş</a:t>
            </a:r>
            <a:r>
              <a:rPr sz="2400" spc="-5" dirty="0">
                <a:latin typeface="Berlin Sans FB"/>
                <a:cs typeface="Berlin Sans FB"/>
              </a:rPr>
              <a:t>kasına yardım edenler </a:t>
            </a:r>
            <a:r>
              <a:rPr sz="2400" spc="-585" dirty="0">
                <a:latin typeface="Berlin Sans FB"/>
                <a:cs typeface="Berlin Sans FB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“yardım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eden</a:t>
            </a:r>
            <a:r>
              <a:rPr sz="2400" u="heavy" spc="5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Berlin Sans FB"/>
                <a:cs typeface="Berlin Sans FB"/>
              </a:rPr>
              <a:t>fail”</a:t>
            </a:r>
            <a:r>
              <a:rPr sz="2400" spc="-1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sayılırlar.</a:t>
            </a:r>
            <a:endParaRPr sz="2400" dirty="0">
              <a:latin typeface="Berlin Sans FB"/>
              <a:cs typeface="Berlin Sans FB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3652" y="115823"/>
            <a:ext cx="937259" cy="937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257302"/>
            <a:ext cx="8195945" cy="609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42260" marR="1191260" indent="-2076450">
              <a:lnSpc>
                <a:spcPct val="100000"/>
              </a:lnSpc>
              <a:spcBef>
                <a:spcPts val="95"/>
              </a:spcBef>
              <a:tabLst>
                <a:tab pos="3122930" algn="l"/>
              </a:tabLst>
            </a:pP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SORU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TURMA	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ZN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N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N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GÖNDER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LECE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Ğİ </a:t>
            </a:r>
            <a:r>
              <a:rPr sz="2800" spc="-6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MERC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8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(Md.11)</a:t>
            </a:r>
            <a:endParaRPr sz="2800">
              <a:latin typeface="Berlin Sans FB"/>
              <a:cs typeface="Berlin Sans FB"/>
            </a:endParaRPr>
          </a:p>
          <a:p>
            <a:pPr marL="355600" indent="-342900" algn="just">
              <a:lnSpc>
                <a:spcPct val="100000"/>
              </a:lnSpc>
              <a:spcBef>
                <a:spcPts val="2485"/>
              </a:spcBef>
              <a:buClr>
                <a:srgbClr val="90C225"/>
              </a:buClr>
              <a:buSzPct val="80357"/>
              <a:buFont typeface="Wingdings"/>
              <a:buChar char=""/>
              <a:tabLst>
                <a:tab pos="35560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800" spc="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izni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verilmesi</a:t>
            </a:r>
            <a:r>
              <a:rPr sz="28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kararı;</a:t>
            </a:r>
            <a:endParaRPr sz="2800">
              <a:latin typeface="Berlin Sans FB"/>
              <a:cs typeface="Berlin Sans FB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1010"/>
              </a:spcBef>
              <a:buClr>
                <a:srgbClr val="90C225"/>
              </a:buClr>
              <a:buSzPct val="80357"/>
              <a:buFont typeface="Wingdings"/>
              <a:buChar char=""/>
              <a:tabLst>
                <a:tab pos="75692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a)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tiraz</a:t>
            </a:r>
            <a:r>
              <a:rPr sz="28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edilmemesi,</a:t>
            </a:r>
            <a:endParaRPr sz="2800">
              <a:latin typeface="Berlin Sans FB"/>
              <a:cs typeface="Berlin Sans FB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80357"/>
              <a:buFont typeface="Wingdings"/>
              <a:buChar char=""/>
              <a:tabLst>
                <a:tab pos="75692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b)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tirazın reddi</a:t>
            </a:r>
            <a:r>
              <a:rPr sz="2800" spc="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ile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kesinle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irse,</a:t>
            </a:r>
            <a:endParaRPr sz="2800">
              <a:latin typeface="Berlin Sans FB"/>
              <a:cs typeface="Berlin Sans FB"/>
            </a:endParaRPr>
          </a:p>
          <a:p>
            <a:pPr marL="355600" marR="6350" indent="-342900" algn="just">
              <a:lnSpc>
                <a:spcPct val="102899"/>
              </a:lnSpc>
              <a:spcBef>
                <a:spcPts val="900"/>
              </a:spcBef>
              <a:buClr>
                <a:srgbClr val="90C225"/>
              </a:buClr>
              <a:buSzPct val="80357"/>
              <a:buFont typeface="Wingdings"/>
              <a:buChar char=""/>
              <a:tabLst>
                <a:tab pos="355600" algn="l"/>
              </a:tabLst>
            </a:pP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izni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verilmemesine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ili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kin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karara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kar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ı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yapılan</a:t>
            </a:r>
            <a:r>
              <a:rPr sz="2800" spc="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itirazın</a:t>
            </a:r>
            <a:r>
              <a:rPr sz="28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kabulüyle;</a:t>
            </a:r>
            <a:endParaRPr sz="2800">
              <a:latin typeface="Berlin Sans FB"/>
              <a:cs typeface="Berlin Sans FB"/>
            </a:endParaRPr>
          </a:p>
          <a:p>
            <a:pPr marL="94615" marR="9525" algn="just">
              <a:lnSpc>
                <a:spcPts val="3279"/>
              </a:lnSpc>
              <a:spcBef>
                <a:spcPts val="1175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Dosya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derhal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görevli</a:t>
            </a:r>
            <a:r>
              <a:rPr sz="2800" spc="69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Cumhuriyet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savcılı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gönderilir.</a:t>
            </a:r>
            <a:endParaRPr sz="280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900"/>
              </a:spcBef>
              <a:buClr>
                <a:srgbClr val="90C225"/>
              </a:buClr>
              <a:buSzPct val="80357"/>
              <a:buFont typeface="Wingdings"/>
              <a:buChar char=""/>
              <a:tabLst>
                <a:tab pos="355600" algn="l"/>
              </a:tabLst>
            </a:pP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zin üzerine Cumhuriyet Ba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savcılı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ı CMK’nu ve di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er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kanunlardaki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yetkilerini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kullanmak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suretiyle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800" spc="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yürütür</a:t>
            </a:r>
            <a:r>
              <a:rPr sz="2800" spc="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sonuçlandırır.</a:t>
            </a:r>
            <a:endParaRPr sz="2800">
              <a:latin typeface="Berlin Sans FB"/>
              <a:cs typeface="Berlin Sans FB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7267" y="415289"/>
            <a:ext cx="40760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mtClean="0"/>
              <a:t>HUKUKSAL</a:t>
            </a:r>
            <a:r>
              <a:rPr sz="3200" spc="-70" smtClean="0"/>
              <a:t> </a:t>
            </a:r>
            <a:r>
              <a:rPr sz="3200" smtClean="0"/>
              <a:t>DAYANA</a:t>
            </a:r>
            <a:r>
              <a:rPr sz="3200" smtClean="0">
                <a:latin typeface="Calibri"/>
                <a:cs typeface="Calibri"/>
              </a:rPr>
              <a:t>Ğ</a:t>
            </a:r>
            <a:r>
              <a:rPr sz="3200" smtClean="0"/>
              <a:t>I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1046226"/>
            <a:ext cx="7056933" cy="4557657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54965" marR="5080" indent="-342900" algn="just">
              <a:lnSpc>
                <a:spcPct val="96200"/>
              </a:lnSpc>
              <a:spcBef>
                <a:spcPts val="209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431800" algn="l"/>
              </a:tabLst>
            </a:pPr>
            <a:r>
              <a:rPr dirty="0"/>
              <a:t>	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4483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sayılı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Kanun,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1982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Anayasasının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129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uncu 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maddesinin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55" dirty="0">
                <a:solidFill>
                  <a:srgbClr val="001F5F"/>
                </a:solidFill>
                <a:latin typeface="Berlin Sans FB"/>
                <a:cs typeface="Berlin Sans FB"/>
              </a:rPr>
              <a:t>“…Memurlar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5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35" dirty="0">
                <a:solidFill>
                  <a:srgbClr val="001F5F"/>
                </a:solidFill>
                <a:latin typeface="Berlin Sans FB"/>
                <a:cs typeface="Berlin Sans FB"/>
              </a:rPr>
              <a:t>di</a:t>
            </a:r>
            <a:r>
              <a:rPr sz="2400" i="1" spc="-3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500" i="1" spc="-35" dirty="0">
                <a:solidFill>
                  <a:srgbClr val="001F5F"/>
                </a:solidFill>
                <a:latin typeface="Berlin Sans FB"/>
                <a:cs typeface="Berlin Sans FB"/>
              </a:rPr>
              <a:t>er</a:t>
            </a:r>
            <a:r>
              <a:rPr sz="2500" i="1" spc="-3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65" dirty="0">
                <a:solidFill>
                  <a:srgbClr val="001F5F"/>
                </a:solidFill>
                <a:latin typeface="Berlin Sans FB"/>
                <a:cs typeface="Berlin Sans FB"/>
              </a:rPr>
              <a:t>kamu</a:t>
            </a:r>
            <a:r>
              <a:rPr sz="2500" i="1" spc="-6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görevlileri </a:t>
            </a:r>
            <a:r>
              <a:rPr sz="2500" i="1" spc="-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55" dirty="0">
                <a:solidFill>
                  <a:srgbClr val="001F5F"/>
                </a:solidFill>
                <a:latin typeface="Berlin Sans FB"/>
                <a:cs typeface="Berlin Sans FB"/>
              </a:rPr>
              <a:t>hakkında </a:t>
            </a:r>
            <a:r>
              <a:rPr sz="2500" i="1" spc="-3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i="1" spc="-3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500" i="1" spc="-35" dirty="0">
                <a:solidFill>
                  <a:srgbClr val="001F5F"/>
                </a:solidFill>
                <a:latin typeface="Berlin Sans FB"/>
                <a:cs typeface="Berlin Sans FB"/>
              </a:rPr>
              <a:t>ledikleri 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iddia </a:t>
            </a:r>
            <a:r>
              <a:rPr sz="2500" i="1" spc="-45" dirty="0">
                <a:solidFill>
                  <a:srgbClr val="001F5F"/>
                </a:solidFill>
                <a:latin typeface="Berlin Sans FB"/>
                <a:cs typeface="Berlin Sans FB"/>
              </a:rPr>
              <a:t>edilen 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suçlardan </a:t>
            </a:r>
            <a:r>
              <a:rPr sz="2500" i="1" spc="-55" dirty="0">
                <a:solidFill>
                  <a:srgbClr val="001F5F"/>
                </a:solidFill>
                <a:latin typeface="Berlin Sans FB"/>
                <a:cs typeface="Berlin Sans FB"/>
              </a:rPr>
              <a:t>ötürü 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ceza </a:t>
            </a:r>
            <a:r>
              <a:rPr sz="2500" i="1" spc="-45" dirty="0">
                <a:solidFill>
                  <a:srgbClr val="001F5F"/>
                </a:solidFill>
                <a:latin typeface="Berlin Sans FB"/>
                <a:cs typeface="Berlin Sans FB"/>
              </a:rPr>
              <a:t> kovu</a:t>
            </a:r>
            <a:r>
              <a:rPr sz="2400" i="1" spc="-4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500" i="1" spc="-45" dirty="0">
                <a:solidFill>
                  <a:srgbClr val="001F5F"/>
                </a:solidFill>
                <a:latin typeface="Berlin Sans FB"/>
                <a:cs typeface="Berlin Sans FB"/>
              </a:rPr>
              <a:t>turması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açılması,</a:t>
            </a:r>
            <a:r>
              <a:rPr sz="2500" i="1" spc="-4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55" dirty="0">
                <a:solidFill>
                  <a:srgbClr val="001F5F"/>
                </a:solidFill>
                <a:latin typeface="Berlin Sans FB"/>
                <a:cs typeface="Berlin Sans FB"/>
              </a:rPr>
              <a:t>kanunla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belirtilen</a:t>
            </a:r>
            <a:r>
              <a:rPr sz="2500" i="1" spc="-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45" dirty="0">
                <a:solidFill>
                  <a:srgbClr val="001F5F"/>
                </a:solidFill>
                <a:latin typeface="Berlin Sans FB"/>
                <a:cs typeface="Berlin Sans FB"/>
              </a:rPr>
              <a:t>istisnalar 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 dı</a:t>
            </a:r>
            <a:r>
              <a:rPr sz="2400" i="1" spc="-4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ında,</a:t>
            </a:r>
            <a:r>
              <a:rPr sz="2500" i="1" spc="55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60" dirty="0">
                <a:solidFill>
                  <a:srgbClr val="001F5F"/>
                </a:solidFill>
                <a:latin typeface="Berlin Sans FB"/>
                <a:cs typeface="Berlin Sans FB"/>
              </a:rPr>
              <a:t>kanunun</a:t>
            </a:r>
            <a:r>
              <a:rPr sz="2500" i="1" spc="-5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gösterdi</a:t>
            </a:r>
            <a:r>
              <a:rPr sz="2400" i="1" spc="-40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500" i="1" spc="55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idari</a:t>
            </a:r>
            <a:r>
              <a:rPr sz="2500" i="1" spc="55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merciin</a:t>
            </a:r>
            <a:r>
              <a:rPr sz="2500" i="1" spc="-45" dirty="0">
                <a:solidFill>
                  <a:srgbClr val="001F5F"/>
                </a:solidFill>
                <a:latin typeface="Berlin Sans FB"/>
                <a:cs typeface="Berlin Sans FB"/>
              </a:rPr>
              <a:t> iznine 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45" dirty="0">
                <a:solidFill>
                  <a:srgbClr val="001F5F"/>
                </a:solidFill>
                <a:latin typeface="Berlin Sans FB"/>
                <a:cs typeface="Berlin Sans FB"/>
              </a:rPr>
              <a:t>tabidir…”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hükmü,</a:t>
            </a:r>
            <a:endParaRPr sz="2400" dirty="0">
              <a:latin typeface="Berlin Sans FB"/>
              <a:cs typeface="Berlin Sans FB"/>
            </a:endParaRPr>
          </a:p>
          <a:p>
            <a:pPr marL="354965" marR="5080" indent="-342900" algn="just">
              <a:lnSpc>
                <a:spcPct val="96200"/>
              </a:lnSpc>
              <a:spcBef>
                <a:spcPts val="99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Devlet </a:t>
            </a:r>
            <a:r>
              <a:rPr sz="2400" spc="-5" dirty="0" err="1">
                <a:solidFill>
                  <a:srgbClr val="001F5F"/>
                </a:solidFill>
                <a:latin typeface="Berlin Sans FB"/>
                <a:cs typeface="Berlin Sans FB"/>
              </a:rPr>
              <a:t>Memurları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 err="1" smtClean="0">
                <a:solidFill>
                  <a:srgbClr val="001F5F"/>
                </a:solidFill>
                <a:latin typeface="Berlin Sans FB"/>
                <a:cs typeface="Berlin Sans FB"/>
              </a:rPr>
              <a:t>Kanunun</a:t>
            </a:r>
            <a:r>
              <a:rPr lang="tr-TR" sz="2400" spc="-5" dirty="0" smtClean="0">
                <a:solidFill>
                  <a:srgbClr val="001F5F"/>
                </a:solidFill>
                <a:latin typeface="Berlin Sans FB"/>
                <a:cs typeface="Berlin Sans FB"/>
              </a:rPr>
              <a:t>un</a:t>
            </a:r>
            <a:r>
              <a:rPr sz="2400" spc="-5" dirty="0" smtClean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24.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maddesinde 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“ 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Devlet </a:t>
            </a:r>
            <a:r>
              <a:rPr sz="2500" i="1" spc="-4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Memurları</a:t>
            </a:r>
            <a:r>
              <a:rPr sz="2500" i="1" spc="-4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görevleri</a:t>
            </a:r>
            <a:r>
              <a:rPr sz="2500" i="1" spc="-35" dirty="0">
                <a:solidFill>
                  <a:srgbClr val="001F5F"/>
                </a:solidFill>
                <a:latin typeface="Berlin Sans FB"/>
                <a:cs typeface="Berlin Sans FB"/>
              </a:rPr>
              <a:t> ile</a:t>
            </a:r>
            <a:r>
              <a:rPr sz="2500" i="1" spc="-30" dirty="0">
                <a:solidFill>
                  <a:srgbClr val="001F5F"/>
                </a:solidFill>
                <a:latin typeface="Berlin Sans FB"/>
                <a:cs typeface="Berlin Sans FB"/>
              </a:rPr>
              <a:t> ilgili</a:t>
            </a:r>
            <a:r>
              <a:rPr sz="2500" i="1" spc="-2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55" dirty="0">
                <a:solidFill>
                  <a:srgbClr val="001F5F"/>
                </a:solidFill>
                <a:latin typeface="Berlin Sans FB"/>
                <a:cs typeface="Berlin Sans FB"/>
              </a:rPr>
              <a:t>veya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görevleri</a:t>
            </a:r>
            <a:r>
              <a:rPr sz="2500" i="1" spc="-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45" dirty="0">
                <a:solidFill>
                  <a:srgbClr val="001F5F"/>
                </a:solidFill>
                <a:latin typeface="Berlin Sans FB"/>
                <a:cs typeface="Berlin Sans FB"/>
              </a:rPr>
              <a:t>sırasında </a:t>
            </a:r>
            <a:r>
              <a:rPr sz="2500" i="1" spc="-6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500" i="1" spc="-3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i="1" spc="-3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500" i="1" spc="-35" dirty="0">
                <a:solidFill>
                  <a:srgbClr val="001F5F"/>
                </a:solidFill>
                <a:latin typeface="Berlin Sans FB"/>
                <a:cs typeface="Berlin Sans FB"/>
              </a:rPr>
              <a:t>ledikleri 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suçlardan dolayı kovu</a:t>
            </a:r>
            <a:r>
              <a:rPr sz="2400" i="1" spc="-5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turma yapılması </a:t>
            </a:r>
            <a:r>
              <a:rPr sz="2500" i="1" spc="-55" dirty="0">
                <a:solidFill>
                  <a:srgbClr val="001F5F"/>
                </a:solidFill>
                <a:latin typeface="Berlin Sans FB"/>
                <a:cs typeface="Berlin Sans FB"/>
              </a:rPr>
              <a:t>ve 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 haklarında </a:t>
            </a:r>
            <a:r>
              <a:rPr sz="2500" i="1" spc="-60" dirty="0">
                <a:solidFill>
                  <a:srgbClr val="001F5F"/>
                </a:solidFill>
                <a:latin typeface="Berlin Sans FB"/>
                <a:cs typeface="Berlin Sans FB"/>
              </a:rPr>
              <a:t>dava </a:t>
            </a:r>
            <a:r>
              <a:rPr sz="2500" i="1" spc="-50" dirty="0">
                <a:solidFill>
                  <a:srgbClr val="001F5F"/>
                </a:solidFill>
                <a:latin typeface="Berlin Sans FB"/>
                <a:cs typeface="Berlin Sans FB"/>
              </a:rPr>
              <a:t>açılması özel hükümlerine </a:t>
            </a:r>
            <a:r>
              <a:rPr sz="2500" i="1" spc="-40" dirty="0">
                <a:solidFill>
                  <a:srgbClr val="001F5F"/>
                </a:solidFill>
                <a:latin typeface="Berlin Sans FB"/>
                <a:cs typeface="Berlin Sans FB"/>
              </a:rPr>
              <a:t>tabidir. ” </a:t>
            </a:r>
            <a:r>
              <a:rPr sz="2500" i="1" spc="-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hükümleri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esas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alınarak</a:t>
            </a:r>
            <a:r>
              <a:rPr sz="2400" spc="-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çıkarılmı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tır.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78243" y="6115913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4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361565" marR="5080" indent="-2349500">
              <a:lnSpc>
                <a:spcPts val="3460"/>
              </a:lnSpc>
              <a:spcBef>
                <a:spcPts val="90"/>
              </a:spcBef>
            </a:pPr>
            <a:r>
              <a:rPr spc="-5" dirty="0"/>
              <a:t>SORU</a:t>
            </a:r>
            <a:r>
              <a:rPr spc="-5" dirty="0">
                <a:latin typeface="Calibri"/>
                <a:cs typeface="Calibri"/>
              </a:rPr>
              <a:t>Ş</a:t>
            </a:r>
            <a:r>
              <a:rPr spc="-5" dirty="0"/>
              <a:t>TURMAYI</a:t>
            </a:r>
            <a:r>
              <a:rPr spc="-10" dirty="0"/>
              <a:t> </a:t>
            </a:r>
            <a:r>
              <a:rPr spc="-5" dirty="0"/>
              <a:t>YAPACAK</a:t>
            </a:r>
            <a:r>
              <a:rPr dirty="0"/>
              <a:t> </a:t>
            </a:r>
            <a:r>
              <a:rPr spc="-10" dirty="0"/>
              <a:t>MERC</a:t>
            </a:r>
            <a:r>
              <a:rPr spc="-10" dirty="0">
                <a:latin typeface="Calibri"/>
                <a:cs typeface="Calibri"/>
              </a:rPr>
              <a:t>İ</a:t>
            </a:r>
            <a:r>
              <a:rPr spc="-10" dirty="0"/>
              <a:t>LER </a:t>
            </a:r>
            <a:r>
              <a:rPr spc="-685" dirty="0"/>
              <a:t> </a:t>
            </a:r>
            <a:r>
              <a:rPr spc="-10" dirty="0"/>
              <a:t>(Md.12)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1500885"/>
            <a:ext cx="76930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  <a:tab pos="1541145" algn="l"/>
                <a:tab pos="3178175" algn="l"/>
                <a:tab pos="4060825" algn="l"/>
                <a:tab pos="5642610" algn="l"/>
                <a:tab pos="6411595" algn="l"/>
                <a:tab pos="7379334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Hazı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	sor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tu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ma	genel	hükümle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	gö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yetki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li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1740535"/>
            <a:ext cx="7691755" cy="101028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095"/>
              </a:spcBef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görevli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Cumhuriyet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savcılı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ınca</a:t>
            </a:r>
            <a:r>
              <a:rPr sz="2400" spc="-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yapılır.</a:t>
            </a:r>
            <a:endParaRPr sz="2400" dirty="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  <a:tab pos="2887345" algn="l"/>
                <a:tab pos="3672204" algn="l"/>
                <a:tab pos="4387215" algn="l"/>
                <a:tab pos="5690235" algn="l"/>
                <a:tab pos="6844030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Cumhurb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ı	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ri	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er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kan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,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Türk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	Bü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ü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57951" y="2735707"/>
            <a:ext cx="2035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20850" algn="l"/>
              </a:tabLst>
            </a:pP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ard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mc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rı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900" y="2735707"/>
            <a:ext cx="2669540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  <a:tabLst>
                <a:tab pos="916305" algn="l"/>
                <a:tab pos="1137285" algn="l"/>
                <a:tab pos="1929764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Mil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et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c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is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	Genel 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Valiler		hakkında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08986" y="2735707"/>
            <a:ext cx="2463800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188595">
              <a:lnSpc>
                <a:spcPts val="2800"/>
              </a:lnSpc>
              <a:spcBef>
                <a:spcPts val="260"/>
              </a:spcBef>
              <a:tabLst>
                <a:tab pos="1602105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eteri,	Bak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 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58792" y="3090494"/>
            <a:ext cx="11188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Yargıtay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98189" y="3090494"/>
            <a:ext cx="419290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Cumhuriyet</a:t>
            </a:r>
            <a:endParaRPr sz="2400" dirty="0">
              <a:latin typeface="Berlin Sans FB"/>
              <a:cs typeface="Berlin Sans FB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  <a:tabLst>
                <a:tab pos="1567815" algn="l"/>
                <a:tab pos="2632075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tarafından	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yapılır.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(Yönerge’de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2900" y="3456813"/>
            <a:ext cx="73513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7325" algn="l"/>
                <a:tab pos="2285365" algn="l"/>
              </a:tabLst>
            </a:pP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savcısı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	vekili</a:t>
            </a:r>
            <a:endParaRPr sz="2400">
              <a:latin typeface="Berlin Sans FB"/>
              <a:cs typeface="Berlin Sans FB"/>
            </a:endParaRPr>
          </a:p>
          <a:p>
            <a:pPr marL="12700">
              <a:lnSpc>
                <a:spcPct val="100000"/>
              </a:lnSpc>
              <a:tabLst>
                <a:tab pos="1780539" algn="l"/>
                <a:tab pos="3197860" algn="l"/>
                <a:tab pos="4958715" algn="l"/>
                <a:tab pos="6482715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Bü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ü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400" spc="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ehir	Belediye	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anl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rı,	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B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ak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ru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0" y="4080910"/>
            <a:ext cx="5817870" cy="99314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030"/>
              </a:spcBef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kararıyla</a:t>
            </a:r>
            <a:r>
              <a:rPr sz="2400" spc="-6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atananları</a:t>
            </a:r>
            <a:r>
              <a:rPr sz="2400" spc="-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 içeriyor)</a:t>
            </a:r>
            <a:endParaRPr sz="24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92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  <a:tab pos="2244090" algn="l"/>
                <a:tab pos="3848735" algn="l"/>
                <a:tab pos="566293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Kay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m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aka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	hakkında	s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o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t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ma	</a:t>
            </a:r>
            <a:r>
              <a:rPr sz="2400" spc="-20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2900" y="4682490"/>
            <a:ext cx="73513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829935">
              <a:lnSpc>
                <a:spcPct val="100000"/>
              </a:lnSpc>
              <a:spcBef>
                <a:spcPts val="100"/>
              </a:spcBef>
              <a:tabLst>
                <a:tab pos="1457325" algn="l"/>
                <a:tab pos="2285365" algn="l"/>
                <a:tab pos="3167380" algn="l"/>
                <a:tab pos="4735830" algn="l"/>
                <a:tab pos="5800090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C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mhuriyet 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s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avcı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s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ı	ve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a	ve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	taraf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nd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	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ap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lır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.	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(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ö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ner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g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e’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2900" y="5413959"/>
            <a:ext cx="7350759" cy="11322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01299"/>
              </a:lnSpc>
              <a:spcBef>
                <a:spcPts val="60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Ortak kararla atanan memurlar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ve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er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kamu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görevliler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ile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l, ilçe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Belediye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kanları,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lçe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dare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ube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kanları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içeriyor)</a:t>
            </a:r>
            <a:endParaRPr sz="2400">
              <a:latin typeface="Berlin Sans FB"/>
              <a:cs typeface="Berlin Sans FB"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0" y="1483479"/>
            <a:ext cx="6898640" cy="4674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marR="6350" indent="-342900" algn="just">
              <a:lnSpc>
                <a:spcPts val="3460"/>
              </a:lnSpc>
              <a:spcBef>
                <a:spcPts val="12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Hazırlık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soru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turması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için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hakim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kararı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alınması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gerektiren</a:t>
            </a:r>
            <a:r>
              <a:rPr sz="2800" spc="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hususlarda;</a:t>
            </a:r>
            <a:endParaRPr sz="2800">
              <a:latin typeface="Berlin Sans FB"/>
              <a:cs typeface="Berlin Sans FB"/>
            </a:endParaRPr>
          </a:p>
          <a:p>
            <a:pPr marL="12700" marR="5080" lvl="1" indent="457200" algn="just">
              <a:lnSpc>
                <a:spcPct val="100000"/>
              </a:lnSpc>
              <a:spcBef>
                <a:spcPts val="780"/>
              </a:spcBef>
              <a:buAutoNum type="alphaLcParenR"/>
              <a:tabLst>
                <a:tab pos="995044" algn="l"/>
              </a:tabLst>
            </a:pP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Cumhurba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kanlı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dari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İş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ler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kanı,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Türkiye Büyük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Millet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Meclisi Genel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Sekreteri, 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Bakan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yardımcıları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Valiler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hakkında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Yargıtay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lgili</a:t>
            </a:r>
            <a:r>
              <a:rPr sz="28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Ceza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Dairesine,</a:t>
            </a:r>
            <a:endParaRPr sz="2800">
              <a:latin typeface="Berlin Sans FB"/>
              <a:cs typeface="Berlin Sans FB"/>
            </a:endParaRPr>
          </a:p>
          <a:p>
            <a:pPr marL="12700" marR="5715" lvl="1" indent="457200" algn="just">
              <a:lnSpc>
                <a:spcPct val="102899"/>
              </a:lnSpc>
              <a:spcBef>
                <a:spcPts val="900"/>
              </a:spcBef>
              <a:buAutoNum type="alphaLcParenR"/>
              <a:tabLst>
                <a:tab pos="140335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Kaymakamlar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için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Asliye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Mahkemesine,</a:t>
            </a:r>
            <a:endParaRPr sz="2800">
              <a:latin typeface="Berlin Sans FB"/>
              <a:cs typeface="Berlin Sans FB"/>
            </a:endParaRPr>
          </a:p>
          <a:p>
            <a:pPr marL="12700" marR="5715" lvl="1" indent="457200" algn="just">
              <a:lnSpc>
                <a:spcPct val="100000"/>
              </a:lnSpc>
              <a:spcBef>
                <a:spcPts val="900"/>
              </a:spcBef>
              <a:buAutoNum type="alphaLcParenR"/>
              <a:tabLst>
                <a:tab pos="967105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Di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erleri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için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genel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hükümlere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yetkili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Sulh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Ceza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 Hakimine</a:t>
            </a:r>
            <a:r>
              <a:rPr sz="28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vurulur.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8619" y="6140297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solidFill>
                  <a:srgbClr val="9F0000"/>
                </a:solidFill>
                <a:latin typeface="Gill Sans MT"/>
                <a:cs typeface="Gill Sans MT"/>
              </a:rPr>
              <a:t>41</a:t>
            </a:r>
            <a:endParaRPr sz="900">
              <a:latin typeface="Gill Sans MT"/>
              <a:cs typeface="Gill Sans MT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4917" y="291211"/>
            <a:ext cx="60629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YETK</a:t>
            </a:r>
            <a:r>
              <a:rPr spc="-5" dirty="0">
                <a:latin typeface="Calibri"/>
                <a:cs typeface="Calibri"/>
              </a:rPr>
              <a:t>İ</a:t>
            </a:r>
            <a:r>
              <a:rPr spc="-5" dirty="0"/>
              <a:t>L</a:t>
            </a:r>
            <a:r>
              <a:rPr spc="-5" dirty="0">
                <a:latin typeface="Calibri"/>
                <a:cs typeface="Calibri"/>
              </a:rPr>
              <a:t>İ</a:t>
            </a:r>
            <a:r>
              <a:rPr spc="70" dirty="0">
                <a:latin typeface="Calibri"/>
                <a:cs typeface="Calibri"/>
              </a:rPr>
              <a:t> </a:t>
            </a:r>
            <a:r>
              <a:rPr spc="-5" dirty="0"/>
              <a:t>VE</a:t>
            </a:r>
            <a:r>
              <a:rPr spc="5" dirty="0"/>
              <a:t> </a:t>
            </a:r>
            <a:r>
              <a:rPr spc="-10" dirty="0"/>
              <a:t>GÖREVL</a:t>
            </a:r>
            <a:r>
              <a:rPr spc="-10" dirty="0">
                <a:latin typeface="Calibri"/>
                <a:cs typeface="Calibri"/>
              </a:rPr>
              <a:t>İ</a:t>
            </a:r>
            <a:r>
              <a:rPr spc="95" dirty="0">
                <a:latin typeface="Calibri"/>
                <a:cs typeface="Calibri"/>
              </a:rPr>
              <a:t> </a:t>
            </a:r>
            <a:r>
              <a:rPr spc="-10" dirty="0"/>
              <a:t>MAHKEME</a:t>
            </a:r>
            <a:r>
              <a:rPr spc="25" dirty="0"/>
              <a:t> </a:t>
            </a:r>
            <a:r>
              <a:rPr spc="-10" dirty="0"/>
              <a:t>(Md.13)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2400" y="883996"/>
            <a:ext cx="8018145" cy="198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 algn="just">
              <a:lnSpc>
                <a:spcPts val="284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Mahkemelerin</a:t>
            </a:r>
            <a:r>
              <a:rPr sz="2400" spc="39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davaya</a:t>
            </a:r>
            <a:r>
              <a:rPr sz="2400" spc="39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bakılmaya</a:t>
            </a:r>
            <a:r>
              <a:rPr sz="2400" spc="36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yetkisi</a:t>
            </a:r>
            <a:r>
              <a:rPr sz="2400" spc="39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genel</a:t>
            </a:r>
            <a:r>
              <a:rPr sz="2400" spc="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hükümlere</a:t>
            </a:r>
            <a:endParaRPr sz="2400" dirty="0">
              <a:latin typeface="Berlin Sans FB"/>
              <a:cs typeface="Berlin Sans FB"/>
            </a:endParaRPr>
          </a:p>
          <a:p>
            <a:pPr marL="355600" algn="just">
              <a:lnSpc>
                <a:spcPts val="2840"/>
              </a:lnSpc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göre,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suçun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lendi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yerdeki</a:t>
            </a:r>
            <a:r>
              <a:rPr sz="2400" spc="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mahkemelerdir.</a:t>
            </a:r>
            <a:endParaRPr sz="2400" dirty="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101499"/>
              </a:lnSpc>
              <a:spcBef>
                <a:spcPts val="955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Cumhurba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kanlı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dari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ler 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kanı, Türkiye Büyük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Millet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Meclisi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Genel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Sekreteri,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Bakan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yardımcıları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Valiler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hakkında</a:t>
            </a:r>
            <a:r>
              <a:rPr sz="2400" spc="1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davalar,</a:t>
            </a:r>
            <a:r>
              <a:rPr sz="2400" spc="27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Yargıtay’ın</a:t>
            </a:r>
            <a:r>
              <a:rPr sz="2400" spc="1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ilgili</a:t>
            </a:r>
            <a:r>
              <a:rPr sz="2400" spc="1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ceza</a:t>
            </a:r>
            <a:r>
              <a:rPr sz="2400" spc="1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dairesinde</a:t>
            </a:r>
            <a:r>
              <a:rPr sz="2400" spc="1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görülür.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018" y="2829559"/>
            <a:ext cx="7676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05610" algn="l"/>
                <a:tab pos="3109595" algn="l"/>
                <a:tab pos="4184015" algn="l"/>
                <a:tab pos="4683760" algn="l"/>
                <a:tab pos="62357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(Yönergede	Bakanlar	Kurulu	ile	atananlar,	Büyük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ehir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400" y="3067050"/>
            <a:ext cx="8019415" cy="1747914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355600" algn="just">
              <a:lnSpc>
                <a:spcPct val="100000"/>
              </a:lnSpc>
              <a:spcBef>
                <a:spcPts val="1110"/>
              </a:spcBef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Belediye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kanları)</a:t>
            </a:r>
            <a:endParaRPr sz="2400" dirty="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10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355600" algn="l"/>
              </a:tabLst>
            </a:pP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Kaymakam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hakkında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dava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Ceza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Mahkemesinde,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(Yönerge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’de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Ortak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kararlar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atananlar,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il,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ilçe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idari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ube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kanları</a:t>
            </a:r>
            <a:r>
              <a:rPr sz="2400" spc="-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Berlin Sans FB"/>
                <a:cs typeface="Berlin Sans FB"/>
              </a:rPr>
              <a:t>içeriyor</a:t>
            </a:r>
            <a:r>
              <a:rPr sz="2400" spc="-5" dirty="0" smtClean="0">
                <a:solidFill>
                  <a:srgbClr val="404040"/>
                </a:solidFill>
                <a:latin typeface="Berlin Sans FB"/>
                <a:cs typeface="Berlin Sans FB"/>
              </a:rPr>
              <a:t>)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6300" y="5052455"/>
            <a:ext cx="7833359" cy="1143198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algn="ctr">
              <a:lnSpc>
                <a:spcPct val="102899"/>
              </a:lnSpc>
              <a:spcBef>
                <a:spcPts val="15"/>
              </a:spcBef>
              <a:buClr>
                <a:srgbClr val="92D050"/>
              </a:buClr>
              <a:tabLst>
                <a:tab pos="355600" algn="l"/>
                <a:tab pos="977265" algn="l"/>
                <a:tab pos="2260600" algn="l"/>
                <a:tab pos="4347210" algn="l"/>
                <a:tab pos="5398770" algn="l"/>
                <a:tab pos="6305550" algn="l"/>
                <a:tab pos="6949440" algn="l"/>
              </a:tabLst>
            </a:pPr>
            <a:r>
              <a:rPr lang="tr-TR" sz="2400" spc="-10" dirty="0" smtClean="0">
                <a:solidFill>
                  <a:srgbClr val="FF0000"/>
                </a:solidFill>
                <a:latin typeface="Berlin Sans FB"/>
                <a:cs typeface="Berlin Sans FB"/>
              </a:rPr>
              <a:t> VEK</a:t>
            </a:r>
            <a:r>
              <a:rPr lang="tr-TR" sz="2400" spc="-10" dirty="0" smtClean="0">
                <a:solidFill>
                  <a:srgbClr val="FF0000"/>
                </a:solidFill>
                <a:cs typeface="Calibri"/>
              </a:rPr>
              <a:t>İ</a:t>
            </a:r>
            <a:r>
              <a:rPr lang="tr-TR" sz="2400" spc="-10" dirty="0" smtClean="0">
                <a:solidFill>
                  <a:srgbClr val="FF0000"/>
                </a:solidFill>
                <a:latin typeface="Berlin Sans FB"/>
                <a:cs typeface="Berlin Sans FB"/>
              </a:rPr>
              <a:t>LLER</a:t>
            </a:r>
            <a:r>
              <a:rPr lang="tr-TR" sz="2400" spc="-10" dirty="0" smtClean="0">
                <a:solidFill>
                  <a:srgbClr val="FF0000"/>
                </a:solidFill>
                <a:cs typeface="Calibri"/>
              </a:rPr>
              <a:t>İ</a:t>
            </a:r>
            <a:r>
              <a:rPr lang="tr-TR" sz="2400" spc="-10" dirty="0" smtClean="0">
                <a:solidFill>
                  <a:srgbClr val="FF0000"/>
                </a:solidFill>
                <a:latin typeface="Berlin Sans FB"/>
                <a:cs typeface="Berlin Sans FB"/>
              </a:rPr>
              <a:t>N</a:t>
            </a:r>
            <a:r>
              <a:rPr lang="tr-TR" sz="2400" spc="40" dirty="0" smtClean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lang="tr-TR"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DURUMU</a:t>
            </a:r>
            <a:r>
              <a:rPr lang="tr-TR" sz="2400" spc="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lang="tr-TR" sz="2400" spc="-10" dirty="0">
                <a:solidFill>
                  <a:srgbClr val="FF0000"/>
                </a:solidFill>
                <a:latin typeface="Berlin Sans FB"/>
                <a:cs typeface="Berlin Sans FB"/>
              </a:rPr>
              <a:t>(Md.14)</a:t>
            </a:r>
            <a:endParaRPr lang="tr-TR" sz="2400" dirty="0">
              <a:latin typeface="Berlin Sans FB"/>
              <a:cs typeface="Berlin Sans FB"/>
            </a:endParaRPr>
          </a:p>
          <a:p>
            <a:pPr marL="355600" marR="5080" indent="-342900">
              <a:lnSpc>
                <a:spcPct val="102899"/>
              </a:lnSpc>
              <a:spcBef>
                <a:spcPts val="15"/>
              </a:spcBef>
              <a:buClr>
                <a:srgbClr val="92D050"/>
              </a:buClr>
              <a:buFont typeface="Wingdings"/>
              <a:buChar char=""/>
              <a:tabLst>
                <a:tab pos="355600" algn="l"/>
                <a:tab pos="977265" algn="l"/>
                <a:tab pos="2260600" algn="l"/>
                <a:tab pos="4347210" algn="l"/>
                <a:tab pos="5398770" algn="l"/>
                <a:tab pos="6305550" algn="l"/>
                <a:tab pos="6949440" algn="l"/>
              </a:tabLst>
            </a:pPr>
            <a:r>
              <a:rPr sz="2400" spc="-5" dirty="0" smtClean="0">
                <a:latin typeface="Berlin Sans FB"/>
                <a:cs typeface="Berlin Sans FB"/>
              </a:rPr>
              <a:t>B</a:t>
            </a:r>
            <a:r>
              <a:rPr sz="2400" dirty="0" smtClean="0">
                <a:latin typeface="Berlin Sans FB"/>
                <a:cs typeface="Berlin Sans FB"/>
              </a:rPr>
              <a:t>u</a:t>
            </a:r>
            <a:r>
              <a:rPr sz="2400" dirty="0">
                <a:latin typeface="Berlin Sans FB"/>
                <a:cs typeface="Berlin Sans FB"/>
              </a:rPr>
              <a:t>	kanu</a:t>
            </a:r>
            <a:r>
              <a:rPr sz="2400" spc="-10" dirty="0">
                <a:latin typeface="Berlin Sans FB"/>
                <a:cs typeface="Berlin Sans FB"/>
              </a:rPr>
              <a:t>n</a:t>
            </a:r>
            <a:r>
              <a:rPr sz="2400" dirty="0">
                <a:latin typeface="Berlin Sans FB"/>
                <a:cs typeface="Berlin Sans FB"/>
              </a:rPr>
              <a:t>un	u</a:t>
            </a:r>
            <a:r>
              <a:rPr sz="2400" spc="-10" dirty="0">
                <a:latin typeface="Berlin Sans FB"/>
                <a:cs typeface="Berlin Sans FB"/>
              </a:rPr>
              <a:t>y</a:t>
            </a:r>
            <a:r>
              <a:rPr sz="2400" dirty="0">
                <a:latin typeface="Berlin Sans FB"/>
                <a:cs typeface="Berlin Sans FB"/>
              </a:rPr>
              <a:t>gul</a:t>
            </a:r>
            <a:r>
              <a:rPr sz="2400" spc="-15" dirty="0">
                <a:latin typeface="Berlin Sans FB"/>
                <a:cs typeface="Berlin Sans FB"/>
              </a:rPr>
              <a:t>a</a:t>
            </a:r>
            <a:r>
              <a:rPr sz="2400" dirty="0">
                <a:latin typeface="Berlin Sans FB"/>
                <a:cs typeface="Berlin Sans FB"/>
              </a:rPr>
              <a:t>m</a:t>
            </a:r>
            <a:r>
              <a:rPr sz="2400" spc="-10" dirty="0">
                <a:latin typeface="Berlin Sans FB"/>
                <a:cs typeface="Berlin Sans FB"/>
              </a:rPr>
              <a:t>a</a:t>
            </a:r>
            <a:r>
              <a:rPr sz="2400" dirty="0">
                <a:latin typeface="Berlin Sans FB"/>
                <a:cs typeface="Berlin Sans FB"/>
              </a:rPr>
              <a:t>s</a:t>
            </a:r>
            <a:r>
              <a:rPr sz="2400" spc="-10" dirty="0">
                <a:latin typeface="Berlin Sans FB"/>
                <a:cs typeface="Berlin Sans FB"/>
              </a:rPr>
              <a:t>ı</a:t>
            </a:r>
            <a:r>
              <a:rPr sz="2400" dirty="0">
                <a:latin typeface="Berlin Sans FB"/>
                <a:cs typeface="Berlin Sans FB"/>
              </a:rPr>
              <a:t>nda	ve</a:t>
            </a:r>
            <a:r>
              <a:rPr sz="2400" spc="-15" dirty="0">
                <a:latin typeface="Berlin Sans FB"/>
                <a:cs typeface="Berlin Sans FB"/>
              </a:rPr>
              <a:t>k</a:t>
            </a:r>
            <a:r>
              <a:rPr sz="2400" spc="-5" dirty="0">
                <a:latin typeface="Berlin Sans FB"/>
                <a:cs typeface="Berlin Sans FB"/>
              </a:rPr>
              <a:t>il</a:t>
            </a:r>
            <a:r>
              <a:rPr sz="2400" spc="5" dirty="0">
                <a:latin typeface="Berlin Sans FB"/>
                <a:cs typeface="Berlin Sans FB"/>
              </a:rPr>
              <a:t>l</a:t>
            </a:r>
            <a:r>
              <a:rPr sz="2400" dirty="0">
                <a:latin typeface="Berlin Sans FB"/>
                <a:cs typeface="Berlin Sans FB"/>
              </a:rPr>
              <a:t>er	</a:t>
            </a:r>
            <a:r>
              <a:rPr sz="2400" spc="-15" dirty="0">
                <a:latin typeface="Berlin Sans FB"/>
                <a:cs typeface="Berlin Sans FB"/>
              </a:rPr>
              <a:t>a</a:t>
            </a:r>
            <a:r>
              <a:rPr sz="2400" dirty="0">
                <a:latin typeface="Berlin Sans FB"/>
                <a:cs typeface="Berlin Sans FB"/>
              </a:rPr>
              <a:t>s</a:t>
            </a:r>
            <a:r>
              <a:rPr sz="2400" spc="-10" dirty="0">
                <a:latin typeface="Berlin Sans FB"/>
                <a:cs typeface="Berlin Sans FB"/>
              </a:rPr>
              <a:t>i</a:t>
            </a:r>
            <a:r>
              <a:rPr sz="2400" spc="-5" dirty="0">
                <a:latin typeface="Berlin Sans FB"/>
                <a:cs typeface="Berlin Sans FB"/>
              </a:rPr>
              <a:t>l</a:t>
            </a:r>
            <a:r>
              <a:rPr sz="2400" spc="5" dirty="0">
                <a:latin typeface="Berlin Sans FB"/>
                <a:cs typeface="Berlin Sans FB"/>
              </a:rPr>
              <a:t>l</a:t>
            </a:r>
            <a:r>
              <a:rPr sz="2400" dirty="0">
                <a:latin typeface="Berlin Sans FB"/>
                <a:cs typeface="Berlin Sans FB"/>
              </a:rPr>
              <a:t>e</a:t>
            </a:r>
            <a:r>
              <a:rPr sz="2400" spc="-15" dirty="0">
                <a:latin typeface="Berlin Sans FB"/>
                <a:cs typeface="Berlin Sans FB"/>
              </a:rPr>
              <a:t>r</a:t>
            </a:r>
            <a:r>
              <a:rPr sz="2400" dirty="0">
                <a:latin typeface="Berlin Sans FB"/>
                <a:cs typeface="Berlin Sans FB"/>
              </a:rPr>
              <a:t>i	tabi	</a:t>
            </a:r>
            <a:r>
              <a:rPr sz="2400" spc="-15" dirty="0">
                <a:latin typeface="Berlin Sans FB"/>
                <a:cs typeface="Berlin Sans FB"/>
              </a:rPr>
              <a:t>o</a:t>
            </a:r>
            <a:r>
              <a:rPr sz="2400" spc="5" dirty="0">
                <a:latin typeface="Berlin Sans FB"/>
                <a:cs typeface="Berlin Sans FB"/>
              </a:rPr>
              <a:t>l</a:t>
            </a:r>
            <a:r>
              <a:rPr sz="2400" spc="-5" dirty="0">
                <a:latin typeface="Berlin Sans FB"/>
                <a:cs typeface="Berlin Sans FB"/>
              </a:rPr>
              <a:t>du</a:t>
            </a:r>
            <a:r>
              <a:rPr sz="2400" spc="-5" dirty="0">
                <a:latin typeface="Calibri"/>
                <a:cs typeface="Calibri"/>
              </a:rPr>
              <a:t>ğ</a:t>
            </a:r>
            <a:r>
              <a:rPr sz="2400" dirty="0">
                <a:latin typeface="Berlin Sans FB"/>
                <a:cs typeface="Berlin Sans FB"/>
              </a:rPr>
              <a:t>u  usule</a:t>
            </a:r>
            <a:r>
              <a:rPr sz="2400" spc="-15" dirty="0">
                <a:latin typeface="Berlin Sans FB"/>
                <a:cs typeface="Berlin Sans FB"/>
              </a:rPr>
              <a:t> </a:t>
            </a:r>
            <a:r>
              <a:rPr sz="2400" spc="-5" dirty="0">
                <a:latin typeface="Berlin Sans FB"/>
                <a:cs typeface="Berlin Sans FB"/>
              </a:rPr>
              <a:t>tabidir.</a:t>
            </a:r>
            <a:endParaRPr sz="2400" dirty="0">
              <a:latin typeface="Berlin Sans FB"/>
              <a:cs typeface="Berlin Sans FB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-18427"/>
            <a:ext cx="1298612" cy="1280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2070" y="303403"/>
            <a:ext cx="62699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RESEN</a:t>
            </a:r>
            <a:r>
              <a:rPr spc="35" dirty="0"/>
              <a:t> </a:t>
            </a:r>
            <a:r>
              <a:rPr spc="-10" dirty="0"/>
              <a:t>DAVA</a:t>
            </a:r>
            <a:r>
              <a:rPr spc="20" dirty="0"/>
              <a:t> </a:t>
            </a:r>
            <a:r>
              <a:rPr spc="-10" dirty="0"/>
              <a:t>AÇILACAK</a:t>
            </a:r>
            <a:r>
              <a:rPr spc="30" dirty="0"/>
              <a:t> </a:t>
            </a:r>
            <a:r>
              <a:rPr spc="-5" dirty="0"/>
              <a:t>HALLER</a:t>
            </a:r>
            <a:r>
              <a:rPr spc="25" dirty="0"/>
              <a:t> </a:t>
            </a:r>
            <a:r>
              <a:rPr spc="-10" dirty="0"/>
              <a:t>(Md.15)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601" y="1129665"/>
            <a:ext cx="7275651" cy="5345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715" indent="-342900" algn="just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Memurlar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ve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er</a:t>
            </a:r>
            <a:r>
              <a:rPr sz="2400" spc="59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kamu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görevlileri</a:t>
            </a:r>
            <a:r>
              <a:rPr sz="2400" spc="59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hakkındaki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ihbar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ve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ikayetlerin;</a:t>
            </a:r>
            <a:endParaRPr sz="2400" dirty="0">
              <a:latin typeface="Berlin Sans FB"/>
              <a:cs typeface="Berlin Sans FB"/>
            </a:endParaRPr>
          </a:p>
          <a:p>
            <a:pPr marL="873760" lvl="1" indent="-457834" algn="just">
              <a:lnSpc>
                <a:spcPct val="100000"/>
              </a:lnSpc>
              <a:spcBef>
                <a:spcPts val="1005"/>
              </a:spcBef>
              <a:buClr>
                <a:srgbClr val="90C225"/>
              </a:buClr>
              <a:buSzPct val="79166"/>
              <a:buFont typeface="Berlin Sans FB"/>
              <a:buAutoNum type="alphaLcParenR"/>
              <a:tabLst>
                <a:tab pos="874394" algn="l"/>
              </a:tabLst>
            </a:pP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hbar veya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ikayet</a:t>
            </a:r>
            <a:r>
              <a:rPr sz="24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edileni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dur etmek</a:t>
            </a:r>
            <a:r>
              <a:rPr sz="2400" spc="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amacıyla,</a:t>
            </a:r>
            <a:endParaRPr sz="2400" dirty="0">
              <a:latin typeface="Berlin Sans FB"/>
              <a:cs typeface="Berlin Sans FB"/>
            </a:endParaRPr>
          </a:p>
          <a:p>
            <a:pPr marL="873760" lvl="1" indent="-457834" algn="just">
              <a:lnSpc>
                <a:spcPct val="100000"/>
              </a:lnSpc>
              <a:spcBef>
                <a:spcPts val="1000"/>
              </a:spcBef>
              <a:buClr>
                <a:srgbClr val="90C225"/>
              </a:buClr>
              <a:buSzPct val="79166"/>
              <a:buAutoNum type="alphaLcParenR"/>
              <a:tabLst>
                <a:tab pos="874394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Uydurma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bir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suç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isnadı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suretiyle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yapıldı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ı,</a:t>
            </a:r>
            <a:endParaRPr sz="2400" dirty="0">
              <a:latin typeface="Berlin Sans FB"/>
              <a:cs typeface="Berlin Sans FB"/>
            </a:endParaRPr>
          </a:p>
          <a:p>
            <a:pPr marL="94615" marR="5080" algn="just">
              <a:lnSpc>
                <a:spcPct val="100000"/>
              </a:lnSpc>
              <a:spcBef>
                <a:spcPts val="994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sonunda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anla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ılır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veya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yargılama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sonunda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sabit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olursa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Cumhuriyet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savcılı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ınca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kendili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inden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açılır.</a:t>
            </a:r>
            <a:endParaRPr sz="2400" dirty="0">
              <a:latin typeface="Berlin Sans FB"/>
              <a:cs typeface="Berlin Sans FB"/>
            </a:endParaRPr>
          </a:p>
          <a:p>
            <a:pPr marL="437515" marR="5715" indent="-342900" algn="just">
              <a:lnSpc>
                <a:spcPct val="100600"/>
              </a:lnSpc>
              <a:spcBef>
                <a:spcPts val="994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514350" algn="l"/>
              </a:tabLst>
            </a:pPr>
            <a:r>
              <a:rPr dirty="0"/>
              <a:t>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Memurlar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kamu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görevlilerinin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yukarıdaki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fıkrada belirtilen durumlarda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kamu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davası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açılması için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Cumhuriyet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savcılı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ına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vurma ve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haksız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isnatta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bulunanlar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hakkında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genel hükümlere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 tazminat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davası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açma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hakları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saklıdır.</a:t>
            </a:r>
            <a:endParaRPr sz="2400" dirty="0">
              <a:latin typeface="Berlin Sans FB"/>
              <a:cs typeface="Berlin Sans FB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6571" y="303403"/>
            <a:ext cx="57143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MMHK’NA</a:t>
            </a:r>
            <a:r>
              <a:rPr spc="-5" dirty="0"/>
              <a:t> YAPILAN</a:t>
            </a:r>
            <a:r>
              <a:rPr spc="10" dirty="0"/>
              <a:t> </a:t>
            </a:r>
            <a:r>
              <a:rPr spc="-5" dirty="0"/>
              <a:t>ATIFLAR (Md.16)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2743" y="1345438"/>
            <a:ext cx="6760058" cy="1631601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55600" marR="5080" indent="-342900">
              <a:lnSpc>
                <a:spcPct val="102899"/>
              </a:lnSpc>
              <a:spcBef>
                <a:spcPts val="15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355600" algn="l"/>
                <a:tab pos="1094105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Kanunlarda</a:t>
            </a:r>
            <a:r>
              <a:rPr sz="2400" spc="1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MMHK’nun</a:t>
            </a:r>
            <a:r>
              <a:rPr sz="2400" spc="1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uygulanaca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400" spc="1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belirtilen</a:t>
            </a:r>
            <a:r>
              <a:rPr sz="2400" spc="1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hallerde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4483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uygulanacaktır.</a:t>
            </a:r>
            <a:endParaRPr sz="2400" dirty="0">
              <a:latin typeface="Berlin Sans FB"/>
              <a:cs typeface="Berlin Sans FB"/>
            </a:endParaRPr>
          </a:p>
          <a:p>
            <a:pPr marL="355600" marR="5080" indent="-342900">
              <a:lnSpc>
                <a:spcPct val="102499"/>
              </a:lnSpc>
              <a:spcBef>
                <a:spcPts val="855"/>
              </a:spcBef>
              <a:buClr>
                <a:srgbClr val="90C225"/>
              </a:buClr>
              <a:buSzPct val="79166"/>
              <a:buFont typeface="Wingdings"/>
              <a:buChar char=""/>
              <a:tabLst>
                <a:tab pos="355600" algn="l"/>
                <a:tab pos="2025650" algn="l"/>
                <a:tab pos="3553460" algn="l"/>
                <a:tab pos="598424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nu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lard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a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MMHKnu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n	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4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gulan</a:t>
            </a:r>
            <a:r>
              <a:rPr sz="24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m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aya</a:t>
            </a:r>
            <a:r>
              <a:rPr sz="2400" spc="-1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c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400" spc="-5" dirty="0" err="1" smtClean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lang="tr-TR"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belirtiliy</a:t>
            </a:r>
            <a:r>
              <a:rPr sz="24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o</a:t>
            </a:r>
            <a:r>
              <a:rPr sz="240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rsa</a:t>
            </a:r>
            <a:r>
              <a:rPr sz="2400" dirty="0" smtClean="0">
                <a:solidFill>
                  <a:srgbClr val="404040"/>
                </a:solidFill>
                <a:latin typeface="Berlin Sans FB"/>
                <a:cs typeface="Berlin Sans FB"/>
              </a:rPr>
              <a:t> 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genel hükümler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uygulanacaktır.</a:t>
            </a:r>
            <a:endParaRPr sz="2400" dirty="0">
              <a:latin typeface="Berlin Sans FB"/>
              <a:cs typeface="Berlin Sans FB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7817" y="22047"/>
            <a:ext cx="52736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4483</a:t>
            </a:r>
            <a:r>
              <a:rPr sz="3600" spc="-35" dirty="0"/>
              <a:t> </a:t>
            </a:r>
            <a:r>
              <a:rPr sz="3600" dirty="0"/>
              <a:t>sayılı</a:t>
            </a:r>
            <a:r>
              <a:rPr sz="3600" spc="-35" dirty="0"/>
              <a:t> </a:t>
            </a:r>
            <a:r>
              <a:rPr sz="3600" spc="-5" dirty="0"/>
              <a:t>Kanuna</a:t>
            </a:r>
            <a:r>
              <a:rPr sz="3600" spc="-10" dirty="0"/>
              <a:t> </a:t>
            </a:r>
            <a:r>
              <a:rPr sz="3600" dirty="0"/>
              <a:t>Getirilen </a:t>
            </a:r>
            <a:r>
              <a:rPr sz="3600" spc="-885" dirty="0"/>
              <a:t> </a:t>
            </a:r>
            <a:r>
              <a:rPr sz="3600" dirty="0"/>
              <a:t>Yeni</a:t>
            </a:r>
            <a:r>
              <a:rPr sz="3600" spc="-10" dirty="0"/>
              <a:t> </a:t>
            </a:r>
            <a:r>
              <a:rPr sz="3600" spc="-5" dirty="0"/>
              <a:t>Düzenlemeler</a:t>
            </a:r>
            <a:r>
              <a:rPr sz="3600" spc="-25" dirty="0"/>
              <a:t> </a:t>
            </a:r>
            <a:r>
              <a:rPr sz="3600" spc="-5" dirty="0"/>
              <a:t>(1)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29590" y="1303147"/>
            <a:ext cx="6742430" cy="456819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95"/>
              </a:spcBef>
              <a:buClr>
                <a:srgbClr val="90C225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Bu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Kanuna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kanunlara</a:t>
            </a:r>
            <a:r>
              <a:rPr sz="2400" spc="-5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göre;</a:t>
            </a:r>
            <a:endParaRPr sz="2400">
              <a:latin typeface="Berlin Sans FB"/>
              <a:cs typeface="Berlin Sans FB"/>
            </a:endParaRPr>
          </a:p>
          <a:p>
            <a:pPr marL="355600" marR="97155" indent="-342900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79166"/>
              <a:buAutoNum type="alphaLcParenR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Ön inceleme, disiplin 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turması veya di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er idari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turmaları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yapmakla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görevlendirilenler</a:t>
            </a:r>
            <a:endParaRPr sz="24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Clr>
                <a:srgbClr val="90C225"/>
              </a:buClr>
              <a:buSzPct val="79166"/>
              <a:buAutoNum type="alphaLcParenR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Tefti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denetim</a:t>
            </a:r>
            <a:r>
              <a:rPr sz="24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elemanlarının</a:t>
            </a:r>
            <a:endParaRPr sz="2400">
              <a:latin typeface="Berlin Sans FB"/>
              <a:cs typeface="Berlin Sans FB"/>
            </a:endParaRPr>
          </a:p>
          <a:p>
            <a:pPr marL="12700" marR="5080" indent="457200" algn="just">
              <a:lnSpc>
                <a:spcPct val="100099"/>
              </a:lnSpc>
              <a:spcBef>
                <a:spcPts val="994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görevleriyle ilgili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olarak yaptıkları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lemlerden,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yürüttükleri faaliyetlerden, düzenledikleri raporlar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ile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görü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yazılarında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belirttikleri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kanaatlerinden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</a:t>
            </a:r>
            <a:endParaRPr sz="2400">
              <a:latin typeface="Berlin Sans FB"/>
              <a:cs typeface="Berlin Sans FB"/>
            </a:endParaRPr>
          </a:p>
          <a:p>
            <a:pPr marL="12700">
              <a:lnSpc>
                <a:spcPts val="2840"/>
              </a:lnSpc>
              <a:spcBef>
                <a:spcPts val="85"/>
              </a:spcBef>
            </a:pP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kanunla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verilen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yetkilere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dayanarak</a:t>
            </a:r>
            <a:r>
              <a:rPr sz="2400" spc="-4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aldıkları</a:t>
            </a:r>
            <a:endParaRPr sz="2400">
              <a:latin typeface="Berlin Sans FB"/>
              <a:cs typeface="Berlin Sans FB"/>
            </a:endParaRPr>
          </a:p>
          <a:p>
            <a:pPr marL="12700">
              <a:lnSpc>
                <a:spcPts val="2840"/>
              </a:lnSpc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tedbirlerden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dolayı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ki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4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isel</a:t>
            </a:r>
            <a:r>
              <a:rPr sz="2400" b="1" spc="1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kusur,</a:t>
            </a:r>
            <a:r>
              <a:rPr sz="2400" b="1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haksız</a:t>
            </a:r>
            <a:r>
              <a:rPr sz="2400" b="1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fiil</a:t>
            </a:r>
            <a:r>
              <a:rPr sz="24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b="1" dirty="0">
                <a:solidFill>
                  <a:srgbClr val="FF0000"/>
                </a:solidFill>
                <a:latin typeface="Berlin Sans FB"/>
                <a:cs typeface="Berlin Sans FB"/>
              </a:rPr>
              <a:t>veya</a:t>
            </a:r>
            <a:endParaRPr sz="2400">
              <a:latin typeface="Berlin Sans FB"/>
              <a:cs typeface="Berlin Sans FB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di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ğ</a:t>
            </a:r>
            <a:r>
              <a:rPr sz="24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er</a:t>
            </a:r>
            <a:r>
              <a:rPr sz="24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sorumluluk</a:t>
            </a:r>
            <a:r>
              <a:rPr sz="2400" b="1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Berlin Sans FB"/>
                <a:cs typeface="Berlin Sans FB"/>
              </a:rPr>
              <a:t>hâlleri de </a:t>
            </a:r>
            <a:r>
              <a:rPr sz="2400" b="1" dirty="0">
                <a:solidFill>
                  <a:srgbClr val="FF0000"/>
                </a:solidFill>
                <a:latin typeface="Berlin Sans FB"/>
                <a:cs typeface="Berlin Sans FB"/>
              </a:rPr>
              <a:t>dâhil</a:t>
            </a:r>
            <a:r>
              <a:rPr sz="2400" b="1" spc="-1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b="1" dirty="0">
                <a:solidFill>
                  <a:srgbClr val="FF0000"/>
                </a:solidFill>
                <a:latin typeface="Berlin Sans FB"/>
                <a:cs typeface="Berlin Sans FB"/>
              </a:rPr>
              <a:t>olmak</a:t>
            </a:r>
            <a:r>
              <a:rPr sz="2400" b="1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b="1" dirty="0">
                <a:solidFill>
                  <a:srgbClr val="FF0000"/>
                </a:solidFill>
                <a:latin typeface="Berlin Sans FB"/>
                <a:cs typeface="Berlin Sans FB"/>
              </a:rPr>
              <a:t>üzere</a:t>
            </a:r>
            <a:endParaRPr sz="2400">
              <a:latin typeface="Berlin Sans FB"/>
              <a:cs typeface="Berlin Sans FB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ancak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idare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aleyhine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tazminat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davası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açılabilir.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1028" y="6152648"/>
            <a:ext cx="20447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sz="900" spc="-5" dirty="0">
                <a:solidFill>
                  <a:srgbClr val="90C225"/>
                </a:solidFill>
                <a:latin typeface="Arial"/>
                <a:cs typeface="Arial"/>
              </a:rPr>
              <a:t>45</a:t>
            </a:fld>
            <a:endParaRPr sz="900">
              <a:latin typeface="Arial"/>
              <a:cs typeface="Arial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0969" y="138429"/>
            <a:ext cx="5272405" cy="112141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4310"/>
              </a:lnSpc>
              <a:spcBef>
                <a:spcPts val="204"/>
              </a:spcBef>
            </a:pPr>
            <a:r>
              <a:rPr sz="3600" dirty="0"/>
              <a:t>4483</a:t>
            </a:r>
            <a:r>
              <a:rPr sz="3600" spc="-35" dirty="0"/>
              <a:t> </a:t>
            </a:r>
            <a:r>
              <a:rPr sz="3600" dirty="0"/>
              <a:t>sayılı</a:t>
            </a:r>
            <a:r>
              <a:rPr sz="3600" spc="-30" dirty="0"/>
              <a:t> </a:t>
            </a:r>
            <a:r>
              <a:rPr sz="3600" spc="-5" dirty="0"/>
              <a:t>Kanuna</a:t>
            </a:r>
            <a:r>
              <a:rPr sz="3600" spc="-10" dirty="0"/>
              <a:t> </a:t>
            </a:r>
            <a:r>
              <a:rPr sz="3600" dirty="0"/>
              <a:t>Getirilen </a:t>
            </a:r>
            <a:r>
              <a:rPr sz="3600" spc="-885" dirty="0"/>
              <a:t> </a:t>
            </a:r>
            <a:r>
              <a:rPr sz="3600" dirty="0"/>
              <a:t>Yeni</a:t>
            </a:r>
            <a:r>
              <a:rPr sz="3600" spc="-10" dirty="0"/>
              <a:t> </a:t>
            </a:r>
            <a:r>
              <a:rPr sz="3600" spc="-5" dirty="0"/>
              <a:t>Düzenlemeler</a:t>
            </a:r>
            <a:r>
              <a:rPr sz="3600" spc="-25" dirty="0"/>
              <a:t> </a:t>
            </a:r>
            <a:r>
              <a:rPr sz="3600" spc="-5" dirty="0"/>
              <a:t>(2)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91490" y="1584705"/>
            <a:ext cx="7011670" cy="417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Ancak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bu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görevlilerin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suç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sayılan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eylemleri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ile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kin,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garez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hatıra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dayalı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olarak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veya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baskı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telkinle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kanaat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olu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turdu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de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tirdi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kesinle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mi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yargı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disiplin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kurulu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kararıyla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tespit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edilirse,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idarenin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görevliye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rücu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hakkı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saklıdır.</a:t>
            </a:r>
            <a:endParaRPr sz="240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100600"/>
              </a:lnSpc>
              <a:spcBef>
                <a:spcPts val="89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431800" algn="l"/>
              </a:tabLst>
            </a:pPr>
            <a:r>
              <a:rPr dirty="0"/>
              <a:t>	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Ön inceleme, disiplin 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turması veya di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er idari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turmalar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ile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tefti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denetim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sonucunda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düzenlenen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raporlara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dayanarak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karar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verenler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veya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lem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tesis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edenlerle,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bu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kararları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ya</a:t>
            </a:r>
            <a:r>
              <a:rPr sz="2400" spc="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da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lemleri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hazırlayan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inha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ya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 da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teklif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edenler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hakkında</a:t>
            </a:r>
            <a:r>
              <a:rPr sz="24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da birinci</a:t>
            </a:r>
            <a:r>
              <a:rPr sz="2400" spc="-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fıkra</a:t>
            </a:r>
            <a:r>
              <a:rPr sz="2400" spc="-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hükmü</a:t>
            </a:r>
            <a:r>
              <a:rPr sz="24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uygulanır.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1028" y="6152648"/>
            <a:ext cx="204470" cy="1536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sz="900" spc="-5" dirty="0">
                <a:solidFill>
                  <a:srgbClr val="90C225"/>
                </a:solidFill>
                <a:latin typeface="Arial"/>
                <a:cs typeface="Arial"/>
              </a:rPr>
              <a:t>46</a:t>
            </a:fld>
            <a:endParaRPr sz="900">
              <a:latin typeface="Arial"/>
              <a:cs typeface="Arial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6521" y="20562"/>
            <a:ext cx="39300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Ön</a:t>
            </a:r>
            <a:r>
              <a:rPr sz="3600" spc="-25" dirty="0"/>
              <a:t> </a:t>
            </a:r>
            <a:r>
              <a:rPr sz="3600" dirty="0" err="1">
                <a:latin typeface="Calibri"/>
                <a:cs typeface="Calibri"/>
              </a:rPr>
              <a:t>İ</a:t>
            </a:r>
            <a:r>
              <a:rPr sz="3600" dirty="0" err="1"/>
              <a:t>nceleme</a:t>
            </a:r>
            <a:r>
              <a:rPr sz="3600" spc="-30" dirty="0"/>
              <a:t> </a:t>
            </a:r>
            <a:r>
              <a:rPr sz="3600" spc="-10" dirty="0" err="1" smtClean="0"/>
              <a:t>Raporu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02043" y="6115913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47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4445"/>
          <a:stretch/>
        </p:blipFill>
        <p:spPr>
          <a:xfrm>
            <a:off x="609600" y="584452"/>
            <a:ext cx="6629399" cy="627354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2897" y="609091"/>
            <a:ext cx="393001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Ön</a:t>
            </a:r>
            <a:r>
              <a:rPr sz="3600" spc="-25" dirty="0"/>
              <a:t> </a:t>
            </a:r>
            <a:r>
              <a:rPr sz="3600" dirty="0">
                <a:latin typeface="Calibri"/>
                <a:cs typeface="Calibri"/>
              </a:rPr>
              <a:t>İ</a:t>
            </a:r>
            <a:r>
              <a:rPr sz="3600" dirty="0"/>
              <a:t>nceleme</a:t>
            </a:r>
            <a:r>
              <a:rPr sz="3600" spc="-30" dirty="0"/>
              <a:t> </a:t>
            </a:r>
            <a:r>
              <a:rPr sz="3600" spc="-10" dirty="0"/>
              <a:t>Raporu </a:t>
            </a:r>
            <a:r>
              <a:rPr sz="3600" spc="-885" dirty="0"/>
              <a:t> </a:t>
            </a:r>
            <a:r>
              <a:rPr sz="3600" dirty="0"/>
              <a:t>Bölüm</a:t>
            </a:r>
            <a:r>
              <a:rPr sz="3600" spc="-25" dirty="0"/>
              <a:t> </a:t>
            </a:r>
            <a:r>
              <a:rPr sz="3600" dirty="0"/>
              <a:t>ve</a:t>
            </a:r>
            <a:r>
              <a:rPr sz="3600" spc="-25" dirty="0"/>
              <a:t> </a:t>
            </a:r>
            <a:r>
              <a:rPr sz="3600" spc="-5" dirty="0"/>
              <a:t>Ba</a:t>
            </a:r>
            <a:r>
              <a:rPr sz="3600" spc="-5" dirty="0">
                <a:latin typeface="Calibri"/>
                <a:cs typeface="Calibri"/>
              </a:rPr>
              <a:t>ş</a:t>
            </a:r>
            <a:r>
              <a:rPr sz="3600" spc="-5" dirty="0"/>
              <a:t>lıkları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4494" y="1780159"/>
            <a:ext cx="5894070" cy="233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 algn="just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Ön inceleme raporları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4483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sayılı Kanunun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Uygulama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Yönergesine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eklenen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(1)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no’lu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örne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uygun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bölüm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ve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lıklara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 göre </a:t>
            </a:r>
            <a:r>
              <a:rPr sz="24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düzenlenir. (4483 sayılı Kanunun </a:t>
            </a:r>
            <a:r>
              <a:rPr sz="2400" spc="-10" dirty="0">
                <a:solidFill>
                  <a:srgbClr val="404040"/>
                </a:solidFill>
                <a:latin typeface="Berlin Sans FB"/>
                <a:cs typeface="Berlin Sans FB"/>
              </a:rPr>
              <a:t>Uygulama </a:t>
            </a:r>
            <a:r>
              <a:rPr sz="2400" spc="-5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Yönergesinin </a:t>
            </a:r>
            <a:r>
              <a:rPr sz="2400" dirty="0">
                <a:solidFill>
                  <a:srgbClr val="404040"/>
                </a:solidFill>
                <a:latin typeface="Berlin Sans FB"/>
                <a:cs typeface="Berlin Sans FB"/>
              </a:rPr>
              <a:t>46.maddesi)</a:t>
            </a:r>
            <a:endParaRPr sz="2400">
              <a:latin typeface="Berlin Sans FB"/>
              <a:cs typeface="Berlin Sans FB"/>
            </a:endParaRPr>
          </a:p>
          <a:p>
            <a:pPr marL="355600" indent="-342900" algn="just">
              <a:lnSpc>
                <a:spcPct val="100000"/>
              </a:lnSpc>
              <a:spcBef>
                <a:spcPts val="91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Bu</a:t>
            </a:r>
            <a:r>
              <a:rPr sz="24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lıklar</a:t>
            </a:r>
            <a:r>
              <a:rPr sz="2400" spc="-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404040"/>
                </a:solidFill>
                <a:latin typeface="Berlin Sans FB"/>
                <a:cs typeface="Berlin Sans FB"/>
              </a:rPr>
              <a:t>unlardır;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02043" y="6115913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47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3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37230" y="282066"/>
            <a:ext cx="2766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1-BA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Ş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LANGIÇ</a:t>
            </a:r>
            <a:r>
              <a:rPr sz="3600" spc="-5" dirty="0"/>
              <a:t>: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742" y="1297635"/>
            <a:ext cx="7477759" cy="43141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5600" marR="7620" indent="-342900" algn="just">
              <a:lnSpc>
                <a:spcPct val="91500"/>
              </a:lnSpc>
              <a:spcBef>
                <a:spcPts val="380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</a:tabLst>
            </a:pP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Bu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 bölüme,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ön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incelemeyi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ba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latan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merci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tarafından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verilen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onay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görev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emirlerinin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tarih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numaraları</a:t>
            </a:r>
            <a:r>
              <a:rPr sz="2800" spc="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yazılmalıdır.</a:t>
            </a:r>
            <a:endParaRPr sz="2800">
              <a:latin typeface="Berlin Sans FB"/>
              <a:cs typeface="Berlin Sans FB"/>
            </a:endParaRPr>
          </a:p>
          <a:p>
            <a:pPr marL="355600" indent="-342900" algn="just">
              <a:lnSpc>
                <a:spcPts val="2780"/>
              </a:lnSpc>
              <a:spcBef>
                <a:spcPts val="64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Örnek</a:t>
            </a:r>
            <a:r>
              <a:rPr sz="2400" spc="37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olarak;</a:t>
            </a:r>
            <a:r>
              <a:rPr sz="2400" spc="37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“.....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linde/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lçesinde</a:t>
            </a:r>
            <a:r>
              <a:rPr sz="2400" spc="39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mukim/</a:t>
            </a:r>
            <a:r>
              <a:rPr sz="2400" spc="36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ikamet</a:t>
            </a:r>
            <a:r>
              <a:rPr sz="2400" spc="40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eden</a:t>
            </a:r>
            <a:endParaRPr sz="2400">
              <a:latin typeface="Berlin Sans FB"/>
              <a:cs typeface="Berlin Sans FB"/>
            </a:endParaRPr>
          </a:p>
          <a:p>
            <a:pPr marL="355600" marR="5080" algn="just">
              <a:lnSpc>
                <a:spcPct val="90000"/>
              </a:lnSpc>
              <a:spcBef>
                <a:spcPts val="190"/>
              </a:spcBef>
            </a:pP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.....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tarafından......./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aynı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yer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... hakkında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....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mevzuatına 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aykırı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lemlerine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ili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kin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olarak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...</a:t>
            </a:r>
            <a:r>
              <a:rPr sz="2400" spc="5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verilen/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gönderilen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.....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Tarihli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ikayet/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ihbar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dilekçesi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üzerine; </a:t>
            </a:r>
            <a:r>
              <a:rPr sz="2400" spc="-5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konunun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ara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tırılmasını/konu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hakkında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ön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inceleme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yapılmasını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amir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....Kaymakamlı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ı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Kaymakamlık </a:t>
            </a:r>
            <a:r>
              <a:rPr sz="2400" spc="-5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Makamının</a:t>
            </a:r>
            <a:r>
              <a:rPr sz="2400" spc="24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.......</a:t>
            </a:r>
            <a:r>
              <a:rPr sz="2400" spc="24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tarih</a:t>
            </a:r>
            <a:r>
              <a:rPr sz="2400" spc="24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400" spc="24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......</a:t>
            </a:r>
            <a:r>
              <a:rPr sz="2400" spc="24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sayılı</a:t>
            </a:r>
            <a:r>
              <a:rPr sz="2400" spc="2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onay</a:t>
            </a:r>
            <a:r>
              <a:rPr sz="2400" spc="2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400" spc="24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......</a:t>
            </a:r>
            <a:r>
              <a:rPr sz="2400" spc="2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tarih</a:t>
            </a:r>
            <a:r>
              <a:rPr sz="2400" spc="25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endParaRPr sz="2400">
              <a:latin typeface="Berlin Sans FB"/>
              <a:cs typeface="Berlin Sans FB"/>
            </a:endParaRPr>
          </a:p>
          <a:p>
            <a:pPr marL="355600" marR="6985" algn="just">
              <a:lnSpc>
                <a:spcPts val="2510"/>
              </a:lnSpc>
              <a:spcBef>
                <a:spcPts val="105"/>
              </a:spcBef>
            </a:pP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.....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sayılı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görev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emirleri uyarınca mahallinde yürütülen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ara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tırma/</a:t>
            </a:r>
            <a:r>
              <a:rPr sz="2400" spc="844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inceleme</a:t>
            </a:r>
            <a:r>
              <a:rPr sz="2400" spc="86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sonucunda</a:t>
            </a:r>
            <a:r>
              <a:rPr sz="2400" spc="86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9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bu</a:t>
            </a:r>
            <a:r>
              <a:rPr sz="2400" spc="85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ara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tırma/</a:t>
            </a:r>
            <a:r>
              <a:rPr sz="2400" spc="86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ön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5642" y="5560263"/>
            <a:ext cx="2976880" cy="70993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490"/>
              </a:spcBef>
              <a:tabLst>
                <a:tab pos="2096135" algn="l"/>
              </a:tabLst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ince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leme	raporu 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düzenlenmi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tir.”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67503" y="5560263"/>
            <a:ext cx="3210560" cy="764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tarafımdan/tarafımızdan</a:t>
            </a:r>
            <a:endParaRPr sz="2400">
              <a:latin typeface="Berlin Sans FB"/>
              <a:cs typeface="Berlin Sans FB"/>
            </a:endParaRPr>
          </a:p>
          <a:p>
            <a:pPr marL="2047239">
              <a:lnSpc>
                <a:spcPct val="100000"/>
              </a:lnSpc>
              <a:spcBef>
                <a:spcPts val="1495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48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3652" y="115823"/>
            <a:ext cx="937259" cy="937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9097" y="283590"/>
            <a:ext cx="4965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Berlin Sans FB Demi"/>
                <a:cs typeface="Berlin Sans FB Demi"/>
              </a:rPr>
              <a:t>KANUNUN</a:t>
            </a:r>
            <a:r>
              <a:rPr sz="3600" b="1" spc="-65" dirty="0">
                <a:latin typeface="Berlin Sans FB Demi"/>
                <a:cs typeface="Berlin Sans FB Demi"/>
              </a:rPr>
              <a:t> </a:t>
            </a:r>
            <a:r>
              <a:rPr sz="3600" b="1" spc="-5" dirty="0">
                <a:latin typeface="Berlin Sans FB Demi"/>
                <a:cs typeface="Berlin Sans FB Demi"/>
              </a:rPr>
              <a:t>GEREKL</a:t>
            </a:r>
            <a:r>
              <a:rPr sz="3600" spc="-5" dirty="0">
                <a:latin typeface="Calibri"/>
                <a:cs typeface="Calibri"/>
              </a:rPr>
              <a:t>İ</a:t>
            </a:r>
            <a:r>
              <a:rPr sz="3600" b="1" spc="-5" dirty="0">
                <a:latin typeface="Berlin Sans FB Demi"/>
                <a:cs typeface="Berlin Sans FB Demi"/>
              </a:rPr>
              <a:t>L</a:t>
            </a:r>
            <a:r>
              <a:rPr sz="3600" spc="-5" dirty="0">
                <a:latin typeface="Calibri"/>
                <a:cs typeface="Calibri"/>
              </a:rPr>
              <a:t>İĞİ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5311" y="1073911"/>
            <a:ext cx="6673850" cy="149987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70"/>
              </a:spcBef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Memurlar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di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er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kamu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görevlilerinin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kamusal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görev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hizmetleri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yerine getirirken 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ledikleri suçlar </a:t>
            </a:r>
            <a:r>
              <a:rPr sz="2400" spc="-5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nedeniyle do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rudan do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ruya ceza kovu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turmasına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tabi</a:t>
            </a:r>
            <a:r>
              <a:rPr sz="2400" spc="-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tutulmaları;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5311" y="2674365"/>
            <a:ext cx="6672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8580" algn="l"/>
                <a:tab pos="3009265" algn="l"/>
                <a:tab pos="3885565" algn="l"/>
                <a:tab pos="4463415" algn="l"/>
                <a:tab pos="5835015" algn="l"/>
              </a:tabLst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a)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K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am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u	görevl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er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n	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iftir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a	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e	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isna</a:t>
            </a:r>
            <a:r>
              <a:rPr sz="2400" spc="-20" dirty="0">
                <a:solidFill>
                  <a:srgbClr val="001F5F"/>
                </a:solidFill>
                <a:latin typeface="Berlin Sans FB"/>
                <a:cs typeface="Berlin Sans FB"/>
              </a:rPr>
              <a:t>t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l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ar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a	ma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uz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5311" y="2900689"/>
            <a:ext cx="5480685" cy="1014094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kalınaca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ı,</a:t>
            </a:r>
            <a:endParaRPr sz="2400">
              <a:latin typeface="Berlin Sans FB"/>
              <a:cs typeface="Berlin Sans FB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b)Kamu</a:t>
            </a:r>
            <a:r>
              <a:rPr sz="2400" spc="-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hizmetinin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leyi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inde</a:t>
            </a:r>
            <a:r>
              <a:rPr sz="2400" spc="-2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aksamalara,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5311" y="4015867"/>
            <a:ext cx="66725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c)Kamu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otoritesinin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saygınlı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ının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zedelenmesine, 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sebep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olunabilece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gibi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sebeplerle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bu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görevlilerin 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yargılanmaları</a:t>
            </a:r>
            <a:r>
              <a:rPr sz="2400" spc="-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özel</a:t>
            </a:r>
            <a:r>
              <a:rPr sz="2400" spc="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sisteme tabi</a:t>
            </a:r>
            <a:r>
              <a:rPr sz="2400" spc="-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tutulmu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tur.</a:t>
            </a:r>
            <a:endParaRPr sz="2400" dirty="0">
              <a:latin typeface="Berlin Sans FB"/>
              <a:cs typeface="Berlin Sans FB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96531" y="6140297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9F0000"/>
                </a:solidFill>
                <a:latin typeface="Gill Sans MT"/>
                <a:cs typeface="Gill Sans MT"/>
              </a:rPr>
              <a:t>5</a:t>
            </a:r>
            <a:endParaRPr sz="900">
              <a:latin typeface="Gill Sans MT"/>
              <a:cs typeface="Gill Sans MT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1339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8077" y="288163"/>
            <a:ext cx="5020310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200" u="heavy" dirty="0">
                <a:uFill>
                  <a:solidFill>
                    <a:srgbClr val="FF0000"/>
                  </a:solidFill>
                </a:uFill>
              </a:rPr>
              <a:t>2-RAPOR</a:t>
            </a:r>
            <a:r>
              <a:rPr sz="3200" u="heavy" spc="-5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KAPSAMI</a:t>
            </a:r>
            <a:r>
              <a:rPr sz="3200" u="heavy" spc="-4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DI</a:t>
            </a:r>
            <a:r>
              <a:rPr sz="3200" u="heavy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Ş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INDA </a:t>
            </a:r>
            <a:r>
              <a:rPr sz="3200" spc="-785" dirty="0"/>
              <a:t> 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BIRAKILAN </a:t>
            </a:r>
            <a:r>
              <a:rPr sz="3200" u="heavy" spc="-5" dirty="0">
                <a:uFill>
                  <a:solidFill>
                    <a:srgbClr val="FF0000"/>
                  </a:solidFill>
                </a:uFill>
              </a:rPr>
              <a:t>KONULAR VE </a:t>
            </a:r>
            <a:r>
              <a:rPr sz="3200" dirty="0"/>
              <a:t> 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NEDENLER</a:t>
            </a:r>
            <a:r>
              <a:rPr sz="3200" u="heavy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065" y="2161158"/>
            <a:ext cx="62020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  <a:tab pos="1094740" algn="l"/>
                <a:tab pos="2815590" algn="l"/>
                <a:tab pos="4548505" algn="l"/>
                <a:tab pos="5728335" algn="l"/>
              </a:tabLst>
            </a:pP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B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u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b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öl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ü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m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de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;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id</a:t>
            </a:r>
            <a:r>
              <a:rPr sz="2800" spc="10" dirty="0">
                <a:solidFill>
                  <a:srgbClr val="001F5F"/>
                </a:solidFill>
                <a:latin typeface="Berlin Sans FB"/>
                <a:cs typeface="Berlin Sans FB"/>
              </a:rPr>
              <a:t>d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iaları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içind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y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er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78142" y="2161158"/>
            <a:ext cx="6826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alan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6965" y="2588132"/>
            <a:ext cx="6844030" cy="86614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3260"/>
              </a:lnSpc>
              <a:spcBef>
                <a:spcPts val="285"/>
              </a:spcBef>
              <a:tabLst>
                <a:tab pos="1376680" algn="l"/>
                <a:tab pos="1925320" algn="l"/>
                <a:tab pos="3144520" algn="l"/>
                <a:tab pos="3760470" algn="l"/>
                <a:tab pos="3830954" algn="l"/>
                <a:tab pos="5631180" algn="l"/>
                <a:tab pos="6113780" algn="l"/>
              </a:tabLst>
            </a:pP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kon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u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lar</a:t>
            </a:r>
            <a:r>
              <a:rPr sz="2800" spc="10" dirty="0">
                <a:solidFill>
                  <a:srgbClr val="001F5F"/>
                </a:solidFill>
                <a:latin typeface="Berlin Sans FB"/>
                <a:cs typeface="Berlin Sans FB"/>
              </a:rPr>
              <a:t>d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halihazır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d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d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ü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ze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n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len</a:t>
            </a:r>
            <a:r>
              <a:rPr sz="2800" spc="-15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porun 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d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ı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ınd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aporla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ı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d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d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üz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enl</a:t>
            </a:r>
            <a:r>
              <a:rPr sz="2800" spc="-15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n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m</a:t>
            </a:r>
            <a:r>
              <a:rPr sz="2800" spc="-15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si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veya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6965" y="3441572"/>
            <a:ext cx="684403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760855" algn="l"/>
                <a:tab pos="2809240" algn="l"/>
                <a:tab pos="3481704" algn="l"/>
                <a:tab pos="4577715" algn="l"/>
              </a:tabLst>
            </a:pP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tam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am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fa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klı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b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ra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p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o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d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ü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zenlenmesini  gerektiren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33877" y="3868673"/>
            <a:ext cx="48266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34820" algn="l"/>
                <a:tab pos="3060700" algn="l"/>
                <a:tab pos="3996690" algn="l"/>
              </a:tabLst>
            </a:pP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kon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u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la</a:t>
            </a:r>
            <a:r>
              <a:rPr sz="2800" spc="10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;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hang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tür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apor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6965" y="4283202"/>
            <a:ext cx="6843395" cy="8909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90"/>
              </a:spcBef>
              <a:tabLst>
                <a:tab pos="2358390" algn="l"/>
                <a:tab pos="2987675" algn="l"/>
                <a:tab pos="4605020" algn="l"/>
                <a:tab pos="5252720" algn="l"/>
              </a:tabLst>
            </a:pP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d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ü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zenl</a:t>
            </a:r>
            <a:r>
              <a:rPr sz="2800" spc="-20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n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ce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gerekçes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d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bel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t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il</a:t>
            </a:r>
            <a:r>
              <a:rPr sz="2800" spc="-20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ek 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yazılır.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50</a:t>
            </a:fld>
            <a:endParaRPr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2344" y="126238"/>
            <a:ext cx="41541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heavy" spc="-5" dirty="0">
                <a:uFill>
                  <a:solidFill>
                    <a:srgbClr val="FF0000"/>
                  </a:solidFill>
                </a:uFill>
              </a:rPr>
              <a:t>3-MUHB</a:t>
            </a:r>
            <a:r>
              <a:rPr sz="3200" u="heavy" spc="-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200" u="heavy" spc="-5" dirty="0">
                <a:uFill>
                  <a:solidFill>
                    <a:srgbClr val="FF0000"/>
                  </a:solidFill>
                </a:uFill>
              </a:rPr>
              <a:t>R</a:t>
            </a:r>
            <a:r>
              <a:rPr sz="3200" u="heavy" spc="-5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200" u="heavy" spc="-5" dirty="0">
                <a:uFill>
                  <a:solidFill>
                    <a:srgbClr val="FF0000"/>
                  </a:solidFill>
                </a:uFill>
              </a:rPr>
              <a:t>VE</a:t>
            </a:r>
            <a:r>
              <a:rPr sz="3200" u="heavy" spc="-2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MÜ</a:t>
            </a:r>
            <a:r>
              <a:rPr sz="3200" u="heavy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Ş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TEK</a:t>
            </a:r>
            <a:r>
              <a:rPr sz="3200" u="heavy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1202817"/>
            <a:ext cx="54800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  <a:tab pos="1082040" algn="l"/>
                <a:tab pos="2597150" algn="l"/>
                <a:tab pos="3711575" algn="l"/>
                <a:tab pos="5100320" algn="l"/>
              </a:tabLst>
            </a:pP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B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u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b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öl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ü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m</a:t>
            </a:r>
            <a:r>
              <a:rPr sz="2800" spc="-15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,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var</a:t>
            </a:r>
            <a:r>
              <a:rPr sz="2800" spc="15" dirty="0">
                <a:solidFill>
                  <a:srgbClr val="001F5F"/>
                </a:solidFill>
                <a:latin typeface="Berlin Sans FB"/>
                <a:cs typeface="Berlin Sans FB"/>
              </a:rPr>
              <a:t>s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m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u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hbi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ya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1167" y="1202817"/>
            <a:ext cx="7995284" cy="79946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 indent="5426075">
              <a:lnSpc>
                <a:spcPts val="2740"/>
              </a:lnSpc>
              <a:spcBef>
                <a:spcPts val="700"/>
              </a:spcBef>
              <a:tabLst>
                <a:tab pos="1769745" algn="l"/>
                <a:tab pos="2508885" algn="l"/>
                <a:tab pos="4213225" algn="l"/>
                <a:tab pos="5454015" algn="l"/>
                <a:tab pos="6148705" algn="l"/>
                <a:tab pos="6746240" algn="l"/>
              </a:tabLst>
            </a:pP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d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m</a:t>
            </a:r>
            <a:r>
              <a:rPr sz="2800" spc="10" dirty="0">
                <a:solidFill>
                  <a:srgbClr val="001F5F"/>
                </a:solidFill>
                <a:latin typeface="Berlin Sans FB"/>
                <a:cs typeface="Berlin Sans FB"/>
              </a:rPr>
              <a:t>ü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t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ek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lerin 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kimlikleri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d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resleri,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y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o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ksa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K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mu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H</a:t>
            </a:r>
            <a:r>
              <a:rPr sz="2800" spc="10" dirty="0">
                <a:solidFill>
                  <a:srgbClr val="001F5F"/>
                </a:solidFill>
                <a:latin typeface="Berlin Sans FB"/>
                <a:cs typeface="Berlin Sans FB"/>
              </a:rPr>
              <a:t>u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u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ku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267" y="1774506"/>
            <a:ext cx="8337550" cy="111188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015"/>
              </a:spcBef>
            </a:pP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yazılmalıdır.</a:t>
            </a:r>
            <a:endParaRPr sz="28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91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  <a:tab pos="1792605" algn="l"/>
                <a:tab pos="2755900" algn="l"/>
                <a:tab pos="4274185" algn="l"/>
                <a:tab pos="6063615" algn="l"/>
                <a:tab pos="7606030" algn="l"/>
              </a:tabLst>
            </a:pP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“Muhbir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veya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5" dirty="0">
                <a:solidFill>
                  <a:srgbClr val="001F5F"/>
                </a:solidFill>
                <a:latin typeface="Berlin Sans FB"/>
                <a:cs typeface="Berlin Sans FB"/>
              </a:rPr>
              <a:t>m</a:t>
            </a:r>
            <a:r>
              <a:rPr sz="2800" spc="10" dirty="0">
                <a:solidFill>
                  <a:srgbClr val="001F5F"/>
                </a:solidFill>
                <a:latin typeface="Berlin Sans FB"/>
                <a:cs typeface="Berlin Sans FB"/>
              </a:rPr>
              <a:t>ü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t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;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ar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tı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ma,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incelem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y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267" y="2861310"/>
            <a:ext cx="8340090" cy="3407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8255" algn="just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soru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turma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yapmak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üzere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idareyi harekete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geçiren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üçüncü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ahıslardır.</a:t>
            </a:r>
            <a:endParaRPr sz="280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80300"/>
              </a:lnSpc>
              <a:spcBef>
                <a:spcPts val="103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</a:tabLst>
            </a:pP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Ön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inceleme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 raporlarında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“muhbir-mü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teki”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ba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lı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ı </a:t>
            </a:r>
            <a:r>
              <a:rPr sz="2800" spc="-6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altında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olayı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 bildirenin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“muhbir”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mi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 “mü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teki”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5" dirty="0">
                <a:solidFill>
                  <a:srgbClr val="001F5F"/>
                </a:solidFill>
                <a:latin typeface="Berlin Sans FB"/>
                <a:cs typeface="Berlin Sans FB"/>
              </a:rPr>
              <a:t>mi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oldu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u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hususu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ayırt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edilecek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ekilde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yazılmalıdır.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Bölüm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ba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lı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ı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da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olayı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bildireninin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 vasfına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göre </a:t>
            </a:r>
            <a:r>
              <a:rPr sz="2800" spc="-6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yalnızca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 “muhbir“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veya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“mü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teki”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olarak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adlandırılacaktır.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(Tefti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Kurulu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Ba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kanlı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ının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05.06.2002</a:t>
            </a:r>
            <a:r>
              <a:rPr sz="2800" spc="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tarih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3094–18</a:t>
            </a:r>
            <a:r>
              <a:rPr sz="2800" spc="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sayılı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yazısı)</a:t>
            </a:r>
            <a:endParaRPr sz="2800">
              <a:latin typeface="Berlin Sans FB"/>
              <a:cs typeface="Berlin Sans FB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3652" y="115823"/>
            <a:ext cx="937259" cy="93726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51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4121" y="198831"/>
            <a:ext cx="14954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dirty="0">
                <a:uFill>
                  <a:solidFill>
                    <a:srgbClr val="FF0000"/>
                  </a:solidFill>
                </a:uFill>
              </a:rPr>
              <a:t>4</a:t>
            </a:r>
            <a:r>
              <a:rPr sz="3200" u="heavy" spc="-5" dirty="0">
                <a:uFill>
                  <a:solidFill>
                    <a:srgbClr val="FF0000"/>
                  </a:solidFill>
                </a:uFill>
              </a:rPr>
              <a:t>-</a:t>
            </a:r>
            <a:r>
              <a:rPr sz="3200" u="heavy" spc="-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DD</a:t>
            </a:r>
            <a:r>
              <a:rPr sz="3200" u="heavy" spc="-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200" u="heavy" spc="-5" dirty="0">
                <a:uFill>
                  <a:solidFill>
                    <a:srgbClr val="FF0000"/>
                  </a:solidFill>
                </a:uFill>
              </a:rPr>
              <a:t>A</a:t>
            </a:r>
            <a:r>
              <a:rPr sz="3200" dirty="0"/>
              <a:t>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0064" y="1156208"/>
            <a:ext cx="6898640" cy="3139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6235" algn="l"/>
              </a:tabLst>
            </a:pP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Bu bölüme, kamu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hukuku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veya muhbir ya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da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ikâyetçiden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gelen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ön</a:t>
            </a:r>
            <a:r>
              <a:rPr sz="2800" spc="69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inceleme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 konusu</a:t>
            </a:r>
            <a:r>
              <a:rPr sz="2800" spc="2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olan</a:t>
            </a:r>
            <a:r>
              <a:rPr sz="2800" spc="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iddia/iddialar</a:t>
            </a:r>
            <a:r>
              <a:rPr sz="2800" spc="3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yazılmalıdır.</a:t>
            </a:r>
            <a:endParaRPr sz="2800">
              <a:latin typeface="Berlin Sans FB"/>
              <a:cs typeface="Berlin Sans FB"/>
            </a:endParaRPr>
          </a:p>
          <a:p>
            <a:pPr marL="355600" marR="5715" indent="-343535">
              <a:lnSpc>
                <a:spcPct val="100899"/>
              </a:lnSpc>
              <a:spcBef>
                <a:spcPts val="88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6235" algn="l"/>
                <a:tab pos="1545590" algn="l"/>
                <a:tab pos="2774315" algn="l"/>
                <a:tab pos="5448300" algn="l"/>
                <a:tab pos="5913120" algn="l"/>
              </a:tabLst>
            </a:pP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Örne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ola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ra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;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M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u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hbir/M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ü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t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eki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X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,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ç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leri 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Bakanlı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ına/..Valili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ine,/...Kaymakamlı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ına 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vermi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2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oldu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u</a:t>
            </a:r>
            <a:r>
              <a:rPr sz="2800" spc="1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......</a:t>
            </a:r>
            <a:r>
              <a:rPr sz="2800" spc="17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tarihli</a:t>
            </a:r>
            <a:r>
              <a:rPr sz="2800" spc="16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dilekçesinde............. </a:t>
            </a:r>
            <a:r>
              <a:rPr sz="2800" spc="-6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hakkında</a:t>
            </a:r>
            <a:r>
              <a:rPr sz="2800" spc="3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aynen:</a:t>
            </a:r>
            <a:r>
              <a:rPr sz="2800" spc="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(Ek:1/1).</a:t>
            </a:r>
            <a:r>
              <a:rPr sz="2800" spc="4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”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19341" y="6115913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51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6295" y="328040"/>
            <a:ext cx="40678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5-Ö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Ğ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RENME</a:t>
            </a:r>
            <a:r>
              <a:rPr sz="3600" u="heavy" spc="-55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600" u="heavy" dirty="0">
                <a:uFill>
                  <a:solidFill>
                    <a:srgbClr val="FF0000"/>
                  </a:solidFill>
                </a:uFill>
              </a:rPr>
              <a:t>TAR</a:t>
            </a:r>
            <a:r>
              <a:rPr sz="3600" u="heavy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600" u="heavy" dirty="0">
                <a:uFill>
                  <a:solidFill>
                    <a:srgbClr val="FF0000"/>
                  </a:solidFill>
                </a:uFill>
              </a:rPr>
              <a:t>H</a:t>
            </a:r>
            <a:r>
              <a:rPr sz="3600" u="heavy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600" u="heavy" dirty="0">
                <a:uFill>
                  <a:solidFill>
                    <a:srgbClr val="FF0000"/>
                  </a:solidFill>
                </a:uFill>
              </a:rPr>
              <a:t>: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8340" y="1077924"/>
            <a:ext cx="468566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6235" algn="l"/>
                <a:tab pos="1045844" algn="l"/>
                <a:tab pos="2524760" algn="l"/>
                <a:tab pos="3036570" algn="l"/>
                <a:tab pos="4232910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Bu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bölüme,	hakkında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ön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</a:t>
            </a:r>
            <a:r>
              <a:rPr sz="2800" spc="-20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anla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incelemeye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55360" y="1077924"/>
            <a:ext cx="13227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ince</a:t>
            </a:r>
            <a:r>
              <a:rPr sz="2800" spc="-1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m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endParaRPr sz="2800">
              <a:latin typeface="Berlin Sans FB"/>
              <a:cs typeface="Berlin Sans FB"/>
            </a:endParaRPr>
          </a:p>
          <a:p>
            <a:pPr marR="6350" algn="r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esas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340" y="1931923"/>
            <a:ext cx="6192520" cy="313944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55600" marR="8255" algn="just">
              <a:lnSpc>
                <a:spcPts val="3260"/>
              </a:lnSpc>
              <a:spcBef>
                <a:spcPts val="285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eylemlerinin yetkili merciler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tarafından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ö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renildi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tarih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 yazılmalıdır.</a:t>
            </a:r>
            <a:endParaRPr sz="2800">
              <a:latin typeface="Berlin Sans FB"/>
              <a:cs typeface="Berlin Sans FB"/>
            </a:endParaRPr>
          </a:p>
          <a:p>
            <a:pPr marL="355600" marR="5080" indent="-343535" algn="just">
              <a:lnSpc>
                <a:spcPct val="100600"/>
              </a:lnSpc>
              <a:spcBef>
                <a:spcPts val="90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6235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renme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tarihi;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ihbar,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ikâyet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veya 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soru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turma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izin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talebinin yetkili merci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tarafından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havale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edilmesi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veya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ön 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inceleme onay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görev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emri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verildi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tarihtir.</a:t>
            </a:r>
            <a:endParaRPr sz="2800">
              <a:latin typeface="Berlin Sans FB"/>
              <a:cs typeface="Berlin Sans FB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3652" y="115823"/>
            <a:ext cx="937259" cy="93726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53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1125" y="592239"/>
            <a:ext cx="4807585" cy="603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6-OLAY</a:t>
            </a:r>
            <a:r>
              <a:rPr sz="3600" u="heavy" spc="-35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600" u="heavy" dirty="0">
                <a:uFill>
                  <a:solidFill>
                    <a:srgbClr val="FF0000"/>
                  </a:solidFill>
                </a:uFill>
              </a:rPr>
              <a:t>YER</a:t>
            </a:r>
            <a:r>
              <a:rPr sz="3600" u="heavy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600" u="heavy" spc="6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VE</a:t>
            </a:r>
            <a:r>
              <a:rPr sz="3600" u="heavy" spc="-3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TAR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H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800" i="1" u="heavy" spc="-5" dirty="0"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:</a:t>
            </a:r>
            <a:endParaRPr sz="3800">
              <a:latin typeface="Berlin Sans FB"/>
              <a:cs typeface="Berlin Sans FB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590" y="1570990"/>
            <a:ext cx="8559165" cy="131762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55600" marR="5080" indent="-342900" algn="just">
              <a:lnSpc>
                <a:spcPct val="101499"/>
              </a:lnSpc>
              <a:spcBef>
                <a:spcPts val="4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</a:tabLst>
            </a:pPr>
            <a:r>
              <a:rPr sz="2800" spc="-5" dirty="0">
                <a:latin typeface="Berlin Sans FB"/>
                <a:cs typeface="Berlin Sans FB"/>
              </a:rPr>
              <a:t>Bu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bölüme;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Ön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10" dirty="0">
                <a:latin typeface="Calibri"/>
                <a:cs typeface="Calibri"/>
              </a:rPr>
              <a:t>İ</a:t>
            </a:r>
            <a:r>
              <a:rPr sz="2800" spc="-10" dirty="0">
                <a:latin typeface="Berlin Sans FB"/>
                <a:cs typeface="Berlin Sans FB"/>
              </a:rPr>
              <a:t>nceleme</a:t>
            </a:r>
            <a:r>
              <a:rPr sz="2800" spc="-5" dirty="0">
                <a:latin typeface="Berlin Sans FB"/>
                <a:cs typeface="Berlin Sans FB"/>
              </a:rPr>
              <a:t> </a:t>
            </a:r>
            <a:r>
              <a:rPr sz="2800" dirty="0">
                <a:latin typeface="Berlin Sans FB"/>
                <a:cs typeface="Berlin Sans FB"/>
              </a:rPr>
              <a:t>konusu</a:t>
            </a:r>
            <a:r>
              <a:rPr sz="2800" spc="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i</a:t>
            </a:r>
            <a:r>
              <a:rPr sz="2800" spc="-5" dirty="0">
                <a:latin typeface="Calibri"/>
                <a:cs typeface="Calibri"/>
              </a:rPr>
              <a:t>ş</a:t>
            </a:r>
            <a:r>
              <a:rPr sz="2800" spc="-5" dirty="0">
                <a:latin typeface="Berlin Sans FB"/>
                <a:cs typeface="Berlin Sans FB"/>
              </a:rPr>
              <a:t>lem/i</a:t>
            </a:r>
            <a:r>
              <a:rPr sz="2800" spc="-5" dirty="0">
                <a:latin typeface="Calibri"/>
                <a:cs typeface="Calibri"/>
              </a:rPr>
              <a:t>ş</a:t>
            </a:r>
            <a:r>
              <a:rPr sz="2800" spc="-5" dirty="0">
                <a:latin typeface="Berlin Sans FB"/>
                <a:cs typeface="Berlin Sans FB"/>
              </a:rPr>
              <a:t>lemler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veya </a:t>
            </a:r>
            <a:r>
              <a:rPr sz="2800" spc="-68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eylem/eylemlerin</a:t>
            </a:r>
            <a:r>
              <a:rPr sz="2800" dirty="0">
                <a:latin typeface="Berlin Sans FB"/>
                <a:cs typeface="Berlin Sans FB"/>
              </a:rPr>
              <a:t> tesis </a:t>
            </a:r>
            <a:r>
              <a:rPr sz="2800" spc="-5" dirty="0">
                <a:latin typeface="Berlin Sans FB"/>
                <a:cs typeface="Berlin Sans FB"/>
              </a:rPr>
              <a:t>veya i</a:t>
            </a:r>
            <a:r>
              <a:rPr sz="2800" spc="-5" dirty="0">
                <a:latin typeface="Calibri"/>
                <a:cs typeface="Calibri"/>
              </a:rPr>
              <a:t>ş</a:t>
            </a:r>
            <a:r>
              <a:rPr sz="2800" spc="-5" dirty="0">
                <a:latin typeface="Berlin Sans FB"/>
                <a:cs typeface="Berlin Sans FB"/>
              </a:rPr>
              <a:t>lendi</a:t>
            </a:r>
            <a:r>
              <a:rPr sz="2800" spc="-5" dirty="0">
                <a:latin typeface="Calibri"/>
                <a:cs typeface="Calibri"/>
              </a:rPr>
              <a:t>ğ</a:t>
            </a:r>
            <a:r>
              <a:rPr sz="2800" spc="-5" dirty="0">
                <a:latin typeface="Berlin Sans FB"/>
                <a:cs typeface="Berlin Sans FB"/>
              </a:rPr>
              <a:t>i yer/yerler ile tarih/ </a:t>
            </a:r>
            <a:r>
              <a:rPr sz="2800" spc="-68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tarihleri </a:t>
            </a:r>
            <a:r>
              <a:rPr sz="2800" spc="-10" dirty="0">
                <a:latin typeface="Berlin Sans FB"/>
                <a:cs typeface="Berlin Sans FB"/>
              </a:rPr>
              <a:t>yazılır.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54</a:t>
            </a:fld>
            <a:endParaRPr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3233" y="344881"/>
            <a:ext cx="4420235" cy="92329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108075" marR="5080" indent="-1096010">
              <a:lnSpc>
                <a:spcPct val="102800"/>
              </a:lnSpc>
              <a:spcBef>
                <a:spcPts val="5"/>
              </a:spcBef>
            </a:pPr>
            <a:r>
              <a:rPr u="heavy" spc="-5" dirty="0">
                <a:uFill>
                  <a:solidFill>
                    <a:srgbClr val="FF0000"/>
                  </a:solidFill>
                </a:uFill>
              </a:rPr>
              <a:t>7-HAKKINDA</a:t>
            </a:r>
            <a:r>
              <a:rPr u="heavy" spc="4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2900" u="heavy" dirty="0">
                <a:uFill>
                  <a:solidFill>
                    <a:srgbClr val="FF0000"/>
                  </a:solidFill>
                </a:uFill>
              </a:rPr>
              <a:t>ÖN</a:t>
            </a:r>
            <a:r>
              <a:rPr sz="2900" u="heavy" spc="-3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2900" u="heavy" spc="-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2900" u="heavy" spc="-5" dirty="0">
                <a:uFill>
                  <a:solidFill>
                    <a:srgbClr val="FF0000"/>
                  </a:solidFill>
                </a:uFill>
              </a:rPr>
              <a:t>NCELEME </a:t>
            </a:r>
            <a:r>
              <a:rPr sz="2900" spc="-710" dirty="0"/>
              <a:t> </a:t>
            </a:r>
            <a:r>
              <a:rPr sz="2900" u="heavy" dirty="0">
                <a:uFill>
                  <a:solidFill>
                    <a:srgbClr val="FF0000"/>
                  </a:solidFill>
                </a:uFill>
              </a:rPr>
              <a:t>YAPILANLAR: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2490" y="1865502"/>
            <a:ext cx="26828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56764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</a:t>
            </a:r>
            <a:r>
              <a:rPr sz="2800" spc="-20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anla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aç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9590" y="1438783"/>
            <a:ext cx="46761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  <a:tab pos="1314450" algn="l"/>
                <a:tab pos="305816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Bu	bölüme,	hakkında</a:t>
            </a:r>
            <a:endParaRPr sz="2800">
              <a:latin typeface="Berlin Sans FB"/>
              <a:cs typeface="Berlin Sans FB"/>
            </a:endParaRPr>
          </a:p>
          <a:p>
            <a:pPr marL="3295650">
              <a:lnSpc>
                <a:spcPct val="100000"/>
              </a:lnSpc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kimlikleri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63641" y="1438783"/>
            <a:ext cx="232473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8265">
              <a:lnSpc>
                <a:spcPct val="100000"/>
              </a:lnSpc>
              <a:spcBef>
                <a:spcPts val="95"/>
              </a:spcBef>
              <a:tabLst>
                <a:tab pos="623570" algn="l"/>
                <a:tab pos="1014094" algn="l"/>
                <a:tab pos="1532255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ö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	i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nceleme 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il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ola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tari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h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9590" y="2165375"/>
            <a:ext cx="7257415" cy="11322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095"/>
              </a:spcBef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itibarıyla</a:t>
            </a:r>
            <a:r>
              <a:rPr sz="2800" spc="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görev</a:t>
            </a:r>
            <a:r>
              <a:rPr sz="28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unvanları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yazılmalıdır.</a:t>
            </a:r>
            <a:endParaRPr sz="2800">
              <a:latin typeface="Berlin Sans FB"/>
              <a:cs typeface="Berlin Sans FB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  <a:tab pos="1472565" algn="l"/>
                <a:tab pos="2018030" algn="l"/>
                <a:tab pos="3492500" algn="l"/>
                <a:tab pos="5408295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Ay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ıc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ö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incelem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rapor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ar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nın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</a:t>
            </a:r>
            <a:r>
              <a:rPr sz="2800" spc="-20" dirty="0">
                <a:solidFill>
                  <a:srgbClr val="404040"/>
                </a:solidFill>
                <a:latin typeface="Berlin Sans FB"/>
                <a:cs typeface="Berlin Sans FB"/>
              </a:rPr>
              <a:t>p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800" spc="-1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arı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2490" y="3272104"/>
            <a:ext cx="4192904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870710" algn="l"/>
                <a:tab pos="2750185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konun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hakk</a:t>
            </a:r>
            <a:r>
              <a:rPr sz="2800" spc="-2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 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yapılanların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70321" y="3272104"/>
            <a:ext cx="2218055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17015" marR="5080" indent="-1504950" algn="r">
              <a:lnSpc>
                <a:spcPct val="100000"/>
              </a:lnSpc>
              <a:spcBef>
                <a:spcPts val="95"/>
              </a:spcBef>
              <a:tabLst>
                <a:tab pos="908685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ö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ince</a:t>
            </a:r>
            <a:r>
              <a:rPr sz="2800" spc="-1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eme 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özen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2490" y="4115561"/>
            <a:ext cx="30880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gösterilmelidir.(Tefti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86632" y="3699509"/>
            <a:ext cx="3804285" cy="8680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320"/>
              </a:lnSpc>
              <a:spcBef>
                <a:spcPts val="95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yazılmasına</a:t>
            </a:r>
            <a:endParaRPr sz="2800">
              <a:latin typeface="Berlin Sans FB"/>
              <a:cs typeface="Berlin Sans FB"/>
            </a:endParaRPr>
          </a:p>
          <a:p>
            <a:pPr marL="384175">
              <a:lnSpc>
                <a:spcPts val="3320"/>
              </a:lnSpc>
              <a:tabLst>
                <a:tab pos="1807845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Kurulu	Ba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kanlı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ının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2490" y="4552645"/>
            <a:ext cx="60388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05.06.2002</a:t>
            </a:r>
            <a:r>
              <a:rPr sz="2800" spc="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tarih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 3094–18</a:t>
            </a:r>
            <a:r>
              <a:rPr sz="28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sayılı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yazısı)</a:t>
            </a:r>
            <a:endParaRPr sz="2800">
              <a:latin typeface="Berlin Sans FB"/>
              <a:cs typeface="Berlin Sans FB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3652" y="115823"/>
            <a:ext cx="937259" cy="93726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55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4700" y="198831"/>
            <a:ext cx="46240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spc="-5" dirty="0">
                <a:uFill>
                  <a:solidFill>
                    <a:srgbClr val="FF0000"/>
                  </a:solidFill>
                </a:uFill>
              </a:rPr>
              <a:t>8-ÖN</a:t>
            </a:r>
            <a:r>
              <a:rPr sz="3200" u="heavy" spc="-2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200" u="heavy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NCELEME</a:t>
            </a:r>
            <a:r>
              <a:rPr sz="3200" u="heavy" spc="-2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200" u="heavy" spc="-5" dirty="0">
                <a:uFill>
                  <a:solidFill>
                    <a:srgbClr val="FF0000"/>
                  </a:solidFill>
                </a:uFill>
              </a:rPr>
              <a:t>KONUSU: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065" y="1035253"/>
            <a:ext cx="6974840" cy="442023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5600" marR="7620" indent="-342900" algn="just">
              <a:lnSpc>
                <a:spcPct val="90000"/>
              </a:lnSpc>
              <a:spcBef>
                <a:spcPts val="434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Bu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bölüme, iddialar esas alınmak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suretiyle 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yetkili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merciler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tarafından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yapılmak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üzere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verilen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onaylara</a:t>
            </a:r>
            <a:r>
              <a:rPr sz="2800" spc="69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istinaden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inceleme</a:t>
            </a:r>
            <a:r>
              <a:rPr sz="2800" spc="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konuları</a:t>
            </a:r>
            <a:r>
              <a:rPr sz="28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yazılmalıdır.</a:t>
            </a:r>
            <a:endParaRPr sz="280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90000"/>
              </a:lnSpc>
              <a:spcBef>
                <a:spcPts val="994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  <a:tab pos="2254250" algn="l"/>
                <a:tab pos="5956935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inceleme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raporlarında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“ön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inceleme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konusu”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lı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ı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altında “iddia” oldu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u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gibi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yazılmayacak, ön inceleme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konusu,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iddianın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özünü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içerecek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mahiyette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olmak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üzere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800" spc="-1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saca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z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ıl</a:t>
            </a:r>
            <a:r>
              <a:rPr sz="2800" spc="-15" dirty="0">
                <a:solidFill>
                  <a:srgbClr val="404040"/>
                </a:solidFill>
                <a:latin typeface="Berlin Sans FB"/>
                <a:cs typeface="Berlin Sans FB"/>
              </a:rPr>
              <a:t>m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alıd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.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(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Teft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800" spc="1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ulu  Ba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kanlı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ının 05.06.2002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tarih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 3094–18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sayılı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 yazısı)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56</a:t>
            </a:fld>
            <a:endParaRPr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0683" y="126238"/>
            <a:ext cx="498538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100"/>
              </a:spcBef>
            </a:pPr>
            <a:r>
              <a:rPr sz="3200" u="heavy" dirty="0">
                <a:uFill>
                  <a:solidFill>
                    <a:srgbClr val="FF0000"/>
                  </a:solidFill>
                </a:uFill>
              </a:rPr>
              <a:t>9-HAKKINDA</a:t>
            </a:r>
            <a:r>
              <a:rPr sz="3200" u="heavy" spc="-4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ÖN</a:t>
            </a:r>
            <a:r>
              <a:rPr sz="3200" u="heavy" spc="-5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200" u="heavy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NCELEME </a:t>
            </a:r>
            <a:r>
              <a:rPr sz="3200" spc="-785" dirty="0"/>
              <a:t> </a:t>
            </a:r>
            <a:r>
              <a:rPr sz="3200" u="heavy" dirty="0">
                <a:uFill>
                  <a:solidFill>
                    <a:srgbClr val="FF0000"/>
                  </a:solidFill>
                </a:uFill>
              </a:rPr>
              <a:t>YAPILANLARIN</a:t>
            </a:r>
            <a:r>
              <a:rPr sz="3200" u="heavy" spc="-4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200" u="heavy" spc="-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200" u="heavy" spc="-5" dirty="0">
                <a:uFill>
                  <a:solidFill>
                    <a:srgbClr val="FF0000"/>
                  </a:solidFill>
                </a:uFill>
              </a:rPr>
              <a:t>FADELER</a:t>
            </a:r>
            <a:r>
              <a:rPr sz="3200" u="heavy" spc="-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200" u="heavy" spc="-5" dirty="0">
                <a:uFill>
                  <a:solidFill>
                    <a:srgbClr val="FF0000"/>
                  </a:solidFill>
                </a:uFill>
              </a:rPr>
              <a:t>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742" y="1294256"/>
            <a:ext cx="653732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Bu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bölüme,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hakkında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inceleme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yapılanların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ifadeleri ya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da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ifade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özetleri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yazılmalıdır..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742" y="2690622"/>
            <a:ext cx="13804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Örnek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li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spc="-15" dirty="0">
                <a:solidFill>
                  <a:srgbClr val="404040"/>
                </a:solidFill>
                <a:latin typeface="Berlin Sans FB"/>
                <a:cs typeface="Berlin Sans FB"/>
              </a:rPr>
              <a:t>m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ce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30145" y="2690622"/>
            <a:ext cx="154813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6540" marR="5080" indent="-243840">
              <a:lnSpc>
                <a:spcPct val="100000"/>
              </a:lnSpc>
              <a:spcBef>
                <a:spcPts val="95"/>
              </a:spcBef>
              <a:tabLst>
                <a:tab pos="1306195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ola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ra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k;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...  alınan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09264" y="2690622"/>
            <a:ext cx="34321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  <a:tabLst>
                <a:tab pos="1511935" algn="l"/>
                <a:tab pos="2974975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Belediye	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80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kanı	...</a:t>
            </a:r>
            <a:endParaRPr sz="2800">
              <a:latin typeface="Berlin Sans FB"/>
              <a:cs typeface="Berlin Sans FB"/>
            </a:endParaRPr>
          </a:p>
          <a:p>
            <a:pPr marR="6985" algn="r">
              <a:lnSpc>
                <a:spcPct val="100000"/>
              </a:lnSpc>
              <a:tabLst>
                <a:tab pos="644525" algn="l"/>
                <a:tab pos="1915795" algn="l"/>
              </a:tabLst>
            </a:pP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...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tarihli	ifadesinde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45357" y="3544315"/>
            <a:ext cx="36950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39850" algn="l"/>
                <a:tab pos="295402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ü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ülen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idd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alar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5642" y="3544315"/>
            <a:ext cx="1454785" cy="8890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10"/>
              </a:spcBef>
              <a:tabLst>
                <a:tab pos="1266825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hakkın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 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aynen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: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5642" y="4408423"/>
            <a:ext cx="15659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hakkımda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19350" y="3544315"/>
            <a:ext cx="657860" cy="131572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30480" algn="just">
              <a:lnSpc>
                <a:spcPct val="101299"/>
              </a:lnSpc>
              <a:spcBef>
                <a:spcPts val="50"/>
              </a:spcBef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ileri </a:t>
            </a:r>
            <a:r>
              <a:rPr sz="2800" spc="-69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(Ek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ileri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77361" y="3981703"/>
            <a:ext cx="3662679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305" marR="5080" indent="-15240">
              <a:lnSpc>
                <a:spcPct val="100000"/>
              </a:lnSpc>
              <a:spcBef>
                <a:spcPts val="95"/>
              </a:spcBef>
              <a:tabLst>
                <a:tab pos="1115695" algn="l"/>
                <a:tab pos="1878330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1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5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)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“..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.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B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gerekç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lerle 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sürülen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88255" y="4408423"/>
            <a:ext cx="12465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idd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aları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51550" y="4408423"/>
            <a:ext cx="8883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kab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86403" y="4824729"/>
            <a:ext cx="12420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eklinde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97397" y="4824729"/>
            <a:ext cx="13411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be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y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anda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5642" y="4824729"/>
            <a:ext cx="202565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etmiyorum.”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bulunm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tu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.</a:t>
            </a:r>
            <a:endParaRPr sz="2800">
              <a:latin typeface="Berlin Sans FB"/>
              <a:cs typeface="Berlin Sans FB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3652" y="115823"/>
            <a:ext cx="937259" cy="937260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57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01241" y="123190"/>
            <a:ext cx="39249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10-D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İĞ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ER</a:t>
            </a:r>
            <a:r>
              <a:rPr sz="3600" u="heavy" spc="-35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FADELER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0442" y="1211656"/>
            <a:ext cx="5017770" cy="819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5"/>
              </a:spcBef>
              <a:buClr>
                <a:srgbClr val="90C225"/>
              </a:buClr>
              <a:buSzPct val="78846"/>
              <a:buFont typeface="Wingdings 3"/>
              <a:buChar char=""/>
              <a:tabLst>
                <a:tab pos="355600" algn="l"/>
                <a:tab pos="1914525" algn="l"/>
                <a:tab pos="3959860" algn="l"/>
              </a:tabLst>
            </a:pPr>
            <a:r>
              <a:rPr sz="2600" dirty="0">
                <a:latin typeface="Berlin Sans FB"/>
                <a:cs typeface="Berlin Sans FB"/>
              </a:rPr>
              <a:t>Bu</a:t>
            </a:r>
            <a:r>
              <a:rPr sz="2600" spc="5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bölüme</a:t>
            </a:r>
            <a:r>
              <a:rPr sz="2600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muhbir,</a:t>
            </a:r>
            <a:r>
              <a:rPr sz="2600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Calibri"/>
                <a:cs typeface="Calibri"/>
              </a:rPr>
              <a:t>ş</a:t>
            </a:r>
            <a:r>
              <a:rPr sz="2600" spc="-5" dirty="0">
                <a:latin typeface="Berlin Sans FB"/>
                <a:cs typeface="Berlin Sans FB"/>
              </a:rPr>
              <a:t>ikâyetçiler, </a:t>
            </a:r>
            <a:r>
              <a:rPr sz="2600" spc="-635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b</a:t>
            </a:r>
            <a:r>
              <a:rPr sz="2600" spc="-15" dirty="0">
                <a:latin typeface="Berlin Sans FB"/>
                <a:cs typeface="Berlin Sans FB"/>
              </a:rPr>
              <a:t>i</a:t>
            </a:r>
            <a:r>
              <a:rPr sz="2600" spc="10" dirty="0">
                <a:latin typeface="Berlin Sans FB"/>
                <a:cs typeface="Berlin Sans FB"/>
              </a:rPr>
              <a:t>l</a:t>
            </a:r>
            <a:r>
              <a:rPr sz="2600" spc="-5" dirty="0">
                <a:latin typeface="Berlin Sans FB"/>
                <a:cs typeface="Berlin Sans FB"/>
              </a:rPr>
              <a:t>gis</a:t>
            </a:r>
            <a:r>
              <a:rPr sz="2600" spc="-20" dirty="0">
                <a:latin typeface="Berlin Sans FB"/>
                <a:cs typeface="Berlin Sans FB"/>
              </a:rPr>
              <a:t>i</a:t>
            </a:r>
            <a:r>
              <a:rPr sz="2600" dirty="0">
                <a:latin typeface="Berlin Sans FB"/>
                <a:cs typeface="Berlin Sans FB"/>
              </a:rPr>
              <a:t>ne	</a:t>
            </a:r>
            <a:r>
              <a:rPr sz="2600" spc="-5" dirty="0">
                <a:latin typeface="Berlin Sans FB"/>
                <a:cs typeface="Berlin Sans FB"/>
              </a:rPr>
              <a:t>ba</a:t>
            </a:r>
            <a:r>
              <a:rPr sz="2600" spc="-10" dirty="0">
                <a:latin typeface="Calibri"/>
                <a:cs typeface="Calibri"/>
              </a:rPr>
              <a:t>ş</a:t>
            </a:r>
            <a:r>
              <a:rPr sz="2600" dirty="0">
                <a:latin typeface="Berlin Sans FB"/>
                <a:cs typeface="Berlin Sans FB"/>
              </a:rPr>
              <a:t>vurul</a:t>
            </a:r>
            <a:r>
              <a:rPr sz="2600" spc="-20" dirty="0">
                <a:latin typeface="Berlin Sans FB"/>
                <a:cs typeface="Berlin Sans FB"/>
              </a:rPr>
              <a:t>a</a:t>
            </a:r>
            <a:r>
              <a:rPr sz="2600" dirty="0">
                <a:latin typeface="Berlin Sans FB"/>
                <a:cs typeface="Berlin Sans FB"/>
              </a:rPr>
              <a:t>n	k</a:t>
            </a:r>
            <a:r>
              <a:rPr sz="2600" spc="-10" dirty="0">
                <a:latin typeface="Berlin Sans FB"/>
                <a:cs typeface="Berlin Sans FB"/>
              </a:rPr>
              <a:t>i</a:t>
            </a:r>
            <a:r>
              <a:rPr sz="2600" dirty="0">
                <a:latin typeface="Calibri"/>
                <a:cs typeface="Calibri"/>
              </a:rPr>
              <a:t>ş</a:t>
            </a:r>
            <a:r>
              <a:rPr sz="2600" spc="-10" dirty="0">
                <a:latin typeface="Berlin Sans FB"/>
                <a:cs typeface="Berlin Sans FB"/>
              </a:rPr>
              <a:t>i</a:t>
            </a:r>
            <a:r>
              <a:rPr sz="2600" spc="10" dirty="0">
                <a:latin typeface="Berlin Sans FB"/>
                <a:cs typeface="Berlin Sans FB"/>
              </a:rPr>
              <a:t>l</a:t>
            </a:r>
            <a:r>
              <a:rPr sz="2600" dirty="0">
                <a:latin typeface="Berlin Sans FB"/>
                <a:cs typeface="Berlin Sans FB"/>
              </a:rPr>
              <a:t>erin</a:t>
            </a:r>
            <a:endParaRPr sz="26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03365" y="1211656"/>
            <a:ext cx="1558925" cy="819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3070" marR="5080" indent="-421005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latin typeface="Berlin Sans FB"/>
                <a:cs typeface="Berlin Sans FB"/>
              </a:rPr>
              <a:t>tanıklar</a:t>
            </a:r>
            <a:r>
              <a:rPr sz="2600" spc="195" dirty="0">
                <a:latin typeface="Berlin Sans FB"/>
                <a:cs typeface="Berlin Sans FB"/>
              </a:rPr>
              <a:t> </a:t>
            </a:r>
            <a:r>
              <a:rPr sz="2600" spc="-15" dirty="0">
                <a:latin typeface="Berlin Sans FB"/>
                <a:cs typeface="Berlin Sans FB"/>
              </a:rPr>
              <a:t>ve </a:t>
            </a:r>
            <a:r>
              <a:rPr sz="2600" spc="-635" dirty="0">
                <a:latin typeface="Berlin Sans FB"/>
                <a:cs typeface="Berlin Sans FB"/>
              </a:rPr>
              <a:t> </a:t>
            </a:r>
            <a:r>
              <a:rPr sz="2600" spc="-10" dirty="0">
                <a:latin typeface="Berlin Sans FB"/>
                <a:cs typeface="Berlin Sans FB"/>
              </a:rPr>
              <a:t>i</a:t>
            </a:r>
            <a:r>
              <a:rPr sz="2600" dirty="0">
                <a:latin typeface="Berlin Sans FB"/>
                <a:cs typeface="Berlin Sans FB"/>
              </a:rPr>
              <a:t>fad</a:t>
            </a:r>
            <a:r>
              <a:rPr sz="2600" spc="5" dirty="0">
                <a:latin typeface="Berlin Sans FB"/>
                <a:cs typeface="Berlin Sans FB"/>
              </a:rPr>
              <a:t>e</a:t>
            </a:r>
            <a:r>
              <a:rPr sz="2600" spc="-5" dirty="0">
                <a:latin typeface="Berlin Sans FB"/>
                <a:cs typeface="Berlin Sans FB"/>
              </a:rPr>
              <a:t>l</a:t>
            </a:r>
            <a:r>
              <a:rPr sz="2600" dirty="0">
                <a:latin typeface="Berlin Sans FB"/>
                <a:cs typeface="Berlin Sans FB"/>
              </a:rPr>
              <a:t>eri</a:t>
            </a:r>
            <a:endParaRPr sz="26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93316" y="2015489"/>
            <a:ext cx="169862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latin typeface="Berlin Sans FB"/>
                <a:cs typeface="Berlin Sans FB"/>
              </a:rPr>
              <a:t>yazılmalıdır.</a:t>
            </a:r>
            <a:endParaRPr sz="260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0442" y="2527249"/>
            <a:ext cx="6610984" cy="829944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54965" marR="5080" indent="-342900">
              <a:lnSpc>
                <a:spcPct val="102800"/>
              </a:lnSpc>
              <a:spcBef>
                <a:spcPts val="20"/>
              </a:spcBef>
              <a:buClr>
                <a:srgbClr val="90C225"/>
              </a:buClr>
              <a:buSzPct val="78846"/>
              <a:buFont typeface="Wingdings 3"/>
              <a:buChar char=""/>
              <a:tabLst>
                <a:tab pos="355600" algn="l"/>
                <a:tab pos="1568450" algn="l"/>
                <a:tab pos="1789430" algn="l"/>
                <a:tab pos="3296920" algn="l"/>
                <a:tab pos="3725545" algn="l"/>
                <a:tab pos="4902200" algn="l"/>
                <a:tab pos="6062345" algn="l"/>
              </a:tabLst>
            </a:pPr>
            <a:r>
              <a:rPr sz="2600" spc="-5" dirty="0">
                <a:solidFill>
                  <a:srgbClr val="00AFEF"/>
                </a:solidFill>
                <a:latin typeface="Berlin Sans FB"/>
                <a:cs typeface="Berlin Sans FB"/>
              </a:rPr>
              <a:t>A)</a:t>
            </a:r>
            <a:r>
              <a:rPr sz="2600" spc="-15" dirty="0">
                <a:solidFill>
                  <a:srgbClr val="00AFEF"/>
                </a:solidFill>
                <a:latin typeface="Berlin Sans FB"/>
                <a:cs typeface="Berlin Sans FB"/>
              </a:rPr>
              <a:t>T</a:t>
            </a:r>
            <a:r>
              <a:rPr sz="2600" spc="-5" dirty="0">
                <a:solidFill>
                  <a:srgbClr val="00AFEF"/>
                </a:solidFill>
                <a:latin typeface="Berlin Sans FB"/>
                <a:cs typeface="Berlin Sans FB"/>
              </a:rPr>
              <a:t>a</a:t>
            </a:r>
            <a:r>
              <a:rPr sz="2600" spc="-15" dirty="0">
                <a:solidFill>
                  <a:srgbClr val="00AFEF"/>
                </a:solidFill>
                <a:latin typeface="Berlin Sans FB"/>
                <a:cs typeface="Berlin Sans FB"/>
              </a:rPr>
              <a:t>n</a:t>
            </a:r>
            <a:r>
              <a:rPr sz="2600" spc="-5" dirty="0">
                <a:solidFill>
                  <a:srgbClr val="00AFEF"/>
                </a:solidFill>
                <a:latin typeface="Berlin Sans FB"/>
                <a:cs typeface="Berlin Sans FB"/>
              </a:rPr>
              <a:t>ı</a:t>
            </a:r>
            <a:r>
              <a:rPr sz="2600" dirty="0">
                <a:solidFill>
                  <a:srgbClr val="00AFEF"/>
                </a:solidFill>
                <a:latin typeface="Berlin Sans FB"/>
                <a:cs typeface="Berlin Sans FB"/>
              </a:rPr>
              <a:t>k		</a:t>
            </a:r>
            <a:r>
              <a:rPr sz="2600" spc="-10" dirty="0">
                <a:solidFill>
                  <a:srgbClr val="00AFEF"/>
                </a:solidFill>
                <a:latin typeface="Calibri"/>
                <a:cs typeface="Calibri"/>
              </a:rPr>
              <a:t>İ</a:t>
            </a:r>
            <a:r>
              <a:rPr sz="2600" dirty="0">
                <a:solidFill>
                  <a:srgbClr val="00AFEF"/>
                </a:solidFill>
                <a:latin typeface="Berlin Sans FB"/>
                <a:cs typeface="Berlin Sans FB"/>
              </a:rPr>
              <a:t>fa</a:t>
            </a:r>
            <a:r>
              <a:rPr sz="2600" spc="-15" dirty="0">
                <a:solidFill>
                  <a:srgbClr val="00AFEF"/>
                </a:solidFill>
                <a:latin typeface="Berlin Sans FB"/>
                <a:cs typeface="Berlin Sans FB"/>
              </a:rPr>
              <a:t>d</a:t>
            </a:r>
            <a:r>
              <a:rPr sz="2600" spc="-10" dirty="0">
                <a:solidFill>
                  <a:srgbClr val="00AFEF"/>
                </a:solidFill>
                <a:latin typeface="Berlin Sans FB"/>
                <a:cs typeface="Berlin Sans FB"/>
              </a:rPr>
              <a:t>e</a:t>
            </a:r>
            <a:r>
              <a:rPr sz="2600" spc="-5" dirty="0">
                <a:solidFill>
                  <a:srgbClr val="00AFEF"/>
                </a:solidFill>
                <a:latin typeface="Berlin Sans FB"/>
                <a:cs typeface="Berlin Sans FB"/>
              </a:rPr>
              <a:t>ler</a:t>
            </a:r>
            <a:r>
              <a:rPr sz="2600" spc="-10" dirty="0">
                <a:solidFill>
                  <a:srgbClr val="00AFEF"/>
                </a:solidFill>
                <a:latin typeface="Berlin Sans FB"/>
                <a:cs typeface="Berlin Sans FB"/>
              </a:rPr>
              <a:t>i</a:t>
            </a:r>
            <a:r>
              <a:rPr sz="2600" dirty="0">
                <a:solidFill>
                  <a:srgbClr val="00AFEF"/>
                </a:solidFill>
                <a:latin typeface="Berlin Sans FB"/>
                <a:cs typeface="Berlin Sans FB"/>
              </a:rPr>
              <a:t>;	</a:t>
            </a:r>
            <a:r>
              <a:rPr sz="2600" spc="-10" dirty="0">
                <a:latin typeface="Calibri"/>
                <a:cs typeface="Calibri"/>
              </a:rPr>
              <a:t>İ</a:t>
            </a:r>
            <a:r>
              <a:rPr sz="2600" dirty="0">
                <a:latin typeface="Berlin Sans FB"/>
                <a:cs typeface="Berlin Sans FB"/>
              </a:rPr>
              <a:t>n</a:t>
            </a:r>
            <a:r>
              <a:rPr sz="2600" spc="-15" dirty="0">
                <a:latin typeface="Berlin Sans FB"/>
                <a:cs typeface="Berlin Sans FB"/>
              </a:rPr>
              <a:t>c</a:t>
            </a:r>
            <a:r>
              <a:rPr sz="2600" dirty="0">
                <a:latin typeface="Berlin Sans FB"/>
                <a:cs typeface="Berlin Sans FB"/>
              </a:rPr>
              <a:t>el</a:t>
            </a:r>
            <a:r>
              <a:rPr sz="2600" spc="5" dirty="0">
                <a:latin typeface="Berlin Sans FB"/>
                <a:cs typeface="Berlin Sans FB"/>
              </a:rPr>
              <a:t>e</a:t>
            </a:r>
            <a:r>
              <a:rPr sz="2600" dirty="0">
                <a:latin typeface="Berlin Sans FB"/>
                <a:cs typeface="Berlin Sans FB"/>
              </a:rPr>
              <a:t>nen	</a:t>
            </a:r>
            <a:r>
              <a:rPr sz="2600" spc="-15" dirty="0">
                <a:latin typeface="Berlin Sans FB"/>
                <a:cs typeface="Berlin Sans FB"/>
              </a:rPr>
              <a:t>o</a:t>
            </a:r>
            <a:r>
              <a:rPr sz="2600" spc="10" dirty="0">
                <a:latin typeface="Berlin Sans FB"/>
                <a:cs typeface="Berlin Sans FB"/>
              </a:rPr>
              <a:t>l</a:t>
            </a:r>
            <a:r>
              <a:rPr sz="2600" spc="-5" dirty="0">
                <a:latin typeface="Berlin Sans FB"/>
                <a:cs typeface="Berlin Sans FB"/>
              </a:rPr>
              <a:t>a</a:t>
            </a:r>
            <a:r>
              <a:rPr sz="2600" spc="-25" dirty="0">
                <a:latin typeface="Berlin Sans FB"/>
                <a:cs typeface="Berlin Sans FB"/>
              </a:rPr>
              <a:t>y</a:t>
            </a:r>
            <a:r>
              <a:rPr sz="2600" spc="10" dirty="0">
                <a:latin typeface="Berlin Sans FB"/>
                <a:cs typeface="Berlin Sans FB"/>
              </a:rPr>
              <a:t>l</a:t>
            </a:r>
            <a:r>
              <a:rPr sz="2600" dirty="0">
                <a:latin typeface="Berlin Sans FB"/>
                <a:cs typeface="Berlin Sans FB"/>
              </a:rPr>
              <a:t>a	</a:t>
            </a:r>
            <a:r>
              <a:rPr sz="2600" spc="-15" dirty="0">
                <a:latin typeface="Berlin Sans FB"/>
                <a:cs typeface="Berlin Sans FB"/>
              </a:rPr>
              <a:t>i</a:t>
            </a:r>
            <a:r>
              <a:rPr sz="2600" spc="-5" dirty="0">
                <a:latin typeface="Berlin Sans FB"/>
                <a:cs typeface="Berlin Sans FB"/>
              </a:rPr>
              <a:t>lgi</a:t>
            </a:r>
            <a:r>
              <a:rPr sz="2600" dirty="0">
                <a:latin typeface="Berlin Sans FB"/>
                <a:cs typeface="Berlin Sans FB"/>
              </a:rPr>
              <a:t>li  </a:t>
            </a:r>
            <a:r>
              <a:rPr sz="2600" spc="-5" dirty="0">
                <a:latin typeface="Berlin Sans FB"/>
                <a:cs typeface="Berlin Sans FB"/>
              </a:rPr>
              <a:t>olarak,	aydınlatılması	görgü</a:t>
            </a:r>
            <a:endParaRPr sz="2600">
              <a:latin typeface="Berlin Sans FB"/>
              <a:cs typeface="Berlin Sans FB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54597" y="2934716"/>
            <a:ext cx="160655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5" dirty="0">
                <a:latin typeface="Berlin Sans FB"/>
                <a:cs typeface="Berlin Sans FB"/>
              </a:rPr>
              <a:t>tanıklarının</a:t>
            </a:r>
            <a:endParaRPr sz="2600">
              <a:latin typeface="Berlin Sans FB"/>
              <a:cs typeface="Berlin Sans FB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0442" y="3320288"/>
            <a:ext cx="6612890" cy="254127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54965" marR="5080" algn="just">
              <a:lnSpc>
                <a:spcPct val="101400"/>
              </a:lnSpc>
              <a:spcBef>
                <a:spcPts val="60"/>
              </a:spcBef>
            </a:pPr>
            <a:r>
              <a:rPr sz="2600" spc="-5" dirty="0">
                <a:latin typeface="Berlin Sans FB"/>
                <a:cs typeface="Berlin Sans FB"/>
              </a:rPr>
              <a:t>ifadelerine</a:t>
            </a:r>
            <a:r>
              <a:rPr sz="2600" dirty="0">
                <a:latin typeface="Berlin Sans FB"/>
                <a:cs typeface="Berlin Sans FB"/>
              </a:rPr>
              <a:t> ba</a:t>
            </a:r>
            <a:r>
              <a:rPr sz="2600" dirty="0">
                <a:latin typeface="Calibri"/>
                <a:cs typeface="Calibri"/>
              </a:rPr>
              <a:t>ğ</a:t>
            </a:r>
            <a:r>
              <a:rPr sz="2600" dirty="0">
                <a:latin typeface="Berlin Sans FB"/>
                <a:cs typeface="Berlin Sans FB"/>
              </a:rPr>
              <a:t>lı</a:t>
            </a:r>
            <a:r>
              <a:rPr sz="2600" spc="5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olan</a:t>
            </a:r>
            <a:r>
              <a:rPr sz="2600" dirty="0">
                <a:latin typeface="Berlin Sans FB"/>
                <a:cs typeface="Berlin Sans FB"/>
              </a:rPr>
              <a:t> ve</a:t>
            </a:r>
            <a:r>
              <a:rPr sz="2600" spc="5" dirty="0">
                <a:latin typeface="Berlin Sans FB"/>
                <a:cs typeface="Berlin Sans FB"/>
              </a:rPr>
              <a:t> </a:t>
            </a:r>
            <a:r>
              <a:rPr sz="2600" dirty="0">
                <a:latin typeface="Berlin Sans FB"/>
                <a:cs typeface="Berlin Sans FB"/>
              </a:rPr>
              <a:t>incelenen</a:t>
            </a:r>
            <a:r>
              <a:rPr sz="2600" spc="5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Olayın </a:t>
            </a:r>
            <a:r>
              <a:rPr sz="2600" spc="-635" dirty="0">
                <a:latin typeface="Berlin Sans FB"/>
                <a:cs typeface="Berlin Sans FB"/>
              </a:rPr>
              <a:t> </a:t>
            </a:r>
            <a:r>
              <a:rPr sz="2600" dirty="0">
                <a:latin typeface="Berlin Sans FB"/>
                <a:cs typeface="Berlin Sans FB"/>
              </a:rPr>
              <a:t>olu</a:t>
            </a:r>
            <a:r>
              <a:rPr sz="2600" dirty="0">
                <a:latin typeface="Calibri"/>
                <a:cs typeface="Calibri"/>
              </a:rPr>
              <a:t>ş</a:t>
            </a:r>
            <a:r>
              <a:rPr sz="2600" dirty="0">
                <a:latin typeface="Berlin Sans FB"/>
                <a:cs typeface="Berlin Sans FB"/>
              </a:rPr>
              <a:t>umunu</a:t>
            </a:r>
            <a:r>
              <a:rPr sz="2600" spc="5" dirty="0">
                <a:latin typeface="Berlin Sans FB"/>
                <a:cs typeface="Berlin Sans FB"/>
              </a:rPr>
              <a:t> </a:t>
            </a:r>
            <a:r>
              <a:rPr sz="2600" dirty="0">
                <a:latin typeface="Berlin Sans FB"/>
                <a:cs typeface="Berlin Sans FB"/>
              </a:rPr>
              <a:t>bizzat</a:t>
            </a:r>
            <a:r>
              <a:rPr sz="2600" spc="5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gören</a:t>
            </a:r>
            <a:r>
              <a:rPr sz="2600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veya</a:t>
            </a:r>
            <a:r>
              <a:rPr sz="2600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duyan </a:t>
            </a:r>
            <a:r>
              <a:rPr sz="2600" dirty="0">
                <a:latin typeface="Berlin Sans FB"/>
                <a:cs typeface="Berlin Sans FB"/>
              </a:rPr>
              <a:t> kimselerin</a:t>
            </a:r>
            <a:r>
              <a:rPr sz="2600" spc="-45" dirty="0">
                <a:latin typeface="Berlin Sans FB"/>
                <a:cs typeface="Berlin Sans FB"/>
              </a:rPr>
              <a:t> </a:t>
            </a:r>
            <a:r>
              <a:rPr sz="2600" dirty="0">
                <a:latin typeface="Berlin Sans FB"/>
                <a:cs typeface="Berlin Sans FB"/>
              </a:rPr>
              <a:t>ifadeleri</a:t>
            </a:r>
            <a:r>
              <a:rPr sz="2600" spc="-20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tanık </a:t>
            </a:r>
            <a:r>
              <a:rPr sz="2600" dirty="0">
                <a:latin typeface="Berlin Sans FB"/>
                <a:cs typeface="Berlin Sans FB"/>
              </a:rPr>
              <a:t>sıfatıyla</a:t>
            </a:r>
            <a:r>
              <a:rPr sz="2600" spc="-45" dirty="0">
                <a:latin typeface="Berlin Sans FB"/>
                <a:cs typeface="Berlin Sans FB"/>
              </a:rPr>
              <a:t> </a:t>
            </a:r>
            <a:r>
              <a:rPr sz="2600" dirty="0">
                <a:latin typeface="Berlin Sans FB"/>
                <a:cs typeface="Berlin Sans FB"/>
              </a:rPr>
              <a:t>alınmalıdır.</a:t>
            </a:r>
            <a:endParaRPr sz="2600">
              <a:latin typeface="Berlin Sans FB"/>
              <a:cs typeface="Berlin Sans FB"/>
            </a:endParaRPr>
          </a:p>
          <a:p>
            <a:pPr marL="354965" marR="5080" indent="-342900" algn="just">
              <a:lnSpc>
                <a:spcPct val="101400"/>
              </a:lnSpc>
              <a:spcBef>
                <a:spcPts val="865"/>
              </a:spcBef>
              <a:buClr>
                <a:srgbClr val="90C225"/>
              </a:buClr>
              <a:buSzPct val="78846"/>
              <a:buFont typeface="Wingdings 3"/>
              <a:buChar char=""/>
              <a:tabLst>
                <a:tab pos="355600" algn="l"/>
              </a:tabLst>
            </a:pPr>
            <a:r>
              <a:rPr sz="2600" spc="-5" dirty="0">
                <a:solidFill>
                  <a:srgbClr val="FF0000"/>
                </a:solidFill>
                <a:latin typeface="Berlin Sans FB"/>
                <a:cs typeface="Berlin Sans FB"/>
              </a:rPr>
              <a:t>B)Bilgisine Ba</a:t>
            </a:r>
            <a:r>
              <a:rPr sz="2600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600" spc="-5" dirty="0">
                <a:solidFill>
                  <a:srgbClr val="FF0000"/>
                </a:solidFill>
                <a:latin typeface="Berlin Sans FB"/>
                <a:cs typeface="Berlin Sans FB"/>
              </a:rPr>
              <a:t>vurulanların </a:t>
            </a:r>
            <a:r>
              <a:rPr sz="2600" spc="-5" dirty="0">
                <a:solidFill>
                  <a:srgbClr val="FF0000"/>
                </a:solidFill>
                <a:latin typeface="Calibri"/>
                <a:cs typeface="Calibri"/>
              </a:rPr>
              <a:t>İ</a:t>
            </a:r>
            <a:r>
              <a:rPr sz="2600" spc="-5" dirty="0">
                <a:solidFill>
                  <a:srgbClr val="FF0000"/>
                </a:solidFill>
                <a:latin typeface="Berlin Sans FB"/>
                <a:cs typeface="Berlin Sans FB"/>
              </a:rPr>
              <a:t>fadeleri; </a:t>
            </a:r>
            <a:r>
              <a:rPr sz="2600" spc="-5" dirty="0">
                <a:latin typeface="Berlin Sans FB"/>
                <a:cs typeface="Berlin Sans FB"/>
              </a:rPr>
              <a:t>Tanıklar </a:t>
            </a:r>
            <a:r>
              <a:rPr sz="2600" spc="-635" dirty="0">
                <a:latin typeface="Berlin Sans FB"/>
                <a:cs typeface="Berlin Sans FB"/>
              </a:rPr>
              <a:t> </a:t>
            </a:r>
            <a:r>
              <a:rPr sz="2600" dirty="0">
                <a:latin typeface="Berlin Sans FB"/>
                <a:cs typeface="Berlin Sans FB"/>
              </a:rPr>
              <a:t>dı</a:t>
            </a:r>
            <a:r>
              <a:rPr sz="2600" dirty="0">
                <a:latin typeface="Calibri"/>
                <a:cs typeface="Calibri"/>
              </a:rPr>
              <a:t>ş</a:t>
            </a:r>
            <a:r>
              <a:rPr sz="2600" dirty="0">
                <a:latin typeface="Berlin Sans FB"/>
                <a:cs typeface="Berlin Sans FB"/>
              </a:rPr>
              <a:t>ında</a:t>
            </a:r>
            <a:r>
              <a:rPr sz="2600" spc="5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dinlenen</a:t>
            </a:r>
            <a:r>
              <a:rPr sz="2600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ki</a:t>
            </a:r>
            <a:r>
              <a:rPr sz="2600" spc="-5" dirty="0">
                <a:latin typeface="Calibri"/>
                <a:cs typeface="Calibri"/>
              </a:rPr>
              <a:t>ş</a:t>
            </a:r>
            <a:r>
              <a:rPr sz="2600" spc="-5" dirty="0">
                <a:latin typeface="Berlin Sans FB"/>
                <a:cs typeface="Berlin Sans FB"/>
              </a:rPr>
              <a:t>ilerin</a:t>
            </a:r>
            <a:r>
              <a:rPr sz="2600" dirty="0">
                <a:latin typeface="Berlin Sans FB"/>
                <a:cs typeface="Berlin Sans FB"/>
              </a:rPr>
              <a:t> ifadeleri</a:t>
            </a:r>
            <a:r>
              <a:rPr sz="2600" spc="5" dirty="0">
                <a:latin typeface="Berlin Sans FB"/>
                <a:cs typeface="Berlin Sans FB"/>
              </a:rPr>
              <a:t> </a:t>
            </a:r>
            <a:r>
              <a:rPr sz="2600" dirty="0">
                <a:latin typeface="Berlin Sans FB"/>
                <a:cs typeface="Berlin Sans FB"/>
              </a:rPr>
              <a:t>olup,</a:t>
            </a:r>
            <a:r>
              <a:rPr sz="2600" spc="5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bu </a:t>
            </a:r>
            <a:r>
              <a:rPr sz="2600" spc="-635" dirty="0">
                <a:latin typeface="Berlin Sans FB"/>
                <a:cs typeface="Berlin Sans FB"/>
              </a:rPr>
              <a:t> </a:t>
            </a:r>
            <a:r>
              <a:rPr sz="2600" dirty="0">
                <a:latin typeface="Berlin Sans FB"/>
                <a:cs typeface="Berlin Sans FB"/>
              </a:rPr>
              <a:t>ifadeler</a:t>
            </a:r>
            <a:r>
              <a:rPr sz="2600" spc="-35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alınırken</a:t>
            </a:r>
            <a:r>
              <a:rPr sz="2600" spc="-15" dirty="0">
                <a:latin typeface="Berlin Sans FB"/>
                <a:cs typeface="Berlin Sans FB"/>
              </a:rPr>
              <a:t> </a:t>
            </a:r>
            <a:r>
              <a:rPr sz="2600" dirty="0">
                <a:latin typeface="Berlin Sans FB"/>
                <a:cs typeface="Berlin Sans FB"/>
              </a:rPr>
              <a:t>ilgililere</a:t>
            </a:r>
            <a:r>
              <a:rPr sz="2600" spc="-35" dirty="0">
                <a:latin typeface="Berlin Sans FB"/>
                <a:cs typeface="Berlin Sans FB"/>
              </a:rPr>
              <a:t> </a:t>
            </a:r>
            <a:r>
              <a:rPr sz="2600" spc="-5" dirty="0">
                <a:latin typeface="Berlin Sans FB"/>
                <a:cs typeface="Berlin Sans FB"/>
              </a:rPr>
              <a:t>yemin</a:t>
            </a:r>
            <a:r>
              <a:rPr sz="2600" spc="5" dirty="0">
                <a:latin typeface="Berlin Sans FB"/>
                <a:cs typeface="Berlin Sans FB"/>
              </a:rPr>
              <a:t> </a:t>
            </a:r>
            <a:r>
              <a:rPr sz="2600" dirty="0">
                <a:latin typeface="Berlin Sans FB"/>
                <a:cs typeface="Berlin Sans FB"/>
              </a:rPr>
              <a:t>ettirilmez.</a:t>
            </a:r>
            <a:endParaRPr sz="2600">
              <a:latin typeface="Berlin Sans FB"/>
              <a:cs typeface="Berlin Sans FB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58</a:t>
            </a:fld>
            <a:endParaRPr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2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3652" y="115823"/>
            <a:ext cx="937259" cy="9372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5917" y="340309"/>
            <a:ext cx="41624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dirty="0">
                <a:uFill>
                  <a:solidFill>
                    <a:srgbClr val="FF0000"/>
                  </a:solidFill>
                </a:uFill>
              </a:rPr>
              <a:t>11-B</a:t>
            </a:r>
            <a:r>
              <a:rPr sz="3600" u="heavy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600" u="heavy" dirty="0">
                <a:uFill>
                  <a:solidFill>
                    <a:srgbClr val="FF0000"/>
                  </a:solidFill>
                </a:uFill>
              </a:rPr>
              <a:t>L</a:t>
            </a:r>
            <a:r>
              <a:rPr sz="3600" u="heavy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600" u="heavy" dirty="0">
                <a:uFill>
                  <a:solidFill>
                    <a:srgbClr val="FF0000"/>
                  </a:solidFill>
                </a:uFill>
              </a:rPr>
              <a:t>RK</a:t>
            </a:r>
            <a:r>
              <a:rPr sz="3600" u="heavy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İŞİ</a:t>
            </a:r>
            <a:r>
              <a:rPr sz="3600" u="heavy" spc="30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RAPORU</a:t>
            </a:r>
            <a:r>
              <a:rPr sz="3600" spc="-5" dirty="0"/>
              <a:t>: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59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86639" y="1354658"/>
            <a:ext cx="7837170" cy="4691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666239" indent="-343535">
              <a:lnSpc>
                <a:spcPct val="102899"/>
              </a:lnSpc>
              <a:buClr>
                <a:srgbClr val="90C225"/>
              </a:buClr>
              <a:buSzPct val="80357"/>
              <a:buFont typeface="Wingdings 3"/>
              <a:buChar char=""/>
              <a:tabLst>
                <a:tab pos="356235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Bu bölüme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yaptırılmı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sa</a:t>
            </a:r>
            <a:r>
              <a:rPr sz="2800" spc="2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bilirki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raporu </a:t>
            </a:r>
            <a:r>
              <a:rPr sz="2800" spc="-68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özetlenmelidir.</a:t>
            </a:r>
            <a:endParaRPr sz="2800">
              <a:latin typeface="Berlin Sans FB"/>
              <a:cs typeface="Berlin Sans FB"/>
            </a:endParaRPr>
          </a:p>
          <a:p>
            <a:pPr>
              <a:lnSpc>
                <a:spcPct val="100000"/>
              </a:lnSpc>
              <a:buClr>
                <a:srgbClr val="90C225"/>
              </a:buClr>
              <a:buFont typeface="Wingdings 3"/>
              <a:buChar char=""/>
            </a:pPr>
            <a:endParaRPr sz="3000">
              <a:latin typeface="Berlin Sans FB"/>
              <a:cs typeface="Berlin Sans FB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90C225"/>
              </a:buClr>
              <a:buFont typeface="Wingdings 3"/>
              <a:buChar char=""/>
            </a:pPr>
            <a:endParaRPr sz="3100">
              <a:latin typeface="Berlin Sans FB"/>
              <a:cs typeface="Berlin Sans FB"/>
            </a:endParaRPr>
          </a:p>
          <a:p>
            <a:pPr marL="1333500">
              <a:lnSpc>
                <a:spcPct val="100000"/>
              </a:lnSpc>
              <a:spcBef>
                <a:spcPts val="5"/>
              </a:spcBef>
            </a:pPr>
            <a:r>
              <a:rPr sz="3600" spc="-5" dirty="0">
                <a:solidFill>
                  <a:srgbClr val="FF0000"/>
                </a:solidFill>
                <a:latin typeface="Berlin Sans FB"/>
                <a:cs typeface="Berlin Sans FB"/>
              </a:rPr>
              <a:t>12-</a:t>
            </a:r>
            <a:r>
              <a:rPr sz="36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6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Berlin Sans FB"/>
                <a:cs typeface="Berlin Sans FB"/>
              </a:rPr>
              <a:t>NCELEME</a:t>
            </a:r>
            <a:endParaRPr sz="3600">
              <a:latin typeface="Berlin Sans FB"/>
              <a:cs typeface="Berlin Sans FB"/>
            </a:endParaRPr>
          </a:p>
          <a:p>
            <a:pPr marL="355600" marR="5080" indent="-343535" algn="just">
              <a:lnSpc>
                <a:spcPct val="100699"/>
              </a:lnSpc>
              <a:spcBef>
                <a:spcPts val="193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6235" algn="l"/>
              </a:tabLst>
            </a:pPr>
            <a:r>
              <a:rPr sz="2800" spc="-5" dirty="0">
                <a:latin typeface="Calibri"/>
                <a:cs typeface="Calibri"/>
              </a:rPr>
              <a:t>İ</a:t>
            </a:r>
            <a:r>
              <a:rPr sz="2800" spc="-5" dirty="0">
                <a:latin typeface="Berlin Sans FB"/>
                <a:cs typeface="Berlin Sans FB"/>
              </a:rPr>
              <a:t>nceleme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bölümü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inceleme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konusu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eylem</a:t>
            </a:r>
            <a:r>
              <a:rPr sz="2800" dirty="0">
                <a:latin typeface="Berlin Sans FB"/>
                <a:cs typeface="Berlin Sans FB"/>
              </a:rPr>
              <a:t> veya </a:t>
            </a:r>
            <a:r>
              <a:rPr sz="2800" spc="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i</a:t>
            </a:r>
            <a:r>
              <a:rPr sz="2800" spc="-5" dirty="0">
                <a:latin typeface="Calibri"/>
                <a:cs typeface="Calibri"/>
              </a:rPr>
              <a:t>ş</a:t>
            </a:r>
            <a:r>
              <a:rPr sz="2800" spc="-5" dirty="0">
                <a:latin typeface="Berlin Sans FB"/>
                <a:cs typeface="Berlin Sans FB"/>
              </a:rPr>
              <a:t>leme ili</a:t>
            </a:r>
            <a:r>
              <a:rPr sz="2800" spc="-5" dirty="0">
                <a:latin typeface="Calibri"/>
                <a:cs typeface="Calibri"/>
              </a:rPr>
              <a:t>ş</a:t>
            </a:r>
            <a:r>
              <a:rPr sz="2800" spc="-5" dirty="0">
                <a:latin typeface="Berlin Sans FB"/>
                <a:cs typeface="Berlin Sans FB"/>
              </a:rPr>
              <a:t>kin suçun </a:t>
            </a:r>
            <a:r>
              <a:rPr sz="2800" spc="-10" dirty="0">
                <a:latin typeface="Berlin Sans FB"/>
                <a:cs typeface="Berlin Sans FB"/>
              </a:rPr>
              <a:t>maddi </a:t>
            </a:r>
            <a:r>
              <a:rPr sz="2800" spc="-5" dirty="0">
                <a:latin typeface="Berlin Sans FB"/>
                <a:cs typeface="Berlin Sans FB"/>
              </a:rPr>
              <a:t>unsurlarının sergilendi</a:t>
            </a:r>
            <a:r>
              <a:rPr sz="2800" spc="-5" dirty="0">
                <a:latin typeface="Calibri"/>
                <a:cs typeface="Calibri"/>
              </a:rPr>
              <a:t>ğ</a:t>
            </a:r>
            <a:r>
              <a:rPr sz="2800" spc="-5" dirty="0">
                <a:latin typeface="Berlin Sans FB"/>
                <a:cs typeface="Berlin Sans FB"/>
              </a:rPr>
              <a:t>i 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bölümdür.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Ba</a:t>
            </a:r>
            <a:r>
              <a:rPr sz="2800" spc="-5" dirty="0">
                <a:latin typeface="Calibri"/>
                <a:cs typeface="Calibri"/>
              </a:rPr>
              <a:t>ş</a:t>
            </a:r>
            <a:r>
              <a:rPr sz="2800" spc="-5" dirty="0">
                <a:latin typeface="Berlin Sans FB"/>
                <a:cs typeface="Berlin Sans FB"/>
              </a:rPr>
              <a:t>ka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bir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ifadeyle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i</a:t>
            </a:r>
            <a:r>
              <a:rPr sz="2800" spc="-5" dirty="0">
                <a:latin typeface="Calibri"/>
                <a:cs typeface="Calibri"/>
              </a:rPr>
              <a:t>ş</a:t>
            </a:r>
            <a:r>
              <a:rPr sz="2800" spc="-5" dirty="0">
                <a:latin typeface="Berlin Sans FB"/>
                <a:cs typeface="Berlin Sans FB"/>
              </a:rPr>
              <a:t>lemin</a:t>
            </a:r>
            <a:r>
              <a:rPr sz="2800" dirty="0">
                <a:latin typeface="Berlin Sans FB"/>
                <a:cs typeface="Berlin Sans FB"/>
              </a:rPr>
              <a:t> suç</a:t>
            </a:r>
            <a:r>
              <a:rPr sz="2800" spc="5" dirty="0">
                <a:latin typeface="Berlin Sans FB"/>
                <a:cs typeface="Berlin Sans FB"/>
              </a:rPr>
              <a:t> </a:t>
            </a:r>
            <a:r>
              <a:rPr sz="2800" dirty="0">
                <a:latin typeface="Berlin Sans FB"/>
                <a:cs typeface="Berlin Sans FB"/>
              </a:rPr>
              <a:t>te</a:t>
            </a:r>
            <a:r>
              <a:rPr sz="2800" dirty="0">
                <a:latin typeface="Calibri"/>
                <a:cs typeface="Calibri"/>
              </a:rPr>
              <a:t>ş</a:t>
            </a:r>
            <a:r>
              <a:rPr sz="2800" dirty="0">
                <a:latin typeface="Berlin Sans FB"/>
                <a:cs typeface="Berlin Sans FB"/>
              </a:rPr>
              <a:t>kil </a:t>
            </a:r>
            <a:r>
              <a:rPr sz="2800" spc="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etti</a:t>
            </a:r>
            <a:r>
              <a:rPr sz="2800" spc="-5" dirty="0">
                <a:latin typeface="Calibri"/>
                <a:cs typeface="Calibri"/>
              </a:rPr>
              <a:t>ğ</a:t>
            </a:r>
            <a:r>
              <a:rPr sz="2800" spc="-5" dirty="0">
                <a:latin typeface="Berlin Sans FB"/>
                <a:cs typeface="Berlin Sans FB"/>
              </a:rPr>
              <a:t>ine dair delil niteli</a:t>
            </a:r>
            <a:r>
              <a:rPr sz="2800" spc="-5" dirty="0">
                <a:latin typeface="Calibri"/>
                <a:cs typeface="Calibri"/>
              </a:rPr>
              <a:t>ğ</a:t>
            </a:r>
            <a:r>
              <a:rPr sz="2800" spc="-5" dirty="0">
                <a:latin typeface="Berlin Sans FB"/>
                <a:cs typeface="Berlin Sans FB"/>
              </a:rPr>
              <a:t>i ta</a:t>
            </a:r>
            <a:r>
              <a:rPr sz="2800" spc="-5" dirty="0">
                <a:latin typeface="Calibri"/>
                <a:cs typeface="Calibri"/>
              </a:rPr>
              <a:t>ş</a:t>
            </a:r>
            <a:r>
              <a:rPr sz="2800" spc="-5" dirty="0">
                <a:latin typeface="Berlin Sans FB"/>
                <a:cs typeface="Berlin Sans FB"/>
              </a:rPr>
              <a:t>ıyan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10" dirty="0">
                <a:latin typeface="Berlin Sans FB"/>
                <a:cs typeface="Berlin Sans FB"/>
              </a:rPr>
              <a:t>yazılı belge </a:t>
            </a:r>
            <a:r>
              <a:rPr sz="2800" spc="5" dirty="0">
                <a:latin typeface="Berlin Sans FB"/>
                <a:cs typeface="Berlin Sans FB"/>
              </a:rPr>
              <a:t>ve </a:t>
            </a:r>
            <a:r>
              <a:rPr sz="2800" spc="10" dirty="0">
                <a:latin typeface="Berlin Sans FB"/>
                <a:cs typeface="Berlin Sans FB"/>
              </a:rPr>
              <a:t> </a:t>
            </a:r>
            <a:r>
              <a:rPr sz="2800" spc="-10" dirty="0">
                <a:latin typeface="Berlin Sans FB"/>
                <a:cs typeface="Berlin Sans FB"/>
              </a:rPr>
              <a:t>kayıtlardır.</a:t>
            </a:r>
            <a:endParaRPr sz="2800">
              <a:latin typeface="Berlin Sans FB"/>
              <a:cs typeface="Berlin Sans F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73" y="377752"/>
            <a:ext cx="2890906" cy="456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0973" y="233934"/>
            <a:ext cx="2904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Berlin Sans FB"/>
                <a:cs typeface="Berlin Sans FB"/>
              </a:rPr>
              <a:t>AMAÇ</a:t>
            </a:r>
            <a:r>
              <a:rPr sz="3600" b="1" spc="-70" dirty="0">
                <a:latin typeface="Berlin Sans FB"/>
                <a:cs typeface="Berlin Sans FB"/>
              </a:rPr>
              <a:t> </a:t>
            </a:r>
            <a:r>
              <a:rPr sz="3600" b="1" spc="-10" dirty="0">
                <a:latin typeface="Berlin Sans FB"/>
                <a:cs typeface="Berlin Sans FB"/>
              </a:rPr>
              <a:t>(Md.1)</a:t>
            </a:r>
            <a:endParaRPr sz="36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267" y="932815"/>
            <a:ext cx="740346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  <a:tab pos="1814195" algn="l"/>
                <a:tab pos="2243455" algn="l"/>
                <a:tab pos="3022600" algn="l"/>
                <a:tab pos="3330575" algn="l"/>
                <a:tab pos="4185285" algn="l"/>
                <a:tab pos="4890135" algn="l"/>
                <a:tab pos="5501005" algn="l"/>
                <a:tab pos="6487160" algn="l"/>
              </a:tabLst>
            </a:pP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Memu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la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di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mu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g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ö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r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evl</a:t>
            </a:r>
            <a:r>
              <a:rPr sz="2800" spc="-1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lerinin  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görevle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r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i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sebebiyle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i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ledi</a:t>
            </a:r>
            <a:r>
              <a:rPr sz="2800" spc="5" dirty="0">
                <a:solidFill>
                  <a:srgbClr val="FF0000"/>
                </a:solidFill>
                <a:latin typeface="Berlin Sans FB"/>
                <a:cs typeface="Berlin Sans FB"/>
              </a:rPr>
              <a:t>k</a:t>
            </a: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ler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i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s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u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çlar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da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d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o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yı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1167" y="1798142"/>
            <a:ext cx="34874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988945" algn="l"/>
              </a:tabLst>
            </a:pP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yargılanabilmeleri	için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1167" y="1798142"/>
            <a:ext cx="58635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764279">
              <a:lnSpc>
                <a:spcPct val="100000"/>
              </a:lnSpc>
              <a:spcBef>
                <a:spcPts val="95"/>
              </a:spcBef>
              <a:tabLst>
                <a:tab pos="1737995" algn="l"/>
                <a:tab pos="3636645" algn="l"/>
                <a:tab pos="4458335" algn="l"/>
                <a:tab pos="4571365" algn="l"/>
              </a:tabLst>
            </a:pPr>
            <a:r>
              <a:rPr sz="2800" spc="-10" dirty="0">
                <a:solidFill>
                  <a:srgbClr val="FF0000"/>
                </a:solidFill>
                <a:latin typeface="Berlin Sans FB"/>
                <a:cs typeface="Berlin Sans FB"/>
              </a:rPr>
              <a:t>iz</a:t>
            </a:r>
            <a:r>
              <a:rPr sz="2800" spc="-15" dirty="0">
                <a:solidFill>
                  <a:srgbClr val="FF0000"/>
                </a:solidFill>
                <a:latin typeface="Berlin Sans FB"/>
                <a:cs typeface="Berlin Sans FB"/>
              </a:rPr>
              <a:t>i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		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ver</a:t>
            </a:r>
            <a:r>
              <a:rPr sz="2800" spc="-15" dirty="0">
                <a:solidFill>
                  <a:srgbClr val="FF0000"/>
                </a:solidFill>
                <a:latin typeface="Berlin Sans FB"/>
                <a:cs typeface="Berlin Sans FB"/>
              </a:rPr>
              <a:t>m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eye  mercileri	belirtmek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ve	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izlenecek</a:t>
            </a:r>
            <a:endParaRPr sz="2800" dirty="0">
              <a:latin typeface="Berlin Sans FB"/>
              <a:cs typeface="Berlin Sans FB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53200" y="1798142"/>
            <a:ext cx="91821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0175" marR="5080" indent="-118110">
              <a:lnSpc>
                <a:spcPct val="100000"/>
              </a:lnSpc>
              <a:spcBef>
                <a:spcPts val="95"/>
              </a:spcBef>
            </a:pPr>
            <a:r>
              <a:rPr sz="2800" spc="5" dirty="0">
                <a:solidFill>
                  <a:srgbClr val="FF0000"/>
                </a:solidFill>
                <a:latin typeface="Berlin Sans FB"/>
                <a:cs typeface="Berlin Sans FB"/>
              </a:rPr>
              <a:t>y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e</a:t>
            </a:r>
            <a:r>
              <a:rPr sz="2800" spc="5" dirty="0">
                <a:solidFill>
                  <a:srgbClr val="FF0000"/>
                </a:solidFill>
                <a:latin typeface="Berlin Sans FB"/>
                <a:cs typeface="Berlin Sans FB"/>
              </a:rPr>
              <a:t>t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ki</a:t>
            </a:r>
            <a:r>
              <a:rPr sz="2800" spc="-20" dirty="0">
                <a:solidFill>
                  <a:srgbClr val="FF0000"/>
                </a:solidFill>
                <a:latin typeface="Berlin Sans FB"/>
                <a:cs typeface="Berlin Sans FB"/>
              </a:rPr>
              <a:t>l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i  u</a:t>
            </a:r>
            <a:r>
              <a:rPr sz="2800" dirty="0">
                <a:solidFill>
                  <a:srgbClr val="FF0000"/>
                </a:solidFill>
                <a:latin typeface="Berlin Sans FB"/>
                <a:cs typeface="Berlin Sans FB"/>
              </a:rPr>
              <a:t>s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u</a:t>
            </a:r>
            <a:r>
              <a:rPr sz="2800" spc="5" dirty="0">
                <a:solidFill>
                  <a:srgbClr val="FF0000"/>
                </a:solidFill>
                <a:latin typeface="Berlin Sans FB"/>
                <a:cs typeface="Berlin Sans FB"/>
              </a:rPr>
              <a:t>l</a:t>
            </a:r>
            <a:r>
              <a:rPr sz="2800" spc="-5" dirty="0">
                <a:solidFill>
                  <a:srgbClr val="FF0000"/>
                </a:solidFill>
                <a:latin typeface="Berlin Sans FB"/>
                <a:cs typeface="Berlin Sans FB"/>
              </a:rPr>
              <a:t>ü</a:t>
            </a:r>
            <a:endParaRPr sz="2800" dirty="0">
              <a:latin typeface="Berlin Sans FB"/>
              <a:cs typeface="Berlin Sans FB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1167" y="2639948"/>
            <a:ext cx="672210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düzenlemek</a:t>
            </a:r>
            <a:r>
              <a:rPr sz="2800" spc="3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amacıyla</a:t>
            </a:r>
            <a:r>
              <a:rPr sz="2800" spc="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bu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Kanun</a:t>
            </a:r>
            <a:r>
              <a:rPr sz="2800" spc="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çıkarılmı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tır.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267" y="3205048"/>
            <a:ext cx="40728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  <a:tab pos="1002665" algn="l"/>
                <a:tab pos="2197735" algn="l"/>
              </a:tabLst>
            </a:pP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Bu	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kanun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kapsamdaki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84163" y="3205048"/>
            <a:ext cx="12788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18515" algn="l"/>
              </a:tabLst>
            </a:pP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ilgil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suç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39741" y="3205048"/>
            <a:ext cx="1692275" cy="868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3500" algn="r">
              <a:lnSpc>
                <a:spcPts val="3320"/>
              </a:lnSpc>
              <a:spcBef>
                <a:spcPts val="95"/>
              </a:spcBef>
            </a:pP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görevlilerle</a:t>
            </a:r>
            <a:endParaRPr sz="2800">
              <a:latin typeface="Berlin Sans FB"/>
              <a:cs typeface="Berlin Sans FB"/>
            </a:endParaRPr>
          </a:p>
          <a:p>
            <a:pPr marR="5080" algn="r">
              <a:lnSpc>
                <a:spcPts val="3320"/>
              </a:lnSpc>
            </a:pP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evresine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30110" y="3621785"/>
            <a:ext cx="9296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kadar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1167" y="3621785"/>
            <a:ext cx="48475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746885" algn="l"/>
                <a:tab pos="2234565" algn="l"/>
                <a:tab pos="2646045" algn="l"/>
                <a:tab pos="3700779" algn="l"/>
              </a:tabLst>
            </a:pP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iddiasından		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soru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turma 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yapı</a:t>
            </a:r>
            <a:r>
              <a:rPr sz="2800" spc="-20" dirty="0">
                <a:solidFill>
                  <a:srgbClr val="001F5F"/>
                </a:solidFill>
                <a:latin typeface="Berlin Sans FB"/>
                <a:cs typeface="Berlin Sans FB"/>
              </a:rPr>
              <a:t>l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ac</a:t>
            </a:r>
            <a:r>
              <a:rPr sz="2800" spc="5" dirty="0">
                <a:solidFill>
                  <a:srgbClr val="001F5F"/>
                </a:solidFill>
                <a:latin typeface="Berlin Sans FB"/>
                <a:cs typeface="Berlin Sans FB"/>
              </a:rPr>
              <a:t>a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k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t</a:t>
            </a:r>
            <a:r>
              <a:rPr sz="2800" spc="10" dirty="0">
                <a:solidFill>
                  <a:srgbClr val="001F5F"/>
                </a:solidFill>
                <a:latin typeface="Berlin Sans FB"/>
                <a:cs typeface="Berlin Sans FB"/>
              </a:rPr>
              <a:t>ü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m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u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s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ulü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	i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le</a:t>
            </a:r>
            <a:r>
              <a:rPr sz="2800" dirty="0">
                <a:solidFill>
                  <a:srgbClr val="001F5F"/>
                </a:solidFill>
                <a:latin typeface="Berlin Sans FB"/>
                <a:cs typeface="Berlin Sans FB"/>
              </a:rPr>
              <a:t>m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ler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04459" y="4048505"/>
            <a:ext cx="19570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düzenlenmi</a:t>
            </a:r>
            <a:r>
              <a:rPr sz="28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,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1167" y="4474921"/>
            <a:ext cx="39096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yetkili</a:t>
            </a:r>
            <a:r>
              <a:rPr sz="2800" spc="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001F5F"/>
                </a:solidFill>
                <a:latin typeface="Berlin Sans FB"/>
                <a:cs typeface="Berlin Sans FB"/>
              </a:rPr>
              <a:t>yerler</a:t>
            </a:r>
            <a:r>
              <a:rPr sz="2800" spc="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belirlenmi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800" spc="-10" dirty="0">
                <a:solidFill>
                  <a:srgbClr val="001F5F"/>
                </a:solidFill>
                <a:latin typeface="Berlin Sans FB"/>
                <a:cs typeface="Berlin Sans FB"/>
              </a:rPr>
              <a:t>tir.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6998" y="616965"/>
            <a:ext cx="20897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13-TAHL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İ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L: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8340" y="1509724"/>
            <a:ext cx="17119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6235" algn="l"/>
              </a:tabLst>
            </a:pPr>
            <a:r>
              <a:rPr sz="2800" spc="-10" dirty="0">
                <a:latin typeface="Berlin Sans FB"/>
                <a:cs typeface="Berlin Sans FB"/>
              </a:rPr>
              <a:t>Konunun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73678" y="1509724"/>
            <a:ext cx="9239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Berlin Sans FB"/>
                <a:cs typeface="Berlin Sans FB"/>
              </a:rPr>
              <a:t>bü</a:t>
            </a:r>
            <a:r>
              <a:rPr sz="2800" spc="5" dirty="0">
                <a:latin typeface="Berlin Sans FB"/>
                <a:cs typeface="Berlin Sans FB"/>
              </a:rPr>
              <a:t>t</a:t>
            </a:r>
            <a:r>
              <a:rPr sz="2800" spc="-5" dirty="0">
                <a:latin typeface="Berlin Sans FB"/>
                <a:cs typeface="Berlin Sans FB"/>
              </a:rPr>
              <a:t>ün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69204" y="1509724"/>
            <a:ext cx="18084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Berlin Sans FB"/>
                <a:cs typeface="Berlin Sans FB"/>
              </a:rPr>
              <a:t>boyutlarıyla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1544" y="1924938"/>
            <a:ext cx="5847715" cy="131762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algn="just">
              <a:lnSpc>
                <a:spcPct val="101400"/>
              </a:lnSpc>
              <a:spcBef>
                <a:spcPts val="45"/>
              </a:spcBef>
            </a:pPr>
            <a:r>
              <a:rPr sz="2800" spc="-5" dirty="0">
                <a:latin typeface="Berlin Sans FB"/>
                <a:cs typeface="Berlin Sans FB"/>
              </a:rPr>
              <a:t>irdelendi</a:t>
            </a:r>
            <a:r>
              <a:rPr sz="2800" spc="-5" dirty="0">
                <a:latin typeface="Calibri"/>
                <a:cs typeface="Calibri"/>
              </a:rPr>
              <a:t>ğ</a:t>
            </a:r>
            <a:r>
              <a:rPr sz="2800" spc="-5" dirty="0">
                <a:latin typeface="Berlin Sans FB"/>
                <a:cs typeface="Berlin Sans FB"/>
              </a:rPr>
              <a:t>i,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tartı</a:t>
            </a:r>
            <a:r>
              <a:rPr sz="2800" spc="-5" dirty="0">
                <a:latin typeface="Calibri"/>
                <a:cs typeface="Calibri"/>
              </a:rPr>
              <a:t>ş</a:t>
            </a:r>
            <a:r>
              <a:rPr sz="2800" spc="-5" dirty="0">
                <a:latin typeface="Berlin Sans FB"/>
                <a:cs typeface="Berlin Sans FB"/>
              </a:rPr>
              <a:t>ıldı</a:t>
            </a:r>
            <a:r>
              <a:rPr sz="2800" spc="-5" dirty="0">
                <a:latin typeface="Calibri"/>
                <a:cs typeface="Calibri"/>
              </a:rPr>
              <a:t>ğ</a:t>
            </a:r>
            <a:r>
              <a:rPr sz="2800" spc="-5" dirty="0">
                <a:latin typeface="Berlin Sans FB"/>
                <a:cs typeface="Berlin Sans FB"/>
              </a:rPr>
              <a:t>ı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ve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inceleme </a:t>
            </a:r>
            <a:r>
              <a:rPr sz="2800" spc="-68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konusu hakkında bir kanaate varılan </a:t>
            </a:r>
            <a:r>
              <a:rPr sz="2800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bölümdür.</a:t>
            </a:r>
            <a:endParaRPr sz="2800">
              <a:latin typeface="Berlin Sans FB"/>
              <a:cs typeface="Berlin Sans FB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8035" y="236982"/>
            <a:ext cx="26606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dirty="0">
                <a:uFill>
                  <a:solidFill>
                    <a:srgbClr val="FF0000"/>
                  </a:solidFill>
                </a:uFill>
              </a:rPr>
              <a:t>14-SONUÇ</a:t>
            </a:r>
            <a:r>
              <a:rPr sz="3600" u="heavy" spc="-9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(1):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57200" y="982497"/>
            <a:ext cx="6249035" cy="3106420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190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</a:tabLst>
            </a:pP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ncelenen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olay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somut</a:t>
            </a:r>
            <a:r>
              <a:rPr sz="2800" spc="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olarak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özetlenir.</a:t>
            </a:r>
            <a:endParaRPr sz="2800" dirty="0">
              <a:latin typeface="Berlin Sans FB"/>
              <a:cs typeface="Berlin Sans FB"/>
            </a:endParaRPr>
          </a:p>
          <a:p>
            <a:pPr marL="354965" marR="5080" indent="-342900">
              <a:lnSpc>
                <a:spcPct val="100000"/>
              </a:lnSpc>
              <a:spcBef>
                <a:spcPts val="109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  <a:tab pos="1396365" algn="l"/>
                <a:tab pos="2517140" algn="l"/>
                <a:tab pos="3944620" algn="l"/>
                <a:tab pos="4708525" algn="l"/>
                <a:tab pos="5211445" algn="l"/>
                <a:tab pos="5842635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Su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ç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un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un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s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rl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ar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aç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ı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v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bir  biçimde</a:t>
            </a:r>
            <a:r>
              <a:rPr sz="2800" spc="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ortaya</a:t>
            </a:r>
            <a:r>
              <a:rPr sz="2800" spc="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konulur.</a:t>
            </a:r>
            <a:endParaRPr sz="2800" dirty="0">
              <a:latin typeface="Berlin Sans FB"/>
              <a:cs typeface="Berlin Sans FB"/>
            </a:endParaRPr>
          </a:p>
          <a:p>
            <a:pPr marL="354965" marR="5080" indent="-342900">
              <a:lnSpc>
                <a:spcPct val="100000"/>
              </a:lnSpc>
              <a:spcBef>
                <a:spcPts val="910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  <a:tab pos="1200150" algn="l"/>
                <a:tab pos="2271395" algn="l"/>
                <a:tab pos="2877820" algn="l"/>
                <a:tab pos="4438650" algn="l"/>
                <a:tab pos="5190490" algn="l"/>
              </a:tabLst>
            </a:pP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Fiili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ne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ç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ol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una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ai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h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ki  bir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de</a:t>
            </a:r>
            <a:r>
              <a:rPr sz="2800" spc="-5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erlendirmede</a:t>
            </a:r>
            <a:r>
              <a:rPr sz="2800" spc="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yapılır.</a:t>
            </a:r>
            <a:endParaRPr sz="2800" dirty="0">
              <a:latin typeface="Berlin Sans FB"/>
              <a:cs typeface="Berlin Sans FB"/>
            </a:endParaRPr>
          </a:p>
          <a:p>
            <a:pPr marL="354965" indent="-342900">
              <a:lnSpc>
                <a:spcPct val="100000"/>
              </a:lnSpc>
              <a:spcBef>
                <a:spcPts val="1000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Fiil</a:t>
            </a:r>
            <a:r>
              <a:rPr sz="2800" spc="-1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ile fail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arasında</a:t>
            </a:r>
            <a:r>
              <a:rPr sz="28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ba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ğ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lantı 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kurulur.</a:t>
            </a:r>
            <a:endParaRPr sz="28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4191761"/>
            <a:ext cx="2986405" cy="8890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54965" marR="5080" indent="-342900">
              <a:lnSpc>
                <a:spcPct val="102499"/>
              </a:lnSpc>
              <a:spcBef>
                <a:spcPts val="10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  <a:tab pos="1917700" algn="l"/>
                <a:tab pos="2481580" algn="l"/>
              </a:tabLst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Sor</a:t>
            </a:r>
            <a:r>
              <a:rPr sz="2800" spc="15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800" spc="-10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t</a:t>
            </a:r>
            <a:r>
              <a:rPr sz="2800" spc="10" dirty="0">
                <a:solidFill>
                  <a:srgbClr val="404040"/>
                </a:solidFill>
                <a:latin typeface="Berlin Sans FB"/>
                <a:cs typeface="Berlin Sans FB"/>
              </a:rPr>
              <a:t>u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m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izni  gerekçeli	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karar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40278" y="4191761"/>
            <a:ext cx="1674495" cy="8890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indent="365760">
              <a:lnSpc>
                <a:spcPct val="102499"/>
              </a:lnSpc>
              <a:spcBef>
                <a:spcPts val="10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verecek 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 v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ereb</a:t>
            </a:r>
            <a:r>
              <a:rPr sz="2800" spc="-20" dirty="0">
                <a:solidFill>
                  <a:srgbClr val="404040"/>
                </a:solidFill>
                <a:latin typeface="Berlin Sans FB"/>
                <a:cs typeface="Berlin Sans FB"/>
              </a:rPr>
              <a:t>i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m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esi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2484" y="4191761"/>
            <a:ext cx="1363980" cy="8890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indent="2540">
              <a:lnSpc>
                <a:spcPct val="102499"/>
              </a:lnSpc>
              <a:spcBef>
                <a:spcPts val="10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m</a:t>
            </a:r>
            <a:r>
              <a:rPr sz="2800" spc="-15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r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c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iinin  dayan</a:t>
            </a:r>
            <a:r>
              <a:rPr sz="2800" dirty="0">
                <a:solidFill>
                  <a:srgbClr val="404040"/>
                </a:solidFill>
                <a:latin typeface="Berlin Sans FB"/>
                <a:cs typeface="Berlin Sans FB"/>
              </a:rPr>
              <a:t>a</a:t>
            </a: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0074" y="5056123"/>
            <a:ext cx="29997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404040"/>
                </a:solidFill>
                <a:latin typeface="Berlin Sans FB"/>
                <a:cs typeface="Berlin Sans FB"/>
              </a:rPr>
              <a:t>kanaat</a:t>
            </a:r>
            <a:r>
              <a:rPr sz="2800" spc="-2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Berlin Sans FB"/>
                <a:cs typeface="Berlin Sans FB"/>
              </a:rPr>
              <a:t>yazılmalıdır.</a:t>
            </a:r>
            <a:endParaRPr sz="2800">
              <a:latin typeface="Berlin Sans FB"/>
              <a:cs typeface="Berlin Sans FB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08801" y="6126703"/>
            <a:ext cx="177800" cy="20256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60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7077" y="66497"/>
            <a:ext cx="26403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spc="-5" dirty="0">
                <a:uFill>
                  <a:solidFill>
                    <a:srgbClr val="FF0000"/>
                  </a:solidFill>
                </a:uFill>
              </a:rPr>
              <a:t>14-SONUÇ:(2)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76200" y="1088454"/>
            <a:ext cx="76193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55600" algn="l"/>
                <a:tab pos="1438910" algn="l"/>
                <a:tab pos="2882265" algn="l"/>
                <a:tab pos="4705350" algn="l"/>
                <a:tab pos="5798185" algn="l"/>
                <a:tab pos="6666865" algn="l"/>
              </a:tabLst>
            </a:pPr>
            <a:r>
              <a:rPr sz="2800" spc="-5" dirty="0">
                <a:latin typeface="Berlin Sans FB"/>
                <a:cs typeface="Berlin Sans FB"/>
              </a:rPr>
              <a:t>Ayrıca	inceleme	konularının	birden	fazla	</a:t>
            </a:r>
            <a:r>
              <a:rPr sz="2800" spc="-10" dirty="0">
                <a:latin typeface="Berlin Sans FB"/>
                <a:cs typeface="Berlin Sans FB"/>
              </a:rPr>
              <a:t>olması</a:t>
            </a:r>
            <a:endParaRPr sz="2800" dirty="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1505204"/>
            <a:ext cx="3301898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27300" algn="l"/>
              </a:tabLst>
            </a:pPr>
            <a:r>
              <a:rPr sz="2800" spc="-10" dirty="0">
                <a:latin typeface="Berlin Sans FB"/>
                <a:cs typeface="Berlin Sans FB"/>
              </a:rPr>
              <a:t>d</a:t>
            </a:r>
            <a:r>
              <a:rPr sz="2800" dirty="0">
                <a:latin typeface="Berlin Sans FB"/>
                <a:cs typeface="Berlin Sans FB"/>
              </a:rPr>
              <a:t>u</a:t>
            </a:r>
            <a:r>
              <a:rPr sz="2800" spc="-5" dirty="0">
                <a:latin typeface="Berlin Sans FB"/>
                <a:cs typeface="Berlin Sans FB"/>
              </a:rPr>
              <a:t>r</a:t>
            </a:r>
            <a:r>
              <a:rPr sz="2800" dirty="0">
                <a:latin typeface="Berlin Sans FB"/>
                <a:cs typeface="Berlin Sans FB"/>
              </a:rPr>
              <a:t>u</a:t>
            </a:r>
            <a:r>
              <a:rPr sz="2800" spc="-5" dirty="0">
                <a:latin typeface="Berlin Sans FB"/>
                <a:cs typeface="Berlin Sans FB"/>
              </a:rPr>
              <a:t>m</a:t>
            </a:r>
            <a:r>
              <a:rPr sz="2800" dirty="0">
                <a:latin typeface="Berlin Sans FB"/>
                <a:cs typeface="Berlin Sans FB"/>
              </a:rPr>
              <a:t>u</a:t>
            </a:r>
            <a:r>
              <a:rPr sz="2800" spc="5" dirty="0">
                <a:latin typeface="Berlin Sans FB"/>
                <a:cs typeface="Berlin Sans FB"/>
              </a:rPr>
              <a:t>n</a:t>
            </a:r>
            <a:r>
              <a:rPr sz="2800" spc="-10" dirty="0">
                <a:latin typeface="Berlin Sans FB"/>
                <a:cs typeface="Berlin Sans FB"/>
              </a:rPr>
              <a:t>d</a:t>
            </a:r>
            <a:r>
              <a:rPr sz="2800" spc="-5" dirty="0">
                <a:latin typeface="Berlin Sans FB"/>
                <a:cs typeface="Berlin Sans FB"/>
              </a:rPr>
              <a:t>a</a:t>
            </a:r>
            <a:r>
              <a:rPr sz="2800" dirty="0">
                <a:latin typeface="Berlin Sans FB"/>
                <a:cs typeface="Berlin Sans FB"/>
              </a:rPr>
              <a:t>	</a:t>
            </a:r>
            <a:r>
              <a:rPr sz="2800" spc="-10" dirty="0">
                <a:latin typeface="Berlin Sans FB"/>
                <a:cs typeface="Berlin Sans FB"/>
              </a:rPr>
              <a:t>her</a:t>
            </a:r>
            <a:endParaRPr sz="2800" dirty="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400" y="1919731"/>
            <a:ext cx="3148228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Berlin Sans FB"/>
                <a:cs typeface="Berlin Sans FB"/>
              </a:rPr>
              <a:t>numaralandırılarak</a:t>
            </a:r>
            <a:endParaRPr sz="2800" dirty="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38006" y="1505204"/>
            <a:ext cx="1902293" cy="882934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indent="487680">
              <a:lnSpc>
                <a:spcPts val="3260"/>
              </a:lnSpc>
              <a:spcBef>
                <a:spcPts val="285"/>
              </a:spcBef>
            </a:pPr>
            <a:r>
              <a:rPr sz="2800" spc="-10" dirty="0">
                <a:latin typeface="Berlin Sans FB"/>
                <a:cs typeface="Berlin Sans FB"/>
              </a:rPr>
              <a:t>böl</a:t>
            </a:r>
            <a:r>
              <a:rPr sz="2800" spc="10" dirty="0">
                <a:latin typeface="Berlin Sans FB"/>
                <a:cs typeface="Berlin Sans FB"/>
              </a:rPr>
              <a:t>ü</a:t>
            </a:r>
            <a:r>
              <a:rPr sz="2800" spc="-5" dirty="0">
                <a:latin typeface="Berlin Sans FB"/>
                <a:cs typeface="Berlin Sans FB"/>
              </a:rPr>
              <a:t>m  “GENEL</a:t>
            </a:r>
            <a:endParaRPr sz="2800" dirty="0">
              <a:latin typeface="Berlin Sans FB"/>
              <a:cs typeface="Berlin Sans FB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24627" y="1505204"/>
            <a:ext cx="1948664" cy="882934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indent="654050">
              <a:lnSpc>
                <a:spcPts val="3260"/>
              </a:lnSpc>
              <a:spcBef>
                <a:spcPts val="285"/>
              </a:spcBef>
            </a:pPr>
            <a:r>
              <a:rPr sz="2800" dirty="0">
                <a:latin typeface="Berlin Sans FB"/>
                <a:cs typeface="Berlin Sans FB"/>
              </a:rPr>
              <a:t>ayrı </a:t>
            </a:r>
            <a:r>
              <a:rPr sz="2800" spc="-685" dirty="0">
                <a:latin typeface="Berlin Sans FB"/>
                <a:cs typeface="Berlin Sans FB"/>
              </a:rPr>
              <a:t> </a:t>
            </a:r>
            <a:r>
              <a:rPr sz="2800" spc="-5" dirty="0">
                <a:latin typeface="Berlin Sans FB"/>
                <a:cs typeface="Berlin Sans FB"/>
              </a:rPr>
              <a:t>SON</a:t>
            </a:r>
            <a:r>
              <a:rPr sz="2800" dirty="0">
                <a:latin typeface="Berlin Sans FB"/>
                <a:cs typeface="Berlin Sans FB"/>
              </a:rPr>
              <a:t>UÇ</a:t>
            </a:r>
            <a:r>
              <a:rPr sz="2800" spc="-5" dirty="0">
                <a:latin typeface="Berlin Sans FB"/>
                <a:cs typeface="Berlin Sans FB"/>
              </a:rPr>
              <a:t>”</a:t>
            </a:r>
            <a:endParaRPr sz="2800" dirty="0">
              <a:latin typeface="Berlin Sans FB"/>
              <a:cs typeface="Berlin Sans FB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34608" y="1505204"/>
            <a:ext cx="1888109" cy="882934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indent="372110">
              <a:lnSpc>
                <a:spcPts val="3260"/>
              </a:lnSpc>
              <a:spcBef>
                <a:spcPts val="285"/>
              </a:spcBef>
            </a:pPr>
            <a:r>
              <a:rPr sz="2800" spc="-10" dirty="0">
                <a:latin typeface="Berlin Sans FB"/>
                <a:cs typeface="Berlin Sans FB"/>
              </a:rPr>
              <a:t>ayrı  b</a:t>
            </a:r>
            <a:r>
              <a:rPr sz="2800" spc="-5" dirty="0">
                <a:latin typeface="Berlin Sans FB"/>
                <a:cs typeface="Berlin Sans FB"/>
              </a:rPr>
              <a:t>a</a:t>
            </a:r>
            <a:r>
              <a:rPr sz="2800" spc="-10" dirty="0">
                <a:latin typeface="Calibri"/>
                <a:cs typeface="Calibri"/>
              </a:rPr>
              <a:t>ş</a:t>
            </a:r>
            <a:r>
              <a:rPr sz="2800" dirty="0">
                <a:latin typeface="Berlin Sans FB"/>
                <a:cs typeface="Berlin Sans FB"/>
              </a:rPr>
              <a:t>l</a:t>
            </a:r>
            <a:r>
              <a:rPr sz="2800" spc="-10" dirty="0">
                <a:latin typeface="Berlin Sans FB"/>
                <a:cs typeface="Berlin Sans FB"/>
              </a:rPr>
              <a:t>ı</a:t>
            </a:r>
            <a:r>
              <a:rPr sz="2800" spc="-5" dirty="0">
                <a:latin typeface="Calibri"/>
                <a:cs typeface="Calibri"/>
              </a:rPr>
              <a:t>ğ</a:t>
            </a:r>
            <a:r>
              <a:rPr sz="2800" spc="-5" dirty="0">
                <a:latin typeface="Berlin Sans FB"/>
                <a:cs typeface="Berlin Sans FB"/>
              </a:rPr>
              <a:t>ı</a:t>
            </a:r>
            <a:endParaRPr sz="2800" dirty="0">
              <a:latin typeface="Berlin Sans FB"/>
              <a:cs typeface="Berlin Sans FB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76200" y="2217217"/>
            <a:ext cx="7971688" cy="451675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381000" algn="just">
              <a:lnSpc>
                <a:spcPct val="100000"/>
              </a:lnSpc>
              <a:spcBef>
                <a:spcPts val="1110"/>
              </a:spcBef>
            </a:pPr>
            <a:r>
              <a:rPr spc="-5" dirty="0"/>
              <a:t>altında</a:t>
            </a:r>
            <a:r>
              <a:rPr dirty="0"/>
              <a:t> </a:t>
            </a:r>
            <a:r>
              <a:rPr spc="-5" dirty="0"/>
              <a:t>bir</a:t>
            </a:r>
            <a:r>
              <a:rPr spc="10" dirty="0"/>
              <a:t> </a:t>
            </a:r>
            <a:r>
              <a:rPr spc="-5" dirty="0"/>
              <a:t>arada</a:t>
            </a:r>
            <a:r>
              <a:rPr spc="10" dirty="0"/>
              <a:t> </a:t>
            </a:r>
            <a:r>
              <a:rPr spc="-10" dirty="0"/>
              <a:t>görülecek</a:t>
            </a:r>
            <a:r>
              <a:rPr spc="25" dirty="0"/>
              <a:t> </a:t>
            </a:r>
            <a:r>
              <a:rPr spc="-10" dirty="0">
                <a:latin typeface="Calibri"/>
                <a:cs typeface="Calibri"/>
              </a:rPr>
              <a:t>ş</a:t>
            </a:r>
            <a:r>
              <a:rPr spc="-10" dirty="0"/>
              <a:t>ekilde</a:t>
            </a:r>
            <a:r>
              <a:rPr spc="30" dirty="0"/>
              <a:t> </a:t>
            </a:r>
            <a:r>
              <a:rPr spc="-10" dirty="0"/>
              <a:t>yazılmalıdır.</a:t>
            </a:r>
          </a:p>
          <a:p>
            <a:pPr marL="381000" marR="34290" indent="-342900" algn="just">
              <a:lnSpc>
                <a:spcPct val="100000"/>
              </a:lnSpc>
              <a:spcBef>
                <a:spcPts val="1010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495300" algn="l"/>
              </a:tabLst>
            </a:pPr>
            <a:r>
              <a:rPr dirty="0"/>
              <a:t>	</a:t>
            </a:r>
            <a:r>
              <a:rPr spc="-5" dirty="0"/>
              <a:t>Raporlarda</a:t>
            </a:r>
            <a:r>
              <a:rPr dirty="0"/>
              <a:t> </a:t>
            </a:r>
            <a:r>
              <a:rPr spc="-5" dirty="0"/>
              <a:t>“Sonuç”</a:t>
            </a:r>
            <a:r>
              <a:rPr dirty="0"/>
              <a:t> </a:t>
            </a:r>
            <a:r>
              <a:rPr spc="-5" dirty="0"/>
              <a:t>bölümü</a:t>
            </a:r>
            <a:r>
              <a:rPr dirty="0"/>
              <a:t> </a:t>
            </a:r>
            <a:r>
              <a:rPr spc="-5" dirty="0"/>
              <a:t>di</a:t>
            </a:r>
            <a:r>
              <a:rPr spc="-5" dirty="0">
                <a:latin typeface="Calibri"/>
                <a:cs typeface="Calibri"/>
              </a:rPr>
              <a:t>ğ</a:t>
            </a:r>
            <a:r>
              <a:rPr spc="-5" dirty="0"/>
              <a:t>er</a:t>
            </a:r>
            <a:r>
              <a:rPr dirty="0"/>
              <a:t> </a:t>
            </a:r>
            <a:r>
              <a:rPr spc="-10" dirty="0"/>
              <a:t>bölümlerle </a:t>
            </a:r>
            <a:r>
              <a:rPr spc="-5" dirty="0"/>
              <a:t> birle</a:t>
            </a:r>
            <a:r>
              <a:rPr spc="-5" dirty="0">
                <a:latin typeface="Calibri"/>
                <a:cs typeface="Calibri"/>
              </a:rPr>
              <a:t>ş</a:t>
            </a:r>
            <a:r>
              <a:rPr spc="-5" dirty="0"/>
              <a:t>tirilmeyecek</a:t>
            </a:r>
            <a:r>
              <a:rPr spc="55" dirty="0"/>
              <a:t> </a:t>
            </a:r>
            <a:r>
              <a:rPr spc="-5" dirty="0"/>
              <a:t>ve</a:t>
            </a:r>
            <a:r>
              <a:rPr spc="5" dirty="0"/>
              <a:t> </a:t>
            </a:r>
            <a:r>
              <a:rPr spc="-10" dirty="0"/>
              <a:t>ayrı</a:t>
            </a:r>
            <a:r>
              <a:rPr spc="10" dirty="0"/>
              <a:t> </a:t>
            </a:r>
            <a:r>
              <a:rPr spc="-10" dirty="0"/>
              <a:t>olarak</a:t>
            </a:r>
            <a:r>
              <a:rPr spc="15" dirty="0"/>
              <a:t> </a:t>
            </a:r>
            <a:r>
              <a:rPr spc="-10" dirty="0"/>
              <a:t>yazılacaktır.</a:t>
            </a:r>
          </a:p>
          <a:p>
            <a:pPr marL="381000" marR="30480" indent="-342900" algn="just">
              <a:lnSpc>
                <a:spcPts val="3030"/>
              </a:lnSpc>
              <a:spcBef>
                <a:spcPts val="1135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81000" algn="l"/>
              </a:tabLst>
            </a:pPr>
            <a:r>
              <a:rPr spc="-5" dirty="0"/>
              <a:t>Ayrıca</a:t>
            </a:r>
            <a:r>
              <a:rPr dirty="0"/>
              <a:t> </a:t>
            </a:r>
            <a:r>
              <a:rPr spc="-5" dirty="0"/>
              <a:t>iddia</a:t>
            </a:r>
            <a:r>
              <a:rPr dirty="0"/>
              <a:t> </a:t>
            </a:r>
            <a:r>
              <a:rPr spc="-5" dirty="0"/>
              <a:t>ile</a:t>
            </a:r>
            <a:r>
              <a:rPr dirty="0"/>
              <a:t> </a:t>
            </a:r>
            <a:r>
              <a:rPr spc="-5" dirty="0"/>
              <a:t>incelenen</a:t>
            </a:r>
            <a:r>
              <a:rPr dirty="0"/>
              <a:t> </a:t>
            </a:r>
            <a:r>
              <a:rPr spc="-5" dirty="0"/>
              <a:t>konunun</a:t>
            </a:r>
            <a:r>
              <a:rPr dirty="0"/>
              <a:t> </a:t>
            </a:r>
            <a:r>
              <a:rPr spc="-5" dirty="0"/>
              <a:t>ve</a:t>
            </a:r>
            <a:r>
              <a:rPr dirty="0"/>
              <a:t> </a:t>
            </a:r>
            <a:r>
              <a:rPr spc="-5" dirty="0"/>
              <a:t>varılan </a:t>
            </a:r>
            <a:r>
              <a:rPr dirty="0"/>
              <a:t> </a:t>
            </a:r>
            <a:r>
              <a:rPr spc="-5" dirty="0"/>
              <a:t>sonucun</a:t>
            </a:r>
            <a:r>
              <a:rPr spc="10" dirty="0"/>
              <a:t> </a:t>
            </a:r>
            <a:r>
              <a:rPr spc="-10" dirty="0"/>
              <a:t>aynı</a:t>
            </a:r>
            <a:r>
              <a:rPr spc="5" dirty="0"/>
              <a:t> </a:t>
            </a:r>
            <a:r>
              <a:rPr spc="-10" dirty="0"/>
              <a:t>olması</a:t>
            </a:r>
            <a:r>
              <a:rPr spc="20" dirty="0"/>
              <a:t> </a:t>
            </a:r>
            <a:r>
              <a:rPr spc="-5" dirty="0"/>
              <a:t>gerekmektedir.</a:t>
            </a:r>
          </a:p>
          <a:p>
            <a:pPr marL="381000" marR="30480" indent="-342900" algn="just">
              <a:lnSpc>
                <a:spcPct val="90000"/>
              </a:lnSpc>
              <a:spcBef>
                <a:spcPts val="944"/>
              </a:spcBef>
              <a:buClr>
                <a:srgbClr val="90C225"/>
              </a:buClr>
              <a:buSzPct val="80357"/>
              <a:buFont typeface="Wingdings 3"/>
              <a:buChar char=""/>
              <a:tabLst>
                <a:tab pos="381000" algn="l"/>
              </a:tabLst>
            </a:pPr>
            <a:r>
              <a:rPr spc="-5" dirty="0"/>
              <a:t>Hakkında ön inceleme yapılan görevlilerin </a:t>
            </a:r>
            <a:r>
              <a:rPr dirty="0"/>
              <a:t>tümü </a:t>
            </a:r>
            <a:r>
              <a:rPr spc="5" dirty="0"/>
              <a:t> </a:t>
            </a:r>
            <a:r>
              <a:rPr spc="-5" dirty="0"/>
              <a:t>için mutlak </a:t>
            </a:r>
            <a:r>
              <a:rPr dirty="0"/>
              <a:t>surette “soru</a:t>
            </a:r>
            <a:r>
              <a:rPr dirty="0">
                <a:latin typeface="Calibri"/>
                <a:cs typeface="Calibri"/>
              </a:rPr>
              <a:t>ş</a:t>
            </a:r>
            <a:r>
              <a:rPr dirty="0"/>
              <a:t>turma </a:t>
            </a:r>
            <a:r>
              <a:rPr spc="-5" dirty="0"/>
              <a:t>izni verilmemesi- </a:t>
            </a:r>
            <a:r>
              <a:rPr spc="-685" dirty="0"/>
              <a:t> </a:t>
            </a:r>
            <a:r>
              <a:rPr spc="-5" dirty="0"/>
              <a:t>verilmemesi” yönünde öneri </a:t>
            </a:r>
            <a:r>
              <a:rPr dirty="0"/>
              <a:t>getirilecektir. </a:t>
            </a:r>
            <a:r>
              <a:rPr spc="-5" dirty="0"/>
              <a:t>(Tefti</a:t>
            </a:r>
            <a:r>
              <a:rPr spc="-5" dirty="0">
                <a:latin typeface="Calibri"/>
                <a:cs typeface="Calibri"/>
              </a:rPr>
              <a:t>ş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10" dirty="0"/>
              <a:t>Ku</a:t>
            </a:r>
            <a:r>
              <a:rPr dirty="0"/>
              <a:t>r</a:t>
            </a:r>
            <a:r>
              <a:rPr spc="-5" dirty="0"/>
              <a:t>ulu</a:t>
            </a:r>
            <a:r>
              <a:rPr spc="220" dirty="0"/>
              <a:t> </a:t>
            </a:r>
            <a:r>
              <a:rPr spc="5" dirty="0"/>
              <a:t>Ba</a:t>
            </a:r>
            <a:r>
              <a:rPr spc="5" dirty="0">
                <a:latin typeface="Calibri"/>
                <a:cs typeface="Calibri"/>
              </a:rPr>
              <a:t>ş</a:t>
            </a:r>
            <a:r>
              <a:rPr spc="-5" dirty="0"/>
              <a:t>kanl</a:t>
            </a:r>
            <a:r>
              <a:rPr spc="-20" dirty="0"/>
              <a:t>ı</a:t>
            </a:r>
            <a:r>
              <a:rPr spc="-5" dirty="0">
                <a:latin typeface="Calibri"/>
                <a:cs typeface="Calibri"/>
              </a:rPr>
              <a:t>ğ</a:t>
            </a:r>
            <a:r>
              <a:rPr spc="-10" dirty="0"/>
              <a:t>ını</a:t>
            </a:r>
            <a:r>
              <a:rPr spc="-5" dirty="0"/>
              <a:t>n</a:t>
            </a:r>
            <a:r>
              <a:rPr spc="200" dirty="0"/>
              <a:t> </a:t>
            </a:r>
            <a:r>
              <a:rPr spc="-10" dirty="0"/>
              <a:t>0</a:t>
            </a:r>
            <a:r>
              <a:rPr spc="-5" dirty="0"/>
              <a:t>5</a:t>
            </a:r>
            <a:r>
              <a:rPr spc="5" dirty="0"/>
              <a:t>.</a:t>
            </a:r>
            <a:r>
              <a:rPr spc="-10" dirty="0"/>
              <a:t>0</a:t>
            </a:r>
            <a:r>
              <a:rPr dirty="0"/>
              <a:t>6</a:t>
            </a:r>
            <a:r>
              <a:rPr spc="-10" dirty="0"/>
              <a:t>.</a:t>
            </a:r>
            <a:r>
              <a:rPr dirty="0"/>
              <a:t>2</a:t>
            </a:r>
            <a:r>
              <a:rPr spc="-10" dirty="0"/>
              <a:t>0</a:t>
            </a:r>
            <a:r>
              <a:rPr dirty="0"/>
              <a:t>0</a:t>
            </a:r>
            <a:r>
              <a:rPr spc="-5" dirty="0"/>
              <a:t>2</a:t>
            </a:r>
            <a:r>
              <a:rPr spc="204" dirty="0"/>
              <a:t> </a:t>
            </a:r>
            <a:r>
              <a:rPr spc="-5" dirty="0"/>
              <a:t>t</a:t>
            </a:r>
            <a:r>
              <a:rPr spc="5" dirty="0"/>
              <a:t>a</a:t>
            </a:r>
            <a:r>
              <a:rPr spc="-5" dirty="0"/>
              <a:t>rih</a:t>
            </a:r>
            <a:r>
              <a:rPr spc="210" dirty="0"/>
              <a:t> </a:t>
            </a:r>
            <a:r>
              <a:rPr spc="-525" dirty="0"/>
              <a:t>v</a:t>
            </a:r>
            <a:r>
              <a:rPr sz="1800" spc="-127" baseline="-9259" dirty="0">
                <a:solidFill>
                  <a:srgbClr val="9F0000"/>
                </a:solidFill>
                <a:latin typeface="Gill Sans MT"/>
                <a:cs typeface="Gill Sans MT"/>
              </a:rPr>
              <a:t>6</a:t>
            </a:r>
            <a:r>
              <a:rPr sz="2800" spc="-1275" dirty="0"/>
              <a:t>e</a:t>
            </a:r>
            <a:r>
              <a:rPr sz="1800" baseline="-9259" dirty="0">
                <a:solidFill>
                  <a:srgbClr val="9F0000"/>
                </a:solidFill>
                <a:latin typeface="Gill Sans MT"/>
                <a:cs typeface="Gill Sans MT"/>
              </a:rPr>
              <a:t>1    </a:t>
            </a:r>
            <a:r>
              <a:rPr sz="1800" spc="-157" baseline="-9259" dirty="0">
                <a:solidFill>
                  <a:srgbClr val="9F0000"/>
                </a:solidFill>
                <a:latin typeface="Gill Sans MT"/>
                <a:cs typeface="Gill Sans MT"/>
              </a:rPr>
              <a:t> </a:t>
            </a:r>
            <a:r>
              <a:rPr sz="2800" spc="5" dirty="0"/>
              <a:t>3</a:t>
            </a:r>
            <a:r>
              <a:rPr sz="2800" spc="-10" dirty="0"/>
              <a:t>09</a:t>
            </a:r>
            <a:r>
              <a:rPr sz="2800" spc="10" dirty="0"/>
              <a:t>4</a:t>
            </a:r>
            <a:r>
              <a:rPr sz="2800" spc="-5" dirty="0"/>
              <a:t>–  18</a:t>
            </a:r>
            <a:r>
              <a:rPr sz="2800" spc="5" dirty="0"/>
              <a:t> </a:t>
            </a:r>
            <a:r>
              <a:rPr sz="2800" spc="-5" dirty="0"/>
              <a:t>sayılı</a:t>
            </a:r>
            <a:r>
              <a:rPr sz="2800" spc="-10" dirty="0"/>
              <a:t> yazısı)</a:t>
            </a:r>
            <a:endParaRPr sz="2800" dirty="0">
              <a:latin typeface="Gill Sans MT"/>
              <a:cs typeface="Gill Sans MT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-18427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7329" y="2819400"/>
            <a:ext cx="627062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5" dirty="0">
                <a:latin typeface="Trebuchet MS"/>
                <a:cs typeface="Trebuchet MS"/>
              </a:rPr>
              <a:t>TEŞEKKÜR</a:t>
            </a:r>
            <a:r>
              <a:rPr sz="6000" spc="-85" dirty="0">
                <a:latin typeface="Trebuchet MS"/>
                <a:cs typeface="Trebuchet MS"/>
              </a:rPr>
              <a:t> </a:t>
            </a:r>
            <a:r>
              <a:rPr sz="6000" spc="-10" dirty="0" smtClean="0">
                <a:latin typeface="Trebuchet MS"/>
                <a:cs typeface="Trebuchet MS"/>
              </a:rPr>
              <a:t>EDER</a:t>
            </a:r>
            <a:r>
              <a:rPr sz="6000" spc="-10" dirty="0" smtClean="0">
                <a:latin typeface="Arial"/>
                <a:cs typeface="Arial"/>
              </a:rPr>
              <a:t>İ</a:t>
            </a:r>
            <a:r>
              <a:rPr lang="tr-TR" sz="6000" spc="-10" dirty="0" smtClean="0">
                <a:latin typeface="Arial"/>
                <a:cs typeface="Arial"/>
              </a:rPr>
              <a:t>Z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02043" y="6115913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F0000"/>
                </a:solidFill>
                <a:latin typeface="Gill Sans MT"/>
                <a:cs typeface="Gill Sans MT"/>
              </a:rPr>
              <a:t>62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85364" y="68021"/>
            <a:ext cx="278320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Berlin Sans FB Demi"/>
                <a:cs typeface="Berlin Sans FB Demi"/>
              </a:rPr>
              <a:t>KAVRAMLAR</a:t>
            </a:r>
            <a:endParaRPr sz="3600">
              <a:latin typeface="Berlin Sans FB Demi"/>
              <a:cs typeface="Berlin Sans FB Dem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600" b="1" dirty="0">
                <a:latin typeface="Berlin Sans FB Demi"/>
                <a:cs typeface="Berlin Sans FB Demi"/>
              </a:rPr>
              <a:t>Memur</a:t>
            </a:r>
            <a:endParaRPr sz="3600">
              <a:latin typeface="Berlin Sans FB Demi"/>
              <a:cs typeface="Berlin Sans FB Dem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742" y="1286636"/>
            <a:ext cx="52978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90C225"/>
              </a:buClr>
              <a:buSzPct val="79545"/>
              <a:buFont typeface="Wingdings 3"/>
              <a:buChar char=""/>
              <a:tabLst>
                <a:tab pos="354965" algn="l"/>
                <a:tab pos="355600" algn="l"/>
                <a:tab pos="1395095" algn="l"/>
                <a:tab pos="2150745" algn="l"/>
                <a:tab pos="3665854" algn="l"/>
                <a:tab pos="4271010" algn="l"/>
              </a:tabLst>
            </a:pP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Memur;	</a:t>
            </a:r>
            <a:r>
              <a:rPr sz="2200" spc="-5" dirty="0">
                <a:solidFill>
                  <a:srgbClr val="404040"/>
                </a:solidFill>
                <a:latin typeface="Calibri"/>
                <a:cs typeface="Calibri"/>
              </a:rPr>
              <a:t>İ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dare	hukukunda	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esas	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itibariyle</a:t>
            </a:r>
            <a:endParaRPr sz="22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9253" y="1286636"/>
            <a:ext cx="13322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59435" algn="l"/>
              </a:tabLst>
            </a:pPr>
            <a:r>
              <a:rPr sz="2200" spc="-10" dirty="0">
                <a:solidFill>
                  <a:srgbClr val="404040"/>
                </a:solidFill>
                <a:latin typeface="Berlin Sans FB"/>
                <a:cs typeface="Berlin Sans FB"/>
              </a:rPr>
              <a:t>65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7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	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D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e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v</a:t>
            </a:r>
            <a:r>
              <a:rPr sz="2200" spc="5" dirty="0">
                <a:solidFill>
                  <a:srgbClr val="404040"/>
                </a:solidFill>
                <a:latin typeface="Berlin Sans FB"/>
                <a:cs typeface="Berlin Sans FB"/>
              </a:rPr>
              <a:t>l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et</a:t>
            </a:r>
            <a:endParaRPr sz="22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2742" y="1631061"/>
            <a:ext cx="6898640" cy="4168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algn="just">
              <a:lnSpc>
                <a:spcPct val="100000"/>
              </a:lnSpc>
              <a:spcBef>
                <a:spcPts val="95"/>
              </a:spcBef>
            </a:pPr>
            <a:r>
              <a:rPr sz="2200" spc="-5" dirty="0" err="1">
                <a:solidFill>
                  <a:srgbClr val="404040"/>
                </a:solidFill>
                <a:latin typeface="Berlin Sans FB"/>
                <a:cs typeface="Berlin Sans FB"/>
              </a:rPr>
              <a:t>Memurları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10" dirty="0" err="1" smtClean="0">
                <a:solidFill>
                  <a:srgbClr val="404040"/>
                </a:solidFill>
                <a:latin typeface="Berlin Sans FB"/>
                <a:cs typeface="Berlin Sans FB"/>
              </a:rPr>
              <a:t>Kanunun</a:t>
            </a:r>
            <a:r>
              <a:rPr lang="tr-TR" sz="2200" spc="-10" dirty="0" smtClean="0">
                <a:solidFill>
                  <a:srgbClr val="404040"/>
                </a:solidFill>
                <a:latin typeface="Berlin Sans FB"/>
                <a:cs typeface="Berlin Sans FB"/>
              </a:rPr>
              <a:t>un</a:t>
            </a:r>
            <a:r>
              <a:rPr sz="2200" spc="-5" dirty="0" smtClean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4.</a:t>
            </a:r>
            <a:r>
              <a:rPr sz="22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maddesinde</a:t>
            </a:r>
            <a:r>
              <a:rPr sz="22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düzenlemesinde 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“Mevcut kurulu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ş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biçimine bakılmaksızın, devlet 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ve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di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ğ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er 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kamu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tüzel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ki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ilerince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genel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idare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esaslarına</a:t>
            </a:r>
            <a:r>
              <a:rPr sz="22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göre </a:t>
            </a:r>
            <a:r>
              <a:rPr sz="2200" spc="-53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yürütmekle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yükümlü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oldukları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kamu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hizmetlerinin 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gerektirdi</a:t>
            </a:r>
            <a:r>
              <a:rPr sz="2200" dirty="0">
                <a:solidFill>
                  <a:srgbClr val="FF0000"/>
                </a:solidFill>
                <a:latin typeface="Calibri"/>
                <a:cs typeface="Calibri"/>
              </a:rPr>
              <a:t>ğ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i</a:t>
            </a:r>
            <a:r>
              <a:rPr sz="22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asli</a:t>
            </a:r>
            <a:r>
              <a:rPr sz="22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ve</a:t>
            </a:r>
            <a:r>
              <a:rPr sz="22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sürekli</a:t>
            </a:r>
            <a:r>
              <a:rPr sz="22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kamu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hizmetlerini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ifa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Berlin Sans FB"/>
                <a:cs typeface="Berlin Sans FB"/>
              </a:rPr>
              <a:t>ile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 görevlendirenler”</a:t>
            </a:r>
            <a:r>
              <a:rPr sz="2200" spc="6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hükmü</a:t>
            </a:r>
            <a:r>
              <a:rPr sz="2200" spc="3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esas</a:t>
            </a:r>
            <a:r>
              <a:rPr sz="2200" spc="3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Berlin Sans FB"/>
                <a:cs typeface="Berlin Sans FB"/>
              </a:rPr>
              <a:t>alınarak</a:t>
            </a:r>
            <a:r>
              <a:rPr sz="2200" spc="6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belirlenmektedir.</a:t>
            </a:r>
            <a:endParaRPr sz="2200" dirty="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99500"/>
              </a:lnSpc>
              <a:spcBef>
                <a:spcPts val="1025"/>
              </a:spcBef>
              <a:buClr>
                <a:srgbClr val="90C225"/>
              </a:buClr>
              <a:buSzPct val="79545"/>
              <a:buFont typeface="Wingdings 3"/>
              <a:buChar char=""/>
              <a:tabLst>
                <a:tab pos="355600" algn="l"/>
              </a:tabLst>
            </a:pPr>
            <a:r>
              <a:rPr sz="2200" spc="-10" dirty="0">
                <a:solidFill>
                  <a:srgbClr val="404040"/>
                </a:solidFill>
                <a:latin typeface="Berlin Sans FB"/>
                <a:cs typeface="Berlin Sans FB"/>
              </a:rPr>
              <a:t>Türk 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Ceza Kanununda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memur kavramı yerine kamu 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görevlisi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kullanılmı</a:t>
            </a:r>
            <a:r>
              <a:rPr sz="22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tır.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Berlin Sans FB"/>
                <a:cs typeface="Berlin Sans FB"/>
              </a:rPr>
              <a:t>TCK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 6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 ncı</a:t>
            </a:r>
            <a:r>
              <a:rPr sz="2200" spc="5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maddesinde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kamu 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görevlisini,</a:t>
            </a:r>
            <a:r>
              <a:rPr sz="2200" dirty="0">
                <a:solidFill>
                  <a:srgbClr val="40404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“kamusal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faaliyetin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yürütülmesine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atama 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veya seçilme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yoluyla 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ya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da 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herhangi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bir 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surette sürekli, </a:t>
            </a:r>
            <a:r>
              <a:rPr sz="22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süreli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veya</a:t>
            </a:r>
            <a:r>
              <a:rPr sz="22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geçici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olarak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katılan</a:t>
            </a:r>
            <a:r>
              <a:rPr sz="22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ki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i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Berlin Sans FB"/>
                <a:cs typeface="Berlin Sans FB"/>
              </a:rPr>
              <a:t>olarak” </a:t>
            </a:r>
            <a:r>
              <a:rPr sz="22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tanımlanmı</a:t>
            </a:r>
            <a:r>
              <a:rPr sz="2200" spc="-5" dirty="0">
                <a:solidFill>
                  <a:srgbClr val="404040"/>
                </a:solidFill>
                <a:latin typeface="Calibri"/>
                <a:cs typeface="Calibri"/>
              </a:rPr>
              <a:t>ş</a:t>
            </a:r>
            <a:r>
              <a:rPr sz="2200" spc="-5" dirty="0">
                <a:solidFill>
                  <a:srgbClr val="404040"/>
                </a:solidFill>
                <a:latin typeface="Berlin Sans FB"/>
                <a:cs typeface="Berlin Sans FB"/>
              </a:rPr>
              <a:t>tır.</a:t>
            </a:r>
            <a:endParaRPr sz="2200" dirty="0">
              <a:latin typeface="Berlin Sans FB"/>
              <a:cs typeface="Berlin Sans FB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9835" y="198831"/>
            <a:ext cx="44424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Di</a:t>
            </a:r>
            <a:r>
              <a:rPr sz="3200" dirty="0">
                <a:latin typeface="Calibri"/>
                <a:cs typeface="Calibri"/>
              </a:rPr>
              <a:t>ğ</a:t>
            </a:r>
            <a:r>
              <a:rPr sz="3200" dirty="0"/>
              <a:t>er</a:t>
            </a:r>
            <a:r>
              <a:rPr sz="3200" spc="-50" dirty="0"/>
              <a:t> </a:t>
            </a:r>
            <a:r>
              <a:rPr sz="3200" dirty="0"/>
              <a:t>Kamu</a:t>
            </a:r>
            <a:r>
              <a:rPr sz="3200" spc="-30" dirty="0"/>
              <a:t> </a:t>
            </a:r>
            <a:r>
              <a:rPr sz="3200" dirty="0"/>
              <a:t>Görevlileri</a:t>
            </a:r>
            <a:r>
              <a:rPr sz="3200" spc="-55" dirty="0"/>
              <a:t> </a:t>
            </a:r>
            <a:r>
              <a:rPr sz="3200" spc="-5" dirty="0"/>
              <a:t>(2)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7016" y="997711"/>
            <a:ext cx="6685915" cy="3079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dare Hukukunda “di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er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kamu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görevlileri”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tanımı </a:t>
            </a:r>
            <a:r>
              <a:rPr sz="2400" spc="-5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bulunmadı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ı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için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kimlerin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kapsama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girdi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 yargı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kararları</a:t>
            </a:r>
            <a:r>
              <a:rPr sz="2400" spc="-5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ile</a:t>
            </a:r>
            <a:r>
              <a:rPr sz="2400" spc="-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açıklanmaya</a:t>
            </a:r>
            <a:r>
              <a:rPr sz="2400" spc="-4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çalı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ılmaktadır.</a:t>
            </a:r>
            <a:endParaRPr sz="240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994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Anayasa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Mahkemesi di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er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kamu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görevlileri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ilgili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vermi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ş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oldu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u bir kararında; di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er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kamu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görevlisi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belirlenen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ki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inin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idareyle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arasında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önceden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belirlenmi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5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bir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statü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lemi olması gerekti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ini ve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bir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kadroya</a:t>
            </a:r>
            <a:r>
              <a:rPr sz="2400" spc="-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lanması</a:t>
            </a:r>
            <a:r>
              <a:rPr sz="2400" spc="-3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gerekti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ini</a:t>
            </a:r>
            <a:r>
              <a:rPr sz="2400" spc="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belirtmi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tir.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7016" y="4178934"/>
            <a:ext cx="66852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4965" algn="l"/>
                <a:tab pos="355600" algn="l"/>
                <a:tab pos="1696720" algn="l"/>
                <a:tab pos="2248535" algn="l"/>
                <a:tab pos="3126740" algn="l"/>
                <a:tab pos="4135120" algn="l"/>
                <a:tab pos="5775325" algn="l"/>
              </a:tabLst>
            </a:pP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Yargıtay	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s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e	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di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r	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k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am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u	görevl</a:t>
            </a:r>
            <a:r>
              <a:rPr sz="2400" spc="-20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erin	se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ç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m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e  göreve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81910" y="4544948"/>
            <a:ext cx="5220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4135" algn="l"/>
                <a:tab pos="2772410" algn="l"/>
                <a:tab pos="4130675" algn="l"/>
              </a:tabLst>
            </a:pP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g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elen</a:t>
            </a:r>
            <a:r>
              <a:rPr sz="2400" spc="15" dirty="0">
                <a:solidFill>
                  <a:srgbClr val="001F5F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er,	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(B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e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le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d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y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e	Ba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kan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ı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,	Belediye</a:t>
            </a:r>
            <a:endParaRPr sz="2400">
              <a:latin typeface="Berlin Sans FB"/>
              <a:cs typeface="Berlin Sans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1816" y="4910708"/>
            <a:ext cx="641921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431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Meclis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Üyeleri,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İ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l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Genel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Meclis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Üyeleri,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Köy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Mahalle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Muhtarları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gibi.)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TRT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Yüksek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Kurulu 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Ba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kanı,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Üniversite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Rektörü,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Askeri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Personel,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Hakim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 Savcıları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di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er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kamu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görevlisi </a:t>
            </a:r>
            <a:r>
              <a:rPr sz="2400" spc="-90" dirty="0">
                <a:solidFill>
                  <a:srgbClr val="001F5F"/>
                </a:solidFill>
                <a:latin typeface="Berlin Sans FB"/>
                <a:cs typeface="Berlin Sans FB"/>
              </a:rPr>
              <a:t>ola</a:t>
            </a:r>
            <a:r>
              <a:rPr sz="1800" spc="-135" baseline="16203" dirty="0">
                <a:solidFill>
                  <a:srgbClr val="9F0000"/>
                </a:solidFill>
                <a:latin typeface="Gill Sans MT"/>
                <a:cs typeface="Gill Sans MT"/>
              </a:rPr>
              <a:t>8</a:t>
            </a:r>
            <a:r>
              <a:rPr sz="2400" spc="-90" dirty="0">
                <a:solidFill>
                  <a:srgbClr val="001F5F"/>
                </a:solidFill>
                <a:latin typeface="Berlin Sans FB"/>
                <a:cs typeface="Berlin Sans FB"/>
              </a:rPr>
              <a:t>rak </a:t>
            </a:r>
            <a:r>
              <a:rPr sz="2400" spc="-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belirlemi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tir.</a:t>
            </a:r>
            <a:endParaRPr sz="2400">
              <a:latin typeface="Berlin Sans FB"/>
              <a:cs typeface="Berlin Sans FB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9621" y="498094"/>
            <a:ext cx="55670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Görev</a:t>
            </a:r>
            <a:r>
              <a:rPr sz="3200" spc="-25" dirty="0"/>
              <a:t> </a:t>
            </a:r>
            <a:r>
              <a:rPr sz="3200" dirty="0"/>
              <a:t>Sebebiyle</a:t>
            </a:r>
            <a:r>
              <a:rPr sz="3200" spc="-60" dirty="0"/>
              <a:t> </a:t>
            </a:r>
            <a:r>
              <a:rPr sz="3200" spc="-5" dirty="0">
                <a:latin typeface="Calibri"/>
                <a:cs typeface="Calibri"/>
              </a:rPr>
              <a:t>İş</a:t>
            </a:r>
            <a:r>
              <a:rPr sz="3200" spc="-5" dirty="0"/>
              <a:t>ledikleri</a:t>
            </a:r>
            <a:r>
              <a:rPr sz="3200" spc="-60" dirty="0"/>
              <a:t> </a:t>
            </a:r>
            <a:r>
              <a:rPr sz="3200" dirty="0"/>
              <a:t>Suçlar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1219" y="1274190"/>
            <a:ext cx="6990182" cy="5577296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55600" marR="5080" indent="-342900" algn="just">
              <a:lnSpc>
                <a:spcPct val="101499"/>
              </a:lnSpc>
              <a:spcBef>
                <a:spcPts val="55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Görev,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Memur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di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er kamu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görevlileri mevzuat ya da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amirleri tarafından verilen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görevleri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yapmakla sorumlu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yükümlüdürler.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Yani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kast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edilen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idari görevdir.</a:t>
            </a:r>
            <a:endParaRPr sz="2400" dirty="0">
              <a:latin typeface="Berlin Sans FB"/>
              <a:cs typeface="Berlin Sans FB"/>
            </a:endParaRPr>
          </a:p>
          <a:p>
            <a:pPr marL="355600" marR="6350" indent="-342900" algn="just">
              <a:lnSpc>
                <a:spcPct val="100899"/>
              </a:lnSpc>
              <a:spcBef>
                <a:spcPts val="9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Görev</a:t>
            </a:r>
            <a:r>
              <a:rPr sz="2400" spc="5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sebebiyle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ledikleri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Berlin Sans FB"/>
                <a:cs typeface="Berlin Sans FB"/>
              </a:rPr>
              <a:t>suçlar,</a:t>
            </a:r>
            <a:r>
              <a:rPr sz="2400" dirty="0">
                <a:solidFill>
                  <a:srgbClr val="FF0000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memurlar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di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er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kamu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görevlilerinin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memuriyet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görev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ve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lemlerinin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yapılması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ya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da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yapılmaması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nedeniyle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lenebilen </a:t>
            </a:r>
            <a:r>
              <a:rPr sz="2400" spc="-58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suçlardır.</a:t>
            </a:r>
            <a:endParaRPr sz="2400" dirty="0">
              <a:latin typeface="Berlin Sans FB"/>
              <a:cs typeface="Berlin Sans FB"/>
            </a:endParaRPr>
          </a:p>
          <a:p>
            <a:pPr marL="355600" marR="5080" indent="-342900" algn="just">
              <a:lnSpc>
                <a:spcPct val="98500"/>
              </a:lnSpc>
              <a:spcBef>
                <a:spcPts val="105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Burada</a:t>
            </a:r>
            <a:r>
              <a:rPr sz="2400" spc="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önemli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olan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suçun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görevden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kaynaklanması,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hizmetle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ilgisi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olması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memurun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yetkilerini </a:t>
            </a:r>
            <a:r>
              <a:rPr sz="2400" spc="-10" dirty="0">
                <a:solidFill>
                  <a:srgbClr val="001F5F"/>
                </a:solidFill>
                <a:latin typeface="Berlin Sans FB"/>
                <a:cs typeface="Berlin Sans FB"/>
              </a:rPr>
              <a:t>kullanması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 veya kullanmaması</a:t>
            </a:r>
            <a:r>
              <a:rPr sz="2400" spc="-4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yoluyla</a:t>
            </a:r>
            <a:r>
              <a:rPr sz="2400" spc="-3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lenmesidir.</a:t>
            </a:r>
            <a:endParaRPr sz="2400" dirty="0">
              <a:latin typeface="Berlin Sans FB"/>
              <a:cs typeface="Berlin Sans FB"/>
            </a:endParaRPr>
          </a:p>
          <a:p>
            <a:pPr marL="355600" marR="7620" indent="-342900" algn="just">
              <a:lnSpc>
                <a:spcPct val="100000"/>
              </a:lnSpc>
              <a:spcBef>
                <a:spcPts val="1000"/>
              </a:spcBef>
              <a:buClr>
                <a:srgbClr val="90C225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Bu tür suçlar özgü suçlardır ancak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memurlar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ve di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ğ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er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 kamu</a:t>
            </a:r>
            <a:r>
              <a:rPr sz="2400" spc="-15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>
                <a:solidFill>
                  <a:srgbClr val="001F5F"/>
                </a:solidFill>
                <a:latin typeface="Berlin Sans FB"/>
                <a:cs typeface="Berlin Sans FB"/>
              </a:rPr>
              <a:t>görevlileri</a:t>
            </a:r>
            <a:r>
              <a:rPr sz="2400" spc="-2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Berlin Sans FB"/>
                <a:cs typeface="Berlin Sans FB"/>
              </a:rPr>
              <a:t>tarafından</a:t>
            </a:r>
            <a:r>
              <a:rPr sz="2400" spc="-30" dirty="0">
                <a:solidFill>
                  <a:srgbClr val="001F5F"/>
                </a:solidFill>
                <a:latin typeface="Berlin Sans FB"/>
                <a:cs typeface="Berlin Sans FB"/>
              </a:rPr>
              <a:t> </a:t>
            </a:r>
            <a:r>
              <a:rPr sz="2400" dirty="0" err="1">
                <a:solidFill>
                  <a:srgbClr val="001F5F"/>
                </a:solidFill>
                <a:latin typeface="Berlin Sans FB"/>
                <a:cs typeface="Berlin Sans FB"/>
              </a:rPr>
              <a:t>i</a:t>
            </a:r>
            <a:r>
              <a:rPr sz="2400" dirty="0" err="1">
                <a:solidFill>
                  <a:srgbClr val="001F5F"/>
                </a:solidFill>
                <a:latin typeface="Calibri"/>
                <a:cs typeface="Calibri"/>
              </a:rPr>
              <a:t>ş</a:t>
            </a:r>
            <a:r>
              <a:rPr sz="2400" dirty="0" err="1">
                <a:solidFill>
                  <a:srgbClr val="001F5F"/>
                </a:solidFill>
                <a:latin typeface="Berlin Sans FB"/>
                <a:cs typeface="Berlin Sans FB"/>
              </a:rPr>
              <a:t>lenebilir</a:t>
            </a:r>
            <a:r>
              <a:rPr sz="2400" dirty="0" smtClean="0">
                <a:solidFill>
                  <a:srgbClr val="001F5F"/>
                </a:solidFill>
                <a:latin typeface="Berlin Sans FB"/>
                <a:cs typeface="Berlin Sans FB"/>
              </a:rPr>
              <a:t>.</a:t>
            </a:r>
            <a:r>
              <a:rPr lang="tr-TR" sz="2400" dirty="0" smtClean="0">
                <a:solidFill>
                  <a:srgbClr val="001F5F"/>
                </a:solidFill>
                <a:latin typeface="Berlin Sans FB"/>
                <a:cs typeface="Berlin Sans FB"/>
              </a:rPr>
              <a:t>  </a:t>
            </a:r>
            <a:r>
              <a:rPr sz="1200" dirty="0" smtClean="0">
                <a:solidFill>
                  <a:srgbClr val="9F0000"/>
                </a:solidFill>
                <a:latin typeface="Gill Sans MT"/>
                <a:cs typeface="Gill Sans MT"/>
              </a:rPr>
              <a:t>9</a:t>
            </a:r>
            <a:endParaRPr sz="1200" dirty="0">
              <a:latin typeface="Gill Sans MT"/>
              <a:cs typeface="Gill Sans MT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21" y="57773"/>
            <a:ext cx="1719160" cy="1694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</TotalTime>
  <Words>4996</Words>
  <Application>Microsoft Office PowerPoint</Application>
  <PresentationFormat>Ekran Gösterisi (4:3)</PresentationFormat>
  <Paragraphs>484</Paragraphs>
  <Slides>63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63</vt:i4>
      </vt:variant>
    </vt:vector>
  </HeadingPairs>
  <TitlesOfParts>
    <vt:vector size="73" baseType="lpstr">
      <vt:lpstr>Calibri</vt:lpstr>
      <vt:lpstr>Berlin Sans FB Demi</vt:lpstr>
      <vt:lpstr>Wingdings</vt:lpstr>
      <vt:lpstr>Berlin Sans FB</vt:lpstr>
      <vt:lpstr>Times New Roman</vt:lpstr>
      <vt:lpstr>Wingdings 3</vt:lpstr>
      <vt:lpstr>Trebuchet MS</vt:lpstr>
      <vt:lpstr>Arial</vt:lpstr>
      <vt:lpstr>Gill Sans MT</vt:lpstr>
      <vt:lpstr>Office Theme</vt:lpstr>
      <vt:lpstr>T.C. KASTAMONU VALİLİĞİ İl İdare Kurulu Müdürlüğü</vt:lpstr>
      <vt:lpstr>Sunum Planı</vt:lpstr>
      <vt:lpstr>Memur Yargılamasının Tarihçesi</vt:lpstr>
      <vt:lpstr>HUKUKSAL DAYANAĞI</vt:lpstr>
      <vt:lpstr>KANUNUN GEREKLİLİĞİ</vt:lpstr>
      <vt:lpstr>AMAÇ (Md.1)</vt:lpstr>
      <vt:lpstr>KAVRAMLAR Memur</vt:lpstr>
      <vt:lpstr>Diğer Kamu Görevlileri (2)</vt:lpstr>
      <vt:lpstr>Görev Sebebiyle İşledikleri Suçlar</vt:lpstr>
      <vt:lpstr>KAPSAM (Md.2)</vt:lpstr>
      <vt:lpstr>PowerPoint Sunusu</vt:lpstr>
      <vt:lpstr>B- Kapsama Girmeyen Suçlar  Bakımından Kapsamı (1)</vt:lpstr>
      <vt:lpstr>Kapsama Girmeyen Suçlar  Bakımından Kapsamı (2)</vt:lpstr>
      <vt:lpstr>Kapsama Girmeyen Suçlar  Bakımından Kapsamı (3)</vt:lpstr>
      <vt:lpstr>Kapsama Girmeyen Suçlar Bakımından Kapsamı (4)</vt:lpstr>
      <vt:lpstr>Kanunun “Suçlar” Açısından Kapsamı</vt:lpstr>
      <vt:lpstr>3. SORUŞTURMA İZNİ VERMEYE YETKİLİ  MERCİLERLE İLGİLİ GENEL PRENSİPLER</vt:lpstr>
      <vt:lpstr>SORUŞTURMA İZNİ VERMEYE  YETKİLİ MERCİLER</vt:lpstr>
      <vt:lpstr>VALİ</vt:lpstr>
      <vt:lpstr>En Üst İdari Amir</vt:lpstr>
      <vt:lpstr>Cumhurbaşkanı ve İlgili Bakan</vt:lpstr>
      <vt:lpstr>OLAYIN YETKİLİ MERCİLERE İLETİLMESİ İHBAR  ŞİKAYETLER (Md 4)</vt:lpstr>
      <vt:lpstr>İşleme Konulmayacak İhbar  ve Şikayetler</vt:lpstr>
      <vt:lpstr>PowerPoint Sunusu</vt:lpstr>
      <vt:lpstr>ÖN İNCELEME (Md.5)</vt:lpstr>
      <vt:lpstr>PowerPoint Sunusu</vt:lpstr>
      <vt:lpstr>PowerPoint Sunusu</vt:lpstr>
      <vt:lpstr>ÖN İNCELEMECİLERİN CMK’NA GÖRE  KULLANABİLECEĞİ YETKİLER</vt:lpstr>
      <vt:lpstr>PowerPoint Sunusu</vt:lpstr>
      <vt:lpstr>PowerPoint Sunusu</vt:lpstr>
      <vt:lpstr>CMK’NA GÖRE KULLANILAMAYACAK BAZI  YETKİLER</vt:lpstr>
      <vt:lpstr>PowerPoint Sunusu</vt:lpstr>
      <vt:lpstr>Ön İnceleme Raporu</vt:lpstr>
      <vt:lpstr>PowerPoint Sunusu</vt:lpstr>
      <vt:lpstr>SORUŞTURMA İZNİNİN KAPSAMI (Md. 8)</vt:lpstr>
      <vt:lpstr>İTİRAZ (Md.9)</vt:lpstr>
      <vt:lpstr>İtirazlar nereye yapılır;</vt:lpstr>
      <vt:lpstr>İŞTİRAK HALİNDE İŞLENEN SUÇLAR  (Md.10)</vt:lpstr>
      <vt:lpstr>PowerPoint Sunusu</vt:lpstr>
      <vt:lpstr>SORUŞTURMAYI YAPACAK MERCİLER  (Md.12)</vt:lpstr>
      <vt:lpstr>PowerPoint Sunusu</vt:lpstr>
      <vt:lpstr>YETKİLİ VE GÖREVLİ MAHKEME (Md.13)</vt:lpstr>
      <vt:lpstr>RESEN DAVA AÇILACAK HALLER (Md.15)</vt:lpstr>
      <vt:lpstr>MMHK’NA YAPILAN ATIFLAR (Md.16)</vt:lpstr>
      <vt:lpstr>4483 sayılı Kanuna Getirilen  Yeni Düzenlemeler (1)</vt:lpstr>
      <vt:lpstr>4483 sayılı Kanuna Getirilen  Yeni Düzenlemeler (2)</vt:lpstr>
      <vt:lpstr>Ön İnceleme Raporu</vt:lpstr>
      <vt:lpstr>Ön İnceleme Raporu  Bölüm ve Başlıkları</vt:lpstr>
      <vt:lpstr>1-BAŞLANGIÇ:</vt:lpstr>
      <vt:lpstr>2-RAPOR KAPSAMI DIŞINDA  BIRAKILAN KONULAR VE  NEDENLERİ:</vt:lpstr>
      <vt:lpstr>3-MUHBİR VE MÜŞTEKİ:</vt:lpstr>
      <vt:lpstr>4-İDDİA:</vt:lpstr>
      <vt:lpstr>5-ÖĞRENME TARİHİ:</vt:lpstr>
      <vt:lpstr>6-OLAY YERİ VE TARİHİ:</vt:lpstr>
      <vt:lpstr>7-HAKKINDA ÖN İNCELEME  YAPILANLAR:</vt:lpstr>
      <vt:lpstr>8-ÖN İNCELEME KONUSU:</vt:lpstr>
      <vt:lpstr>9-HAKKINDA ÖN İNCELEME  YAPILANLARIN İFADELERİ:</vt:lpstr>
      <vt:lpstr>10-DİĞER İFADELER</vt:lpstr>
      <vt:lpstr>11-BİLİRKİŞİ RAPORU:</vt:lpstr>
      <vt:lpstr>13-TAHLİL:</vt:lpstr>
      <vt:lpstr>14-SONUÇ (1):</vt:lpstr>
      <vt:lpstr>14-SONUÇ:(2)</vt:lpstr>
      <vt:lpstr>TEŞEKKÜR EDERİZ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ÖN İNCELEME  VE  DİSİPLİN SORUŞTURMALARI  RAPORLARININ HAZIRLANMASI</dc:title>
  <dc:creator>Serdar İĞDELER</dc:creator>
  <cp:lastModifiedBy>Said YILDIRIM</cp:lastModifiedBy>
  <cp:revision>17</cp:revision>
  <dcterms:created xsi:type="dcterms:W3CDTF">2021-02-07T10:55:57Z</dcterms:created>
  <dcterms:modified xsi:type="dcterms:W3CDTF">2021-02-23T12:56:20Z</dcterms:modified>
</cp:coreProperties>
</file>