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9144000" cy="68580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Wingdings 3" pitchFamily="18" charset="2"/>
      <p:regular r:id="rId64"/>
    </p:embeddedFont>
    <p:embeddedFont>
      <p:font typeface="Lucida Sans Unicode" pitchFamily="34" charset="0"/>
      <p:regular r:id="rId65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2" y="912873"/>
                </a:lnTo>
                <a:lnTo>
                  <a:pt x="4899651" y="912873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28" y="918969"/>
                </a:lnTo>
                <a:lnTo>
                  <a:pt x="3655490" y="918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646" y="352266"/>
            <a:ext cx="5156707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2195" y="1938835"/>
            <a:ext cx="4542155" cy="1894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4711" y="6573513"/>
            <a:ext cx="2165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71" y="5236463"/>
              <a:ext cx="9031605" cy="789940"/>
            </a:xfrm>
            <a:custGeom>
              <a:avLst/>
              <a:gdLst/>
              <a:ahLst/>
              <a:cxnLst/>
              <a:rect l="l" t="t" r="r" b="b"/>
              <a:pathLst>
                <a:path w="9031605" h="789939">
                  <a:moveTo>
                    <a:pt x="9031528" y="0"/>
                  </a:moveTo>
                  <a:lnTo>
                    <a:pt x="0" y="0"/>
                  </a:lnTo>
                  <a:lnTo>
                    <a:pt x="9031528" y="789432"/>
                  </a:lnTo>
                  <a:lnTo>
                    <a:pt x="9031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7"/>
              <a:ext cx="9143999" cy="80195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1403" y="3494528"/>
            <a:ext cx="5410200" cy="470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42005" y="86105"/>
            <a:ext cx="333019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sz="1800" i="0" spc="-55" dirty="0">
                <a:latin typeface="Times New Roman"/>
                <a:cs typeface="Times New Roman"/>
              </a:rPr>
              <a:t>T.C</a:t>
            </a:r>
            <a:r>
              <a:rPr sz="1800" i="0" spc="-55" dirty="0" smtClean="0">
                <a:latin typeface="Times New Roman"/>
                <a:cs typeface="Times New Roman"/>
              </a:rPr>
              <a:t>.</a:t>
            </a:r>
            <a:r>
              <a:rPr lang="tr-TR" sz="1800" i="0" spc="-55" dirty="0" smtClean="0">
                <a:latin typeface="Times New Roman"/>
                <a:cs typeface="Times New Roman"/>
              </a:rPr>
              <a:t/>
            </a:r>
            <a:br>
              <a:rPr lang="tr-TR" sz="1800" i="0" spc="-55" dirty="0" smtClean="0">
                <a:latin typeface="Times New Roman"/>
                <a:cs typeface="Times New Roman"/>
              </a:rPr>
            </a:br>
            <a:r>
              <a:rPr lang="tr-TR" sz="1800" i="0" spc="-10" dirty="0" smtClean="0">
                <a:latin typeface="Times New Roman"/>
                <a:cs typeface="Times New Roman"/>
              </a:rPr>
              <a:t>KASTAMONU VALİLİĞİ</a:t>
            </a:r>
            <a:br>
              <a:rPr lang="tr-TR" sz="1800" i="0" spc="-10" dirty="0" smtClean="0">
                <a:latin typeface="Times New Roman"/>
                <a:cs typeface="Times New Roman"/>
              </a:rPr>
            </a:br>
            <a:r>
              <a:rPr lang="tr-TR" sz="1800" i="0" spc="-45" dirty="0" smtClean="0">
                <a:latin typeface="Times New Roman"/>
                <a:cs typeface="Times New Roman"/>
              </a:rPr>
              <a:t>İl İdare Kurulu Müdürlüğü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1" y="76200"/>
            <a:ext cx="1725396" cy="175620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176344" y="1886248"/>
            <a:ext cx="678031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KASTAMONU VALİLİĞİ</a:t>
            </a:r>
          </a:p>
          <a:p>
            <a:pPr algn="ctr"/>
            <a:r>
              <a:rPr lang="tr-TR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İl İdare Kurulu Müdürlüğü</a:t>
            </a:r>
            <a:endParaRPr lang="tr-T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2549" y="4100389"/>
            <a:ext cx="613661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Bilgilendirme Eğitimi</a:t>
            </a:r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009" y="-94627"/>
            <a:ext cx="2205766" cy="217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132" y="811733"/>
            <a:ext cx="5578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solidFill>
                  <a:srgbClr val="FF0000"/>
                </a:solidFill>
                <a:latin typeface="Times New Roman"/>
                <a:cs typeface="Times New Roman"/>
              </a:rPr>
              <a:t>Soruşturmaya</a:t>
            </a:r>
            <a:r>
              <a:rPr sz="2800" i="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Times New Roman"/>
                <a:cs typeface="Times New Roman"/>
              </a:rPr>
              <a:t>Başlama</a:t>
            </a:r>
            <a:r>
              <a:rPr sz="2800" i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0" spc="-5" dirty="0">
                <a:solidFill>
                  <a:srgbClr val="FF0000"/>
                </a:solidFill>
                <a:latin typeface="Times New Roman"/>
                <a:cs typeface="Times New Roman"/>
              </a:rPr>
              <a:t>Zamanaşımı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1288821"/>
            <a:ext cx="8119109" cy="557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29235" algn="l"/>
              </a:tabLst>
            </a:pPr>
            <a:r>
              <a:rPr sz="2800" dirty="0">
                <a:latin typeface="Times New Roman"/>
                <a:cs typeface="Times New Roman"/>
              </a:rPr>
              <a:t>657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sayılı</a:t>
            </a:r>
            <a:r>
              <a:rPr sz="2800" spc="-5" dirty="0">
                <a:latin typeface="Times New Roman"/>
                <a:cs typeface="Times New Roman"/>
              </a:rPr>
              <a:t> 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Kanunu'nun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127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maddesine göre, disipline aykırı fiil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hâlleri işleyenler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bu</a:t>
            </a:r>
            <a:r>
              <a:rPr sz="2800" b="1" dirty="0">
                <a:latin typeface="Times New Roman"/>
                <a:cs typeface="Times New Roman"/>
              </a:rPr>
              <a:t> fiil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ve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hâllerin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işlendiğinin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disiplin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âmirlerince</a:t>
            </a:r>
            <a:r>
              <a:rPr sz="2800" b="1" spc="-10" dirty="0">
                <a:latin typeface="Times New Roman"/>
                <a:cs typeface="Times New Roman"/>
              </a:rPr>
              <a:t> öğrenildiği</a:t>
            </a:r>
            <a:r>
              <a:rPr sz="2800" b="1" spc="-5" dirty="0">
                <a:latin typeface="Times New Roman"/>
                <a:cs typeface="Times New Roman"/>
              </a:rPr>
              <a:t> tarihten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itibaren</a:t>
            </a:r>
            <a:r>
              <a:rPr sz="2800" b="1" i="1" spc="-10" dirty="0">
                <a:latin typeface="Times New Roman"/>
                <a:cs typeface="Times New Roman"/>
              </a:rPr>
              <a:t>,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29235" algn="l"/>
              </a:tabLst>
            </a:pPr>
            <a:r>
              <a:rPr sz="2800" spc="-5" dirty="0">
                <a:latin typeface="Times New Roman"/>
                <a:cs typeface="Times New Roman"/>
              </a:rPr>
              <a:t>Uyarma,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kınama,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aylıktan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kademe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 durdurulması cezalarını gerektiren hâllerde </a:t>
            </a:r>
            <a:r>
              <a:rPr sz="2800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 (Bir)</a:t>
            </a:r>
            <a:r>
              <a:rPr sz="2800" b="1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ay,</a:t>
            </a:r>
            <a:endParaRPr sz="28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4999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29235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memurluğundan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cezasını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gerektiren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(Altı)</a:t>
            </a:r>
            <a:r>
              <a:rPr sz="2800" b="1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</a:t>
            </a:r>
            <a:r>
              <a:rPr sz="2800" b="1" i="1" u="heavy" spc="-4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lang="tr-TR" sz="2800" b="1" i="1" u="heavy" spc="-4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içinde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soruşturmasına başlanmadığı </a:t>
            </a:r>
            <a:r>
              <a:rPr sz="2800" dirty="0">
                <a:latin typeface="Times New Roman"/>
                <a:cs typeface="Times New Roman"/>
              </a:rPr>
              <a:t>takdirde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verme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yetkisi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zamanaşımına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uğrar.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461" y="260485"/>
            <a:ext cx="7588770" cy="4383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350" y="1108460"/>
            <a:ext cx="8301990" cy="547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657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sayılı</a:t>
            </a:r>
            <a:r>
              <a:rPr sz="2800" spc="-5" dirty="0">
                <a:latin typeface="Times New Roman"/>
                <a:cs typeface="Times New Roman"/>
              </a:rPr>
              <a:t> 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Kanunu'nun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127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nci</a:t>
            </a:r>
            <a:r>
              <a:rPr sz="2800" dirty="0">
                <a:latin typeface="Times New Roman"/>
                <a:cs typeface="Times New Roman"/>
              </a:rPr>
              <a:t> fıkrası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uyarınca,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disiplin</a:t>
            </a:r>
            <a:r>
              <a:rPr sz="2800" b="1" i="1" dirty="0">
                <a:latin typeface="Times New Roman"/>
                <a:cs typeface="Times New Roman"/>
              </a:rPr>
              <a:t> cezasını 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gerektiren </a:t>
            </a:r>
            <a:r>
              <a:rPr sz="2800" b="1" i="1" dirty="0">
                <a:latin typeface="Times New Roman"/>
                <a:cs typeface="Times New Roman"/>
              </a:rPr>
              <a:t>fiil </a:t>
            </a:r>
            <a:r>
              <a:rPr sz="2800" b="1" i="1" spc="-10" dirty="0">
                <a:latin typeface="Times New Roman"/>
                <a:cs typeface="Times New Roman"/>
              </a:rPr>
              <a:t>ve </a:t>
            </a:r>
            <a:r>
              <a:rPr sz="2800" b="1" i="1" spc="-5" dirty="0">
                <a:latin typeface="Times New Roman"/>
                <a:cs typeface="Times New Roman"/>
              </a:rPr>
              <a:t>hâllerin işlendiği tarihten itibaren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(İki)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yıl </a:t>
            </a:r>
            <a:r>
              <a:rPr sz="2800" spc="-5" dirty="0">
                <a:latin typeface="Times New Roman"/>
                <a:cs typeface="Times New Roman"/>
              </a:rPr>
              <a:t>geçtikten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sonra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verilemez.</a:t>
            </a:r>
            <a:endParaRPr sz="2800">
              <a:latin typeface="Times New Roman"/>
              <a:cs typeface="Times New Roman"/>
            </a:endParaRPr>
          </a:p>
          <a:p>
            <a:pPr marL="12700" marR="6985" algn="r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4285"/>
              <a:buFont typeface="Wingdings 3"/>
              <a:buChar char=""/>
              <a:tabLst>
                <a:tab pos="142240" algn="l"/>
                <a:tab pos="1646555" algn="l"/>
                <a:tab pos="1703070" algn="l"/>
                <a:tab pos="3150870" algn="l"/>
                <a:tab pos="3632200" algn="l"/>
                <a:tab pos="4341495" algn="l"/>
                <a:tab pos="5245100" algn="l"/>
                <a:tab pos="5591175" algn="l"/>
                <a:tab pos="6144895" algn="l"/>
                <a:tab pos="6345555" algn="l"/>
                <a:tab pos="7339965" algn="l"/>
                <a:tab pos="7557770" algn="l"/>
              </a:tabLst>
            </a:pPr>
            <a:r>
              <a:rPr sz="2800" spc="-32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arıda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beli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ilen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reler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dışı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657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sayı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Devlet  </a:t>
            </a:r>
            <a:r>
              <a:rPr sz="2800" spc="-10" dirty="0">
                <a:latin typeface="Times New Roman"/>
                <a:cs typeface="Times New Roman"/>
              </a:rPr>
              <a:t>Me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ları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Kanu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’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ö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r>
              <a:rPr sz="2800" spc="5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rülen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diğer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relerin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â</a:t>
            </a:r>
            <a:r>
              <a:rPr sz="2800" spc="-5" dirty="0">
                <a:latin typeface="Times New Roman"/>
                <a:cs typeface="Times New Roman"/>
              </a:rPr>
              <a:t>li  disiplin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cezasını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zamanaşımına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uğratmaz.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süreler,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hizmet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düzenleyici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sürelerdir.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(Örneğin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raporunun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amirine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tevdiinden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itibaren</a:t>
            </a:r>
            <a:endParaRPr sz="2800">
              <a:latin typeface="Times New Roman"/>
              <a:cs typeface="Times New Roman"/>
            </a:endParaRPr>
          </a:p>
          <a:p>
            <a:pPr marL="12700" marR="8255">
              <a:lnSpc>
                <a:spcPts val="3870"/>
              </a:lnSpc>
              <a:spcBef>
                <a:spcPts val="90"/>
              </a:spcBef>
              <a:tabLst>
                <a:tab pos="722630" algn="l"/>
                <a:tab pos="1609725" algn="l"/>
                <a:tab pos="3344545" algn="l"/>
                <a:tab pos="4428490" algn="l"/>
                <a:tab pos="6429375" algn="l"/>
              </a:tabLst>
            </a:pPr>
            <a:r>
              <a:rPr sz="2800" spc="-5" dirty="0">
                <a:latin typeface="Times New Roman"/>
                <a:cs typeface="Times New Roman"/>
              </a:rPr>
              <a:t>15	gün	iç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inde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karar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emesi,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uştur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ayı  </a:t>
            </a:r>
            <a:r>
              <a:rPr sz="2800" spc="-10" dirty="0">
                <a:latin typeface="Times New Roman"/>
                <a:cs typeface="Times New Roman"/>
              </a:rPr>
              <a:t>zamanaşımına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uğratmaz.)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889" y="421084"/>
            <a:ext cx="4594175" cy="3778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1338" y="272288"/>
            <a:ext cx="4606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Karar</a:t>
            </a:r>
            <a:r>
              <a:rPr sz="3200" i="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spc="-60" dirty="0">
                <a:solidFill>
                  <a:srgbClr val="FF0000"/>
                </a:solidFill>
                <a:latin typeface="Times New Roman"/>
                <a:cs typeface="Times New Roman"/>
              </a:rPr>
              <a:t>Verme</a:t>
            </a:r>
            <a:r>
              <a:rPr sz="3200" i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Zamanaşımı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312817" cy="129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67" y="1502410"/>
            <a:ext cx="8663940" cy="439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890" indent="-25654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14.03.2019 tarihinde </a:t>
            </a:r>
            <a:r>
              <a:rPr sz="2800" b="1" spc="-10" dirty="0">
                <a:latin typeface="Times New Roman"/>
                <a:cs typeface="Times New Roman"/>
              </a:rPr>
              <a:t>mazeretsiz </a:t>
            </a:r>
            <a:r>
              <a:rPr sz="2800" b="1" dirty="0">
                <a:latin typeface="Times New Roman"/>
                <a:cs typeface="Times New Roman"/>
              </a:rPr>
              <a:t>olarak </a:t>
            </a:r>
            <a:r>
              <a:rPr sz="2800" b="1" spc="-15" dirty="0">
                <a:latin typeface="Times New Roman"/>
                <a:cs typeface="Times New Roman"/>
              </a:rPr>
              <a:t>göreve </a:t>
            </a:r>
            <a:r>
              <a:rPr sz="2800" b="1" spc="-5" dirty="0">
                <a:latin typeface="Times New Roman"/>
                <a:cs typeface="Times New Roman"/>
              </a:rPr>
              <a:t>gelmeyen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memur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ile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ilgili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olarak;</a:t>
            </a:r>
            <a:endParaRPr sz="2800">
              <a:latin typeface="Times New Roman"/>
              <a:cs typeface="Times New Roman"/>
            </a:endParaRPr>
          </a:p>
          <a:p>
            <a:pPr marL="268605" marR="5715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702310" algn="l"/>
              </a:tabLst>
            </a:pPr>
            <a:r>
              <a:rPr sz="2800" spc="-5" dirty="0">
                <a:latin typeface="Times New Roman"/>
                <a:cs typeface="Times New Roman"/>
              </a:rPr>
              <a:t>14.04.2019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tarihine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başlanılması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gereklidir.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memurluğundan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çıkarma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cezasını</a:t>
            </a:r>
            <a:r>
              <a:rPr sz="2800" spc="-5" dirty="0">
                <a:latin typeface="Times New Roman"/>
                <a:cs typeface="Times New Roman"/>
              </a:rPr>
              <a:t> gerektiren</a:t>
            </a:r>
            <a:r>
              <a:rPr sz="2800" dirty="0">
                <a:latin typeface="Times New Roman"/>
                <a:cs typeface="Times New Roman"/>
              </a:rPr>
              <a:t> 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ise,</a:t>
            </a:r>
            <a:r>
              <a:rPr sz="2800" dirty="0">
                <a:latin typeface="Times New Roman"/>
                <a:cs typeface="Times New Roman"/>
              </a:rPr>
              <a:t> 14.09.2019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başlanılması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gereklidir.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Soruşturma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Zamanaşımı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268605" marR="5080" algn="just">
              <a:lnSpc>
                <a:spcPct val="100000"/>
              </a:lnSpc>
              <a:spcBef>
                <a:spcPts val="400"/>
              </a:spcBef>
              <a:buChar char="-"/>
              <a:tabLst>
                <a:tab pos="598805" algn="l"/>
              </a:tabLst>
            </a:pPr>
            <a:r>
              <a:rPr sz="2800" spc="-5" dirty="0">
                <a:latin typeface="Times New Roman"/>
                <a:cs typeface="Times New Roman"/>
              </a:rPr>
              <a:t>14.03.2021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tarihine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konu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ilgili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tamamlanıp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cezaya</a:t>
            </a:r>
            <a:r>
              <a:rPr sz="2800" spc="-5" dirty="0">
                <a:latin typeface="Times New Roman"/>
                <a:cs typeface="Times New Roman"/>
              </a:rPr>
              <a:t> ilişkin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işlem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edilmesi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gerekir.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latin typeface="Times New Roman"/>
                <a:cs typeface="Times New Roman"/>
              </a:rPr>
              <a:t>Ceza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Zamanaşımı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8955" y="533314"/>
            <a:ext cx="5586239" cy="6090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12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1649679"/>
            <a:ext cx="4537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  <a:tab pos="1303655" algn="l"/>
                <a:tab pos="1454150" algn="l"/>
                <a:tab pos="2288540" algn="l"/>
                <a:tab pos="3263900" algn="l"/>
                <a:tab pos="341122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		memurunun		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aynı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246" y="1649679"/>
            <a:ext cx="11677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sı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ı  </a:t>
            </a:r>
            <a:r>
              <a:rPr sz="2800" spc="-15" dirty="0">
                <a:latin typeface="Times New Roman"/>
                <a:cs typeface="Times New Roman"/>
              </a:rPr>
              <a:t>ceza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7963" y="1649679"/>
            <a:ext cx="2651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95"/>
              </a:spcBef>
              <a:tabLst>
                <a:tab pos="2223770" algn="l"/>
                <a:tab pos="2304415" algn="l"/>
              </a:tabLst>
            </a:pP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rekti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fiil  ya</a:t>
            </a:r>
            <a:r>
              <a:rPr sz="2800" spc="-5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asını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5" dirty="0">
                <a:latin typeface="Times New Roman"/>
                <a:cs typeface="Times New Roman"/>
              </a:rPr>
              <a:t>da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350" y="2503677"/>
            <a:ext cx="3904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gerektirebilir.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durumda;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318" y="2981909"/>
            <a:ext cx="291020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  <a:tab pos="1715135" algn="l"/>
              </a:tabLst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vlet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  soruşturmasının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5152" y="2981909"/>
            <a:ext cx="254889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bakımından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çl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ırıl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4305" y="2981909"/>
            <a:ext cx="153733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5080" indent="-304165">
              <a:lnSpc>
                <a:spcPct val="100000"/>
              </a:lnSpc>
              <a:spcBef>
                <a:spcPts val="95"/>
              </a:spcBef>
              <a:tabLst>
                <a:tab pos="1346200" algn="l"/>
              </a:tabLst>
            </a:pPr>
            <a:r>
              <a:rPr sz="2800" spc="-5" dirty="0">
                <a:latin typeface="Times New Roman"/>
                <a:cs typeface="Times New Roman"/>
              </a:rPr>
              <a:t>yürütülen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7015" y="2981909"/>
            <a:ext cx="109283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siplin 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350" y="3836034"/>
            <a:ext cx="670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hakkındaki adlî soruşturma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sonucu beklenmez.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318" y="4312742"/>
            <a:ext cx="3230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  <a:tab pos="1501775" algn="l"/>
              </a:tabLst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vlet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2935" y="4312742"/>
            <a:ext cx="5026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8369" algn="l"/>
                <a:tab pos="2850515" algn="l"/>
                <a:tab pos="3769360" algn="l"/>
              </a:tabLst>
            </a:pPr>
            <a:r>
              <a:rPr sz="2800" spc="-15" dirty="0">
                <a:latin typeface="Times New Roman"/>
                <a:cs typeface="Times New Roman"/>
              </a:rPr>
              <a:t>cez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vzuatına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göre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ûm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350" y="4740021"/>
            <a:ext cx="8263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6330" algn="l"/>
                <a:tab pos="1943735" algn="l"/>
                <a:tab pos="3481704" algn="l"/>
                <a:tab pos="5659755" algn="l"/>
                <a:tab pos="6772275" algn="l"/>
              </a:tabLst>
            </a:pP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ması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(Mahkû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et,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beraat,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takipsizl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5273" y="5166740"/>
            <a:ext cx="2174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uygulan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3010" y="5166740"/>
            <a:ext cx="79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engel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1401" y="5166740"/>
            <a:ext cx="795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teşkil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1076" y="5593181"/>
            <a:ext cx="4667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3242310" algn="l"/>
                <a:tab pos="433959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Dai</a:t>
            </a:r>
            <a:r>
              <a:rPr sz="2800" i="1" spc="-11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04</a:t>
            </a:r>
            <a:r>
              <a:rPr sz="2800" i="1" spc="-10" dirty="0">
                <a:latin typeface="Times New Roman"/>
                <a:cs typeface="Times New Roman"/>
              </a:rPr>
              <a:t>.</a:t>
            </a:r>
            <a:r>
              <a:rPr sz="2800" i="1" spc="-5" dirty="0">
                <a:latin typeface="Times New Roman"/>
                <a:cs typeface="Times New Roman"/>
              </a:rPr>
              <a:t>0</a:t>
            </a:r>
            <a:r>
              <a:rPr sz="2800" i="1" dirty="0">
                <a:latin typeface="Times New Roman"/>
                <a:cs typeface="Times New Roman"/>
              </a:rPr>
              <a:t>2</a:t>
            </a:r>
            <a:r>
              <a:rPr sz="2800" i="1" spc="-10" dirty="0">
                <a:latin typeface="Times New Roman"/>
                <a:cs typeface="Times New Roman"/>
              </a:rPr>
              <a:t>.</a:t>
            </a:r>
            <a:r>
              <a:rPr sz="2800" i="1" spc="-5" dirty="0">
                <a:latin typeface="Times New Roman"/>
                <a:cs typeface="Times New Roman"/>
              </a:rPr>
              <a:t>2012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tar</a:t>
            </a:r>
            <a:r>
              <a:rPr sz="2800" i="1" spc="-20" dirty="0">
                <a:latin typeface="Times New Roman"/>
                <a:cs typeface="Times New Roman"/>
              </a:rPr>
              <a:t>i</a:t>
            </a:r>
            <a:r>
              <a:rPr sz="2800" i="1" spc="-5" dirty="0">
                <a:latin typeface="Times New Roman"/>
                <a:cs typeface="Times New Roman"/>
              </a:rPr>
              <a:t>h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350" y="5166740"/>
            <a:ext cx="36137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96619" algn="l"/>
                <a:tab pos="2282190" algn="l"/>
                <a:tab pos="2757805" algn="l"/>
              </a:tabLst>
            </a:pPr>
            <a:r>
              <a:rPr sz="2800" dirty="0">
                <a:latin typeface="Times New Roman"/>
                <a:cs typeface="Times New Roman"/>
              </a:rPr>
              <a:t>vb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sının  </a:t>
            </a:r>
            <a:r>
              <a:rPr sz="2800" spc="-5" dirty="0">
                <a:latin typeface="Times New Roman"/>
                <a:cs typeface="Times New Roman"/>
              </a:rPr>
              <a:t>etmez</a:t>
            </a:r>
            <a:r>
              <a:rPr sz="2800" i="1" spc="-5" dirty="0">
                <a:latin typeface="Times New Roman"/>
                <a:cs typeface="Times New Roman"/>
              </a:rPr>
              <a:t>.(Danıştay	12.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Times New Roman"/>
                <a:cs typeface="Times New Roman"/>
              </a:rPr>
              <a:t>E.2010/64,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K.2011/474)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007" y="82280"/>
            <a:ext cx="6022111" cy="154462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13</a:t>
            </a:fld>
            <a:endParaRPr spc="-5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600" y="1536297"/>
            <a:ext cx="8619490" cy="485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8333"/>
              <a:buFont typeface="Wingdings 3"/>
              <a:buChar char=""/>
              <a:tabLst>
                <a:tab pos="469900" algn="l"/>
              </a:tabLst>
            </a:pPr>
            <a:r>
              <a:rPr sz="3000" spc="-5" dirty="0">
                <a:latin typeface="Times New Roman"/>
                <a:cs typeface="Times New Roman"/>
              </a:rPr>
              <a:t>Memurun disiplin suçu sayılan </a:t>
            </a:r>
            <a:r>
              <a:rPr sz="3000" dirty="0">
                <a:latin typeface="Times New Roman"/>
                <a:cs typeface="Times New Roman"/>
              </a:rPr>
              <a:t>bir eylemi hakkında,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aynı </a:t>
            </a:r>
            <a:r>
              <a:rPr sz="3000" dirty="0">
                <a:latin typeface="Times New Roman"/>
                <a:cs typeface="Times New Roman"/>
              </a:rPr>
              <a:t>zamanda ceza </a:t>
            </a:r>
            <a:r>
              <a:rPr sz="3000" spc="-5" dirty="0">
                <a:latin typeface="Times New Roman"/>
                <a:cs typeface="Times New Roman"/>
              </a:rPr>
              <a:t>hukukuna </a:t>
            </a:r>
            <a:r>
              <a:rPr sz="3000" dirty="0">
                <a:latin typeface="Times New Roman"/>
                <a:cs typeface="Times New Roman"/>
              </a:rPr>
              <a:t>göre ceza davası açılma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halinde;</a:t>
            </a:r>
            <a:endParaRPr sz="3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8333"/>
              <a:buFont typeface="Wingdings"/>
              <a:buChar char=""/>
              <a:tabLst>
                <a:tab pos="469900" algn="l"/>
              </a:tabLst>
            </a:pPr>
            <a:r>
              <a:rPr sz="3000" dirty="0">
                <a:latin typeface="Times New Roman"/>
                <a:cs typeface="Times New Roman"/>
              </a:rPr>
              <a:t>Ceza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davasının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sonucu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beklenmeden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disiplin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soruşturmasının</a:t>
            </a:r>
            <a:r>
              <a:rPr sz="3000" dirty="0">
                <a:latin typeface="Times New Roman"/>
                <a:cs typeface="Times New Roman"/>
              </a:rPr>
              <a:t> tamamlanması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verilen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disiplin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cezasının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uygulanması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gerekmektedir.</a:t>
            </a:r>
            <a:endParaRPr sz="3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8333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Times New Roman"/>
                <a:cs typeface="Times New Roman"/>
              </a:rPr>
              <a:t>Memurun</a:t>
            </a:r>
            <a:r>
              <a:rPr sz="3000" dirty="0">
                <a:latin typeface="Times New Roman"/>
                <a:cs typeface="Times New Roman"/>
              </a:rPr>
              <a:t> ceza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davası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sonucunda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mahkûm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olması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halinde verilen ve uygulanan </a:t>
            </a:r>
            <a:r>
              <a:rPr sz="3000" spc="-5" dirty="0">
                <a:latin typeface="Times New Roman"/>
                <a:cs typeface="Times New Roman"/>
              </a:rPr>
              <a:t>disiplin </a:t>
            </a:r>
            <a:r>
              <a:rPr sz="3000" dirty="0">
                <a:latin typeface="Times New Roman"/>
                <a:cs typeface="Times New Roman"/>
              </a:rPr>
              <a:t>cezası ile </a:t>
            </a:r>
            <a:r>
              <a:rPr sz="3000" spc="-5" dirty="0">
                <a:latin typeface="Times New Roman"/>
                <a:cs typeface="Times New Roman"/>
              </a:rPr>
              <a:t>ilgili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yapılacak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başkaca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bir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işlem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bulunmamaktadır.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940" y="420587"/>
            <a:ext cx="5264681" cy="9380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95400"/>
            <a:ext cx="8514715" cy="52412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7620" algn="just">
              <a:lnSpc>
                <a:spcPts val="2650"/>
              </a:lnSpc>
              <a:spcBef>
                <a:spcPts val="585"/>
              </a:spcBef>
              <a:buClr>
                <a:srgbClr val="2CA1BE"/>
              </a:buClr>
              <a:buSzPct val="67307"/>
              <a:buFont typeface="Wingdings 3"/>
              <a:buChar char=""/>
              <a:tabLst>
                <a:tab pos="470534" algn="l"/>
              </a:tabLst>
            </a:pPr>
            <a:r>
              <a:rPr sz="2600" i="1" spc="-5" dirty="0">
                <a:latin typeface="Times New Roman"/>
                <a:cs typeface="Times New Roman"/>
              </a:rPr>
              <a:t>Memurun </a:t>
            </a:r>
            <a:r>
              <a:rPr sz="2600" i="1" spc="-10" dirty="0">
                <a:latin typeface="Times New Roman"/>
                <a:cs typeface="Times New Roman"/>
              </a:rPr>
              <a:t>ceza </a:t>
            </a:r>
            <a:r>
              <a:rPr sz="2600" i="1" spc="-5" dirty="0">
                <a:latin typeface="Times New Roman"/>
                <a:cs typeface="Times New Roman"/>
              </a:rPr>
              <a:t>davası </a:t>
            </a:r>
            <a:r>
              <a:rPr sz="2600" i="1" dirty="0">
                <a:latin typeface="Times New Roman"/>
                <a:cs typeface="Times New Roman"/>
              </a:rPr>
              <a:t>sonucunda </a:t>
            </a:r>
            <a:r>
              <a:rPr sz="2600" i="1" spc="-5" dirty="0">
                <a:latin typeface="Times New Roman"/>
                <a:cs typeface="Times New Roman"/>
              </a:rPr>
              <a:t>beraat etmesi </a:t>
            </a:r>
            <a:r>
              <a:rPr sz="2600" i="1" dirty="0">
                <a:latin typeface="Times New Roman"/>
                <a:cs typeface="Times New Roman"/>
              </a:rPr>
              <a:t>halinde </a:t>
            </a:r>
            <a:r>
              <a:rPr sz="2600" i="1" spc="-5" dirty="0">
                <a:latin typeface="Times New Roman"/>
                <a:cs typeface="Times New Roman"/>
              </a:rPr>
              <a:t>ise, 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iki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durum</a:t>
            </a:r>
            <a:r>
              <a:rPr sz="2600" i="1" spc="-2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söz</a:t>
            </a:r>
            <a:r>
              <a:rPr sz="2600" i="1" spc="-1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konusu</a:t>
            </a:r>
            <a:r>
              <a:rPr sz="2600" i="1" spc="-25" dirty="0">
                <a:latin typeface="Times New Roman"/>
                <a:cs typeface="Times New Roman"/>
              </a:rPr>
              <a:t> </a:t>
            </a:r>
            <a:r>
              <a:rPr sz="2600" i="1" spc="-35" dirty="0">
                <a:latin typeface="Times New Roman"/>
                <a:cs typeface="Times New Roman"/>
              </a:rPr>
              <a:t>olabilir.</a:t>
            </a:r>
            <a:endParaRPr sz="2600" dirty="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85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Wingdings"/>
              <a:buChar char=""/>
              <a:tabLst>
                <a:tab pos="470534" algn="l"/>
              </a:tabLst>
            </a:pPr>
            <a:r>
              <a:rPr sz="2600" i="1" dirty="0">
                <a:latin typeface="Times New Roman"/>
                <a:cs typeface="Times New Roman"/>
              </a:rPr>
              <a:t>Ceza </a:t>
            </a:r>
            <a:r>
              <a:rPr sz="2600" i="1" spc="-5" dirty="0">
                <a:latin typeface="Times New Roman"/>
                <a:cs typeface="Times New Roman"/>
              </a:rPr>
              <a:t>davası </a:t>
            </a:r>
            <a:r>
              <a:rPr sz="2600" i="1" dirty="0">
                <a:latin typeface="Times New Roman"/>
                <a:cs typeface="Times New Roman"/>
              </a:rPr>
              <a:t>sonucunda </a:t>
            </a:r>
            <a:r>
              <a:rPr sz="2600" i="1" spc="-5" dirty="0">
                <a:latin typeface="Times New Roman"/>
                <a:cs typeface="Times New Roman"/>
              </a:rPr>
              <a:t>verilen beraat </a:t>
            </a:r>
            <a:r>
              <a:rPr sz="2600" i="1" spc="-10" dirty="0">
                <a:latin typeface="Times New Roman"/>
                <a:cs typeface="Times New Roman"/>
              </a:rPr>
              <a:t>veya </a:t>
            </a:r>
            <a:r>
              <a:rPr sz="2600" i="1" spc="-5" dirty="0">
                <a:latin typeface="Times New Roman"/>
                <a:cs typeface="Times New Roman"/>
              </a:rPr>
              <a:t>kovuşturmaya 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yer</a:t>
            </a:r>
            <a:r>
              <a:rPr sz="2600" i="1" dirty="0">
                <a:latin typeface="Times New Roman"/>
                <a:cs typeface="Times New Roman"/>
              </a:rPr>
              <a:t> olmadığına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dair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kararının,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fiilin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hiç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vaki</a:t>
            </a:r>
            <a:r>
              <a:rPr sz="2600" b="1" i="1" dirty="0">
                <a:latin typeface="Times New Roman"/>
                <a:cs typeface="Times New Roman"/>
              </a:rPr>
              <a:t> olmadığı, </a:t>
            </a:r>
            <a:r>
              <a:rPr sz="2600" b="1" i="1" spc="5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suçun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personel</a:t>
            </a:r>
            <a:r>
              <a:rPr sz="2600" b="1" i="1" dirty="0">
                <a:latin typeface="Times New Roman"/>
                <a:cs typeface="Times New Roman"/>
              </a:rPr>
              <a:t> tarafından</a:t>
            </a:r>
            <a:r>
              <a:rPr sz="2600" b="1" i="1" spc="5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işlenmediği</a:t>
            </a:r>
            <a:r>
              <a:rPr sz="2600" b="1" i="1" dirty="0">
                <a:latin typeface="Times New Roman"/>
                <a:cs typeface="Times New Roman"/>
              </a:rPr>
              <a:t> yada</a:t>
            </a:r>
            <a:r>
              <a:rPr sz="2600" b="1" i="1" spc="5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suçun 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unsurlarının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gerçekleşmediği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gerekçesine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dayanması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halinde disiplin </a:t>
            </a:r>
            <a:r>
              <a:rPr sz="2600" i="1" spc="-5" dirty="0">
                <a:latin typeface="Times New Roman"/>
                <a:cs typeface="Times New Roman"/>
              </a:rPr>
              <a:t>soruşturması </a:t>
            </a:r>
            <a:r>
              <a:rPr sz="2600" i="1" dirty="0">
                <a:latin typeface="Times New Roman"/>
                <a:cs typeface="Times New Roman"/>
              </a:rPr>
              <a:t>açılamaz, açılmış </a:t>
            </a:r>
            <a:r>
              <a:rPr sz="2600" i="1" spc="-5" dirty="0">
                <a:latin typeface="Times New Roman"/>
                <a:cs typeface="Times New Roman"/>
              </a:rPr>
              <a:t>ise </a:t>
            </a:r>
            <a:r>
              <a:rPr sz="2600" i="1" dirty="0">
                <a:latin typeface="Times New Roman"/>
                <a:cs typeface="Times New Roman"/>
              </a:rPr>
              <a:t>disiplin 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cezası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verilemez.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Ancak</a:t>
            </a:r>
            <a:r>
              <a:rPr sz="2600" i="1" dirty="0">
                <a:latin typeface="Times New Roman"/>
                <a:cs typeface="Times New Roman"/>
              </a:rPr>
              <a:t> disiplin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cezası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verilmiş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ve 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uygulanmış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ise,</a:t>
            </a:r>
            <a:r>
              <a:rPr sz="2600" i="1" dirty="0">
                <a:latin typeface="Times New Roman"/>
                <a:cs typeface="Times New Roman"/>
              </a:rPr>
              <a:t> memurun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beraat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kararını</a:t>
            </a:r>
            <a:r>
              <a:rPr sz="2600" i="1" dirty="0">
                <a:latin typeface="Times New Roman"/>
                <a:cs typeface="Times New Roman"/>
              </a:rPr>
              <a:t> dayanak 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20" dirty="0">
                <a:latin typeface="Times New Roman"/>
                <a:cs typeface="Times New Roman"/>
              </a:rPr>
              <a:t>göstererek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idari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Times New Roman"/>
                <a:cs typeface="Times New Roman"/>
              </a:rPr>
              <a:t>yargıdan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yargılanmanın</a:t>
            </a:r>
            <a:r>
              <a:rPr sz="2600" b="1" i="1" spc="-10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iadesi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i="1" spc="-30" dirty="0">
                <a:latin typeface="Times New Roman"/>
                <a:cs typeface="Times New Roman"/>
              </a:rPr>
              <a:t>istenebilir.</a:t>
            </a:r>
            <a:endParaRPr sz="2600" dirty="0">
              <a:latin typeface="Times New Roman"/>
              <a:cs typeface="Times New Roman"/>
            </a:endParaRPr>
          </a:p>
          <a:p>
            <a:pPr marL="469900" marR="5715" indent="-457834" algn="just">
              <a:lnSpc>
                <a:spcPct val="85000"/>
              </a:lnSpc>
              <a:spcBef>
                <a:spcPts val="395"/>
              </a:spcBef>
              <a:buClr>
                <a:srgbClr val="2CA1BE"/>
              </a:buClr>
              <a:buSzPct val="67307"/>
              <a:buFont typeface="Wingdings"/>
              <a:buChar char=""/>
              <a:tabLst>
                <a:tab pos="470534" algn="l"/>
              </a:tabLst>
            </a:pPr>
            <a:r>
              <a:rPr sz="2600" i="1" spc="-5" dirty="0">
                <a:latin typeface="Times New Roman"/>
                <a:cs typeface="Times New Roman"/>
              </a:rPr>
              <a:t>İkincisi,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ceza</a:t>
            </a:r>
            <a:r>
              <a:rPr sz="2600" i="1" dirty="0">
                <a:latin typeface="Times New Roman"/>
                <a:cs typeface="Times New Roman"/>
              </a:rPr>
              <a:t> davası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sonucunda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verilen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beraat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kararının, </a:t>
            </a:r>
            <a:r>
              <a:rPr sz="2600" i="1" spc="-63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suçun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sanık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memur</a:t>
            </a:r>
            <a:r>
              <a:rPr sz="2600" i="1" dirty="0">
                <a:latin typeface="Times New Roman"/>
                <a:cs typeface="Times New Roman"/>
              </a:rPr>
              <a:t> tarafından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işlendiği</a:t>
            </a:r>
            <a:r>
              <a:rPr sz="2600" i="1" spc="65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yönünde</a:t>
            </a:r>
            <a:r>
              <a:rPr sz="2600" i="1" spc="650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yeterli 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delil </a:t>
            </a:r>
            <a:r>
              <a:rPr sz="2600" b="1" i="1" dirty="0">
                <a:latin typeface="Times New Roman"/>
                <a:cs typeface="Times New Roman"/>
              </a:rPr>
              <a:t>bulunmadığı </a:t>
            </a:r>
            <a:r>
              <a:rPr sz="2600" i="1" spc="-10" dirty="0">
                <a:latin typeface="Times New Roman"/>
                <a:cs typeface="Times New Roman"/>
              </a:rPr>
              <a:t>gerekçelerine </a:t>
            </a:r>
            <a:r>
              <a:rPr sz="2600" i="1" dirty="0">
                <a:latin typeface="Times New Roman"/>
                <a:cs typeface="Times New Roman"/>
              </a:rPr>
              <a:t>dayanması halinde, </a:t>
            </a:r>
            <a:r>
              <a:rPr sz="2600" i="1" spc="-10" dirty="0">
                <a:latin typeface="Times New Roman"/>
                <a:cs typeface="Times New Roman"/>
              </a:rPr>
              <a:t>eylem </a:t>
            </a:r>
            <a:r>
              <a:rPr sz="2600" i="1" spc="-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bir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disiplin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suçunu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oluşturuyor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ise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disiplin</a:t>
            </a:r>
            <a:r>
              <a:rPr sz="2600" b="1" i="1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soruşturması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açılır,</a:t>
            </a:r>
            <a:r>
              <a:rPr sz="2600" b="1" i="1" dirty="0">
                <a:latin typeface="Times New Roman"/>
                <a:cs typeface="Times New Roman"/>
              </a:rPr>
              <a:t> disiplin</a:t>
            </a:r>
            <a:r>
              <a:rPr sz="2600" b="1" i="1" spc="15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cezası</a:t>
            </a:r>
            <a:r>
              <a:rPr sz="2600" b="1" i="1" spc="-10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verilir</a:t>
            </a:r>
            <a:r>
              <a:rPr sz="2600" b="1" i="1" spc="20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ve</a:t>
            </a:r>
            <a:r>
              <a:rPr sz="2600" b="1" i="1" spc="-10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uygulanır.</a:t>
            </a: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2982" y="207193"/>
            <a:ext cx="5743220" cy="10494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1972187"/>
            <a:ext cx="8232140" cy="4493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kamu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görevlisine 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uygulanamaz.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âmiri,</a:t>
            </a:r>
            <a:r>
              <a:rPr sz="2800" spc="-5" dirty="0">
                <a:latin typeface="Times New Roman"/>
                <a:cs typeface="Times New Roman"/>
              </a:rPr>
              <a:t> disipline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aykırı fiilin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mağduru olması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soruşturmasını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yürütemez,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soruşturmacı</a:t>
            </a:r>
            <a:r>
              <a:rPr sz="2800" spc="-5" dirty="0">
                <a:latin typeface="Times New Roman"/>
                <a:cs typeface="Times New Roman"/>
              </a:rPr>
              <a:t> atayamaz.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tutanakla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tespit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ettiği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gereğini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yapmak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Yönetmeliği'ne ekli cetvele göre, kendisinin bir derece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üzerindeki disiplin âmirine, </a:t>
            </a:r>
            <a:r>
              <a:rPr sz="2800" dirty="0">
                <a:latin typeface="Times New Roman"/>
                <a:cs typeface="Times New Roman"/>
              </a:rPr>
              <a:t>yoksa bir </a:t>
            </a:r>
            <a:r>
              <a:rPr sz="2800" spc="-5" dirty="0">
                <a:latin typeface="Times New Roman"/>
                <a:cs typeface="Times New Roman"/>
              </a:rPr>
              <a:t>derece alt 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âmirine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gönderir.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2" y="315456"/>
            <a:ext cx="6322329" cy="15232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16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51" y="1661037"/>
            <a:ext cx="8585835" cy="252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Soruşturmacı,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atamaya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yetkili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atanabilir.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Soruşturmacı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atanacak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kişinin,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 yapılan </a:t>
            </a:r>
            <a:r>
              <a:rPr sz="2800" b="1" spc="-5" dirty="0">
                <a:latin typeface="Times New Roman"/>
                <a:cs typeface="Times New Roman"/>
              </a:rPr>
              <a:t>memura eşit veya </a:t>
            </a:r>
            <a:r>
              <a:rPr sz="2800" b="1" dirty="0">
                <a:latin typeface="Times New Roman"/>
                <a:cs typeface="Times New Roman"/>
              </a:rPr>
              <a:t>daha </a:t>
            </a:r>
            <a:r>
              <a:rPr sz="2800" b="1" spc="-5" dirty="0">
                <a:latin typeface="Times New Roman"/>
                <a:cs typeface="Times New Roman"/>
              </a:rPr>
              <a:t>üst </a:t>
            </a:r>
            <a:r>
              <a:rPr sz="2800" b="1" spc="-10" dirty="0">
                <a:latin typeface="Times New Roman"/>
                <a:cs typeface="Times New Roman"/>
              </a:rPr>
              <a:t>görevde </a:t>
            </a:r>
            <a:r>
              <a:rPr sz="2800" b="1" spc="-5" dirty="0">
                <a:latin typeface="Times New Roman"/>
                <a:cs typeface="Times New Roman"/>
              </a:rPr>
              <a:t> olması </a:t>
            </a:r>
            <a:r>
              <a:rPr sz="2800" b="1" spc="-30" dirty="0">
                <a:latin typeface="Times New Roman"/>
                <a:cs typeface="Times New Roman"/>
              </a:rPr>
              <a:t>zorunludur.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(Müfettişler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hariç)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551" y="4770882"/>
            <a:ext cx="76174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1560" algn="l"/>
                <a:tab pos="3180080" algn="l"/>
                <a:tab pos="4064000" algn="l"/>
                <a:tab pos="4786630" algn="l"/>
                <a:tab pos="6459855" algn="l"/>
              </a:tabLst>
            </a:pPr>
            <a:r>
              <a:rPr sz="2800" spc="-5" dirty="0">
                <a:latin typeface="Times New Roman"/>
                <a:cs typeface="Times New Roman"/>
              </a:rPr>
              <a:t>veya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</a:t>
            </a:r>
            <a:r>
              <a:rPr sz="2800" dirty="0">
                <a:latin typeface="Times New Roman"/>
                <a:cs typeface="Times New Roman"/>
              </a:rPr>
              <a:t>tu</a:t>
            </a:r>
            <a:r>
              <a:rPr sz="2800" spc="-5" dirty="0">
                <a:latin typeface="Times New Roman"/>
                <a:cs typeface="Times New Roman"/>
              </a:rPr>
              <a:t>rulan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ş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unan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1" y="4215536"/>
            <a:ext cx="8588375" cy="10071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48945" marR="6350" indent="-448945" algn="r">
              <a:lnSpc>
                <a:spcPct val="100000"/>
              </a:lnSpc>
              <a:spcBef>
                <a:spcPts val="6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48945" algn="l"/>
                <a:tab pos="449580" algn="l"/>
                <a:tab pos="2328545" algn="l"/>
                <a:tab pos="3596640" algn="l"/>
                <a:tab pos="4530090" algn="l"/>
                <a:tab pos="6032500" algn="l"/>
                <a:tab pos="7948295" algn="l"/>
              </a:tabLst>
            </a:pP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şt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ağd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kon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lan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2800" spc="-5" dirty="0">
                <a:latin typeface="Times New Roman"/>
                <a:cs typeface="Times New Roman"/>
              </a:rPr>
              <a:t>kişi,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1" y="5197246"/>
            <a:ext cx="85864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soruşturmacı</a:t>
            </a:r>
            <a:r>
              <a:rPr sz="2800" spc="-5" dirty="0">
                <a:latin typeface="Times New Roman"/>
                <a:cs typeface="Times New Roman"/>
              </a:rPr>
              <a:t> 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atanamaz.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Atanmış</a:t>
            </a:r>
            <a:r>
              <a:rPr sz="2800" spc="-5" dirty="0">
                <a:latin typeface="Times New Roman"/>
                <a:cs typeface="Times New Roman"/>
              </a:rPr>
              <a:t> ise</a:t>
            </a:r>
            <a:r>
              <a:rPr sz="2800" dirty="0">
                <a:latin typeface="Times New Roman"/>
                <a:cs typeface="Times New Roman"/>
              </a:rPr>
              <a:t> bu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durumu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kendisini görevlendiren disiplin âmirine </a:t>
            </a:r>
            <a:r>
              <a:rPr sz="2800" b="1" i="1" spc="-5" dirty="0">
                <a:latin typeface="Times New Roman"/>
                <a:cs typeface="Times New Roman"/>
              </a:rPr>
              <a:t>derhâl </a:t>
            </a:r>
            <a:r>
              <a:rPr sz="2800" spc="-20" dirty="0">
                <a:latin typeface="Times New Roman"/>
                <a:cs typeface="Times New Roman"/>
              </a:rPr>
              <a:t>bildirir. </a:t>
            </a:r>
            <a:r>
              <a:rPr sz="2800" spc="-10" dirty="0">
                <a:latin typeface="Times New Roman"/>
                <a:cs typeface="Times New Roman"/>
              </a:rPr>
              <a:t>Bu </a:t>
            </a:r>
            <a:r>
              <a:rPr sz="2800" spc="-5" dirty="0">
                <a:latin typeface="Times New Roman"/>
                <a:cs typeface="Times New Roman"/>
              </a:rPr>
              <a:t> durumu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tespit eden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âmiri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yeni bir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soruşturmacı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atar.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555" y="124968"/>
            <a:ext cx="6304026" cy="15034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17</a:t>
            </a:fld>
            <a:endParaRPr spc="-5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66068"/>
            <a:ext cx="8416925" cy="449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Soruşturmacı olarak </a:t>
            </a:r>
            <a:r>
              <a:rPr sz="2800" spc="-10" dirty="0">
                <a:latin typeface="Times New Roman"/>
                <a:cs typeface="Times New Roman"/>
              </a:rPr>
              <a:t>görevlendirilenler, </a:t>
            </a:r>
            <a:r>
              <a:rPr sz="2800" spc="-5" dirty="0">
                <a:latin typeface="Times New Roman"/>
                <a:cs typeface="Times New Roman"/>
              </a:rPr>
              <a:t>kendisini yazılı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görevlendiren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âmirinin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yetkisi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hariç </a:t>
            </a:r>
            <a:r>
              <a:rPr sz="2800" dirty="0">
                <a:latin typeface="Times New Roman"/>
                <a:cs typeface="Times New Roman"/>
              </a:rPr>
              <a:t>bütün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yetkilerini</a:t>
            </a:r>
            <a:r>
              <a:rPr sz="2800" spc="-20" dirty="0">
                <a:latin typeface="Times New Roman"/>
                <a:cs typeface="Times New Roman"/>
              </a:rPr>
              <a:t> haizdir.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Soruşturmacı,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konusuyla</a:t>
            </a:r>
            <a:r>
              <a:rPr sz="2800" spc="7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sınırlı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üzere her nevi evrakı </a:t>
            </a:r>
            <a:r>
              <a:rPr sz="2800" spc="-10" dirty="0">
                <a:latin typeface="Times New Roman"/>
                <a:cs typeface="Times New Roman"/>
              </a:rPr>
              <a:t>incelemeye, </a:t>
            </a:r>
            <a:r>
              <a:rPr sz="2800" spc="-5" dirty="0">
                <a:latin typeface="Times New Roman"/>
                <a:cs typeface="Times New Roman"/>
              </a:rPr>
              <a:t>ilgili kurumlardan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kişilerden</a:t>
            </a:r>
            <a:r>
              <a:rPr sz="2800" dirty="0">
                <a:latin typeface="Times New Roman"/>
                <a:cs typeface="Times New Roman"/>
              </a:rPr>
              <a:t> bilgi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</a:t>
            </a:r>
            <a:r>
              <a:rPr sz="2800" spc="-5" dirty="0">
                <a:latin typeface="Times New Roman"/>
                <a:cs typeface="Times New Roman"/>
              </a:rPr>
              <a:t> belge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almaya,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tanık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dinlemeye,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mahallinde keşif yapmaya, hakkında soruşturma yapılan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savunmasını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almaya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raporu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düzenlemeye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yetkilidir.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972" y="239206"/>
            <a:ext cx="6153165" cy="9777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18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5" y="1505153"/>
            <a:ext cx="8592185" cy="135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  <a:tab pos="2141855" algn="l"/>
                <a:tab pos="4141470" algn="l"/>
                <a:tab pos="5953760" algn="l"/>
                <a:tab pos="7216140" algn="l"/>
                <a:tab pos="7976234" algn="l"/>
              </a:tabLst>
            </a:pP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aylar</a:t>
            </a:r>
            <a:r>
              <a:rPr sz="2800" spc="-2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uştur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ye</a:t>
            </a:r>
            <a:r>
              <a:rPr sz="2800" spc="-114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kişi,  tarih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açıkça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belirtilmelidir.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Soruşturmacı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görevlendirildiği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fiil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dışında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yeni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2837510"/>
            <a:ext cx="2012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75970" algn="l"/>
              </a:tabLst>
            </a:pPr>
            <a:r>
              <a:rPr sz="2800" spc="-5" dirty="0">
                <a:latin typeface="Times New Roman"/>
                <a:cs typeface="Times New Roman"/>
              </a:rPr>
              <a:t>bir	di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pline  kendiliğinden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0707" y="2837510"/>
            <a:ext cx="4725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95"/>
              </a:spcBef>
              <a:tabLst>
                <a:tab pos="1316990" algn="l"/>
                <a:tab pos="1884045" algn="l"/>
                <a:tab pos="2100580" algn="l"/>
                <a:tab pos="3138805" algn="l"/>
                <a:tab pos="3940175" algn="l"/>
              </a:tabLst>
            </a:pPr>
            <a:r>
              <a:rPr sz="2800" spc="-5" dirty="0">
                <a:latin typeface="Times New Roman"/>
                <a:cs typeface="Times New Roman"/>
              </a:rPr>
              <a:t>aykırı	fiil		ve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hâl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tes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it  soruşturma	yapamaz.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7210" y="3264789"/>
            <a:ext cx="120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Dur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268" y="2837510"/>
            <a:ext cx="1092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ederse,  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siplin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995" y="3691509"/>
            <a:ext cx="8592185" cy="2201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âmirine yazılı olarak </a:t>
            </a:r>
            <a:r>
              <a:rPr sz="2800" spc="-20" dirty="0">
                <a:latin typeface="Times New Roman"/>
                <a:cs typeface="Times New Roman"/>
              </a:rPr>
              <a:t>bildirir. </a:t>
            </a:r>
            <a:r>
              <a:rPr sz="2800" dirty="0">
                <a:latin typeface="Times New Roman"/>
                <a:cs typeface="Times New Roman"/>
              </a:rPr>
              <a:t>Kendisine </a:t>
            </a:r>
            <a:r>
              <a:rPr sz="2800" spc="-5" dirty="0">
                <a:latin typeface="Times New Roman"/>
                <a:cs typeface="Times New Roman"/>
              </a:rPr>
              <a:t>yazılı olarak </a:t>
            </a:r>
            <a:r>
              <a:rPr sz="2800" spc="-15" dirty="0">
                <a:latin typeface="Times New Roman"/>
                <a:cs typeface="Times New Roman"/>
              </a:rPr>
              <a:t>ek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izni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verildiği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takdirde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</a:t>
            </a:r>
            <a:r>
              <a:rPr sz="2800" spc="-5" dirty="0">
                <a:latin typeface="Times New Roman"/>
                <a:cs typeface="Times New Roman"/>
              </a:rPr>
              <a:t> konularda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da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 </a:t>
            </a:r>
            <a:r>
              <a:rPr sz="2800" spc="-20" dirty="0">
                <a:latin typeface="Times New Roman"/>
                <a:cs typeface="Times New Roman"/>
              </a:rPr>
              <a:t>yapabilir.</a:t>
            </a:r>
            <a:endParaRPr sz="2800">
              <a:latin typeface="Times New Roman"/>
              <a:cs typeface="Times New Roman"/>
            </a:endParaRPr>
          </a:p>
          <a:p>
            <a:pPr marL="268605" marR="6350" indent="-256540" algn="just">
              <a:lnSpc>
                <a:spcPts val="3300"/>
              </a:lnSpc>
              <a:spcBef>
                <a:spcPts val="56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 suçunun hukuki niteliğinin </a:t>
            </a:r>
            <a:r>
              <a:rPr sz="2800" spc="-10" dirty="0">
                <a:latin typeface="Times New Roman"/>
                <a:cs typeface="Times New Roman"/>
              </a:rPr>
              <a:t>değişmesi </a:t>
            </a:r>
            <a:r>
              <a:rPr sz="2800" spc="-5" dirty="0">
                <a:latin typeface="Times New Roman"/>
                <a:cs typeface="Times New Roman"/>
              </a:rPr>
              <a:t>ise yeniden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izin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alınmasını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gerektirmez.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9488" y="425195"/>
            <a:ext cx="6144006" cy="91973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19</a:t>
            </a:fld>
            <a:endParaRPr spc="-5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25" y="1359687"/>
            <a:ext cx="7904480" cy="452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3600" spc="-5" dirty="0">
                <a:latin typeface="Times New Roman"/>
                <a:cs typeface="Times New Roman"/>
              </a:rPr>
              <a:t>Kavram </a:t>
            </a:r>
            <a:r>
              <a:rPr sz="3600" dirty="0">
                <a:latin typeface="Times New Roman"/>
                <a:cs typeface="Times New Roman"/>
              </a:rPr>
              <a:t>olarak </a:t>
            </a:r>
            <a:r>
              <a:rPr sz="3600" b="1" spc="-5" dirty="0">
                <a:latin typeface="Times New Roman"/>
                <a:cs typeface="Times New Roman"/>
              </a:rPr>
              <a:t>“disiplin” </a:t>
            </a:r>
            <a:r>
              <a:rPr sz="3600" dirty="0">
                <a:latin typeface="Times New Roman"/>
                <a:cs typeface="Times New Roman"/>
              </a:rPr>
              <a:t>ya da </a:t>
            </a:r>
            <a:r>
              <a:rPr sz="3600" b="1" spc="-5" dirty="0">
                <a:latin typeface="Times New Roman"/>
                <a:cs typeface="Times New Roman"/>
              </a:rPr>
              <a:t>“disiplin suç </a:t>
            </a:r>
            <a:r>
              <a:rPr sz="3600" b="1" dirty="0">
                <a:latin typeface="Times New Roman"/>
                <a:cs typeface="Times New Roman"/>
              </a:rPr>
              <a:t>ve 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cezaları”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hakkında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hukukta</a:t>
            </a:r>
            <a:r>
              <a:rPr sz="3600" dirty="0">
                <a:latin typeface="Times New Roman"/>
                <a:cs typeface="Times New Roman"/>
              </a:rPr>
              <a:t> ve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literatürde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çeşitli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tanımlar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bulunmaktadır.</a:t>
            </a:r>
            <a:endParaRPr sz="36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3600" spc="-5" dirty="0">
                <a:latin typeface="Times New Roman"/>
                <a:cs typeface="Times New Roman"/>
              </a:rPr>
              <a:t>Ancak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kısaca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disiplin;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kamu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görevlisinin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kamu 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hizmetini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aksatmadan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iyi</a:t>
            </a:r>
            <a:r>
              <a:rPr sz="3600" u="sng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biçimde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yürütmesi</a:t>
            </a:r>
            <a:r>
              <a:rPr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için </a:t>
            </a:r>
            <a:r>
              <a:rPr sz="3600" u="sng" spc="-68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uyması</a:t>
            </a:r>
            <a:r>
              <a:rPr sz="3600" u="sng" spc="6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gereken</a:t>
            </a:r>
            <a:r>
              <a:rPr sz="3600" u="sng" spc="6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kurallar</a:t>
            </a:r>
            <a:r>
              <a:rPr sz="3600" u="sng" spc="6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bütünü</a:t>
            </a:r>
            <a:r>
              <a:rPr sz="3600" spc="65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şeklinde </a:t>
            </a:r>
            <a:r>
              <a:rPr sz="3600" spc="-69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tanımlanabilir.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703" y="439171"/>
            <a:ext cx="2088066" cy="3735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328" y="1395861"/>
            <a:ext cx="8164830" cy="4002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 konularına ilişkin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bilgi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20" dirty="0">
                <a:latin typeface="Times New Roman"/>
                <a:cs typeface="Times New Roman"/>
              </a:rPr>
              <a:t>belgeler, </a:t>
            </a:r>
            <a:r>
              <a:rPr sz="2800" spc="-5" dirty="0">
                <a:latin typeface="Times New Roman"/>
                <a:cs typeface="Times New Roman"/>
              </a:rPr>
              <a:t>genel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kural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ilgili</a:t>
            </a:r>
            <a:r>
              <a:rPr sz="2800" dirty="0">
                <a:latin typeface="Times New Roman"/>
                <a:cs typeface="Times New Roman"/>
              </a:rPr>
              <a:t> kurumlardan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yazı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bazen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soruşturmanın konusu yada belgelerin </a:t>
            </a:r>
            <a:r>
              <a:rPr sz="2800" spc="-10" dirty="0">
                <a:latin typeface="Times New Roman"/>
                <a:cs typeface="Times New Roman"/>
              </a:rPr>
              <a:t>önemi </a:t>
            </a:r>
            <a:r>
              <a:rPr sz="2800" dirty="0">
                <a:latin typeface="Times New Roman"/>
                <a:cs typeface="Times New Roman"/>
              </a:rPr>
              <a:t>göz önünde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tutularak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dizi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pusulasına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bağlı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istenmelidir.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Belgelerin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tasdikli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örnekleri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alınmalıdır.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Ancak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kriminal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incelemeye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tabi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tutulmak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alınacak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belgeler için,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tutanak tanzim edilmeli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soruşturmacı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 onaylanmış birer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örneği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verilmelidir.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136" y="323035"/>
            <a:ext cx="6400053" cy="9472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20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1217752"/>
            <a:ext cx="8880475" cy="477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memurunun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suçuna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konu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bakımından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adlî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yapılmış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ise;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kapsamda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alınan </a:t>
            </a:r>
            <a:r>
              <a:rPr sz="2800" spc="-15" dirty="0">
                <a:latin typeface="Times New Roman"/>
                <a:cs typeface="Times New Roman"/>
              </a:rPr>
              <a:t>ifadeler, </a:t>
            </a:r>
            <a:r>
              <a:rPr sz="2800" spc="-5" dirty="0">
                <a:latin typeface="Times New Roman"/>
                <a:cs typeface="Times New Roman"/>
              </a:rPr>
              <a:t>bilirkişi raporları, </a:t>
            </a:r>
            <a:r>
              <a:rPr sz="2800" spc="-10" dirty="0">
                <a:latin typeface="Times New Roman"/>
                <a:cs typeface="Times New Roman"/>
              </a:rPr>
              <a:t>iddianame, </a:t>
            </a:r>
            <a:r>
              <a:rPr sz="2800" spc="-5" dirty="0">
                <a:latin typeface="Times New Roman"/>
                <a:cs typeface="Times New Roman"/>
              </a:rPr>
              <a:t>kovuşturmaya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olmadığı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duruşma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zabıtları,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iletişim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tespit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tutanakları, mahkeme kararları gibi delil niteliğindeki tüm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belgelerin onaylı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örnekleri dosyaya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eklenir.</a:t>
            </a:r>
            <a:endParaRPr sz="2800">
              <a:latin typeface="Times New Roman"/>
              <a:cs typeface="Times New Roman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memura</a:t>
            </a:r>
            <a:r>
              <a:rPr sz="2800" spc="-5" dirty="0">
                <a:latin typeface="Times New Roman"/>
                <a:cs typeface="Times New Roman"/>
              </a:rPr>
              <a:t> ait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ödül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başarı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belgeleri,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kesinleşmiş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şerhini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taşıyan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onaylı örnekleri, memurun sendikalı olup olmadığına dair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bilgi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yazısı,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hizmet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belgeleri,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memurun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öğrenim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durumu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itibariyle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gelebileceği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son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kademeye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ilişkin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965037"/>
            <a:ext cx="64008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65530" algn="l"/>
                <a:tab pos="1800225" algn="l"/>
                <a:tab pos="3344545" algn="l"/>
                <a:tab pos="4810760" algn="l"/>
              </a:tabLst>
            </a:pP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gi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bel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eler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siplin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ştur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  </a:t>
            </a:r>
            <a:r>
              <a:rPr sz="2800" spc="-15" dirty="0">
                <a:latin typeface="Times New Roman"/>
                <a:cs typeface="Times New Roman"/>
              </a:rPr>
              <a:t>bulunmalıdır.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2997" y="5965037"/>
            <a:ext cx="1840864" cy="774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dosyalarında</a:t>
            </a:r>
            <a:endParaRPr sz="2800">
              <a:latin typeface="Times New Roman"/>
              <a:cs typeface="Times New Roman"/>
            </a:endParaRPr>
          </a:p>
          <a:p>
            <a:pPr marR="132715" algn="r">
              <a:lnSpc>
                <a:spcPct val="100000"/>
              </a:lnSpc>
              <a:spcBef>
                <a:spcPts val="1335"/>
              </a:spcBef>
            </a:pPr>
            <a:r>
              <a:rPr sz="1000" spc="-10" dirty="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08" y="289539"/>
            <a:ext cx="5689861" cy="84207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1524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600" y="1323320"/>
            <a:ext cx="8621395" cy="154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1645" algn="l"/>
                <a:tab pos="462280" algn="l"/>
                <a:tab pos="1875155" algn="l"/>
                <a:tab pos="2870200" algn="l"/>
                <a:tab pos="5659755" algn="l"/>
                <a:tab pos="7033259" algn="l"/>
              </a:tabLst>
            </a:pPr>
            <a:r>
              <a:rPr sz="2800" spc="-28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kâtip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vlendiril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zo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lu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akla  </a:t>
            </a:r>
            <a:r>
              <a:rPr sz="2800" dirty="0">
                <a:latin typeface="Times New Roman"/>
                <a:cs typeface="Times New Roman"/>
              </a:rPr>
              <a:t>birlikte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yeminli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katip kullanılması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tavsiye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edilmektedir.</a:t>
            </a:r>
            <a:endParaRPr sz="28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1645" algn="l"/>
                <a:tab pos="462280" algn="l"/>
                <a:tab pos="1784985" algn="l"/>
                <a:tab pos="2652395" algn="l"/>
                <a:tab pos="4291330" algn="l"/>
                <a:tab pos="5967730" algn="l"/>
                <a:tab pos="7486015" algn="l"/>
              </a:tabLst>
            </a:pPr>
            <a:r>
              <a:rPr sz="2800" spc="-10" dirty="0">
                <a:latin typeface="Times New Roman"/>
                <a:cs typeface="Times New Roman"/>
              </a:rPr>
              <a:t>Mağd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yada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bar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ı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ın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ki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dirty="0">
                <a:latin typeface="Times New Roman"/>
                <a:cs typeface="Times New Roman"/>
              </a:rPr>
              <a:t>ğ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tered</a:t>
            </a:r>
            <a:r>
              <a:rPr sz="2800" dirty="0">
                <a:latin typeface="Times New Roman"/>
                <a:cs typeface="Times New Roman"/>
              </a:rPr>
              <a:t>dü</a:t>
            </a:r>
            <a:r>
              <a:rPr sz="2800" spc="-5" dirty="0">
                <a:latin typeface="Times New Roman"/>
                <a:cs typeface="Times New Roman"/>
              </a:rPr>
              <a:t>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eydan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00" y="2846984"/>
            <a:ext cx="668528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2025650" algn="l"/>
                <a:tab pos="2045970" algn="l"/>
                <a:tab pos="2818765" algn="l"/>
                <a:tab pos="3329304" algn="l"/>
                <a:tab pos="4062095" algn="l"/>
                <a:tab pos="4124960" algn="l"/>
                <a:tab pos="5306060" algn="l"/>
                <a:tab pos="5743575" algn="l"/>
                <a:tab pos="5940425" algn="l"/>
              </a:tabLst>
            </a:pPr>
            <a:r>
              <a:rPr sz="2800" spc="-5" dirty="0">
                <a:latin typeface="Times New Roman"/>
                <a:cs typeface="Times New Roman"/>
              </a:rPr>
              <a:t>ver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eye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şekild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ol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hb</a:t>
            </a:r>
            <a:r>
              <a:rPr sz="2800" spc="-5" dirty="0">
                <a:latin typeface="Times New Roman"/>
                <a:cs typeface="Times New Roman"/>
              </a:rPr>
              <a:t>ar  dilekçesinde		</a:t>
            </a:r>
            <a:r>
              <a:rPr sz="2800" dirty="0">
                <a:latin typeface="Times New Roman"/>
                <a:cs typeface="Times New Roman"/>
              </a:rPr>
              <a:t>öne	</a:t>
            </a:r>
            <a:r>
              <a:rPr sz="2800" spc="-5" dirty="0">
                <a:latin typeface="Times New Roman"/>
                <a:cs typeface="Times New Roman"/>
              </a:rPr>
              <a:t>sürülen		iddiaların	</a:t>
            </a:r>
            <a:r>
              <a:rPr sz="2800" spc="-10" dirty="0">
                <a:latin typeface="Times New Roman"/>
                <a:cs typeface="Times New Roman"/>
              </a:rPr>
              <a:t>somut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4295" y="2846984"/>
            <a:ext cx="1764664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14999"/>
              </a:lnSpc>
              <a:spcBef>
                <a:spcPts val="100"/>
              </a:spcBef>
              <a:tabLst>
                <a:tab pos="606425" algn="l"/>
                <a:tab pos="745490" algn="l"/>
              </a:tabLst>
            </a:pPr>
            <a:r>
              <a:rPr sz="2800" spc="-1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ş</a:t>
            </a:r>
            <a:r>
              <a:rPr sz="2800" dirty="0">
                <a:latin typeface="Times New Roman"/>
                <a:cs typeface="Times New Roman"/>
              </a:rPr>
              <a:t>ik</a:t>
            </a:r>
            <a:r>
              <a:rPr sz="2800" spc="-5" dirty="0">
                <a:latin typeface="Times New Roman"/>
                <a:cs typeface="Times New Roman"/>
              </a:rPr>
              <a:t>ay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t  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anlaşılır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00" y="3827886"/>
            <a:ext cx="8621395" cy="149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olması hallerinde mağdur yada ihbarcının mutlaka yeniden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gibi</a:t>
            </a:r>
            <a:r>
              <a:rPr sz="2800" dirty="0">
                <a:latin typeface="Times New Roman"/>
                <a:cs typeface="Times New Roman"/>
              </a:rPr>
              <a:t> 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zorunluluk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bulunmamaktadır.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220" y="199596"/>
            <a:ext cx="5025420" cy="10707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04" y="1323320"/>
            <a:ext cx="8385809" cy="454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Mağdur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ihbarcının,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çeşitli</a:t>
            </a:r>
            <a:r>
              <a:rPr sz="2800" spc="-5" dirty="0">
                <a:latin typeface="Times New Roman"/>
                <a:cs typeface="Times New Roman"/>
              </a:rPr>
              <a:t> iletişim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araçları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kullanılarak davet </a:t>
            </a:r>
            <a:r>
              <a:rPr sz="2800" spc="-20" dirty="0">
                <a:latin typeface="Times New Roman"/>
                <a:cs typeface="Times New Roman"/>
              </a:rPr>
              <a:t>edilebilir. </a:t>
            </a:r>
            <a:r>
              <a:rPr sz="2800" spc="-5" dirty="0">
                <a:latin typeface="Times New Roman"/>
                <a:cs typeface="Times New Roman"/>
              </a:rPr>
              <a:t>Gelmemesi halinde yazı ile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davette bulunmalı, yine davete icabet </a:t>
            </a:r>
            <a:r>
              <a:rPr sz="2800" spc="-10" dirty="0">
                <a:latin typeface="Times New Roman"/>
                <a:cs typeface="Times New Roman"/>
              </a:rPr>
              <a:t>edilmemesi </a:t>
            </a:r>
            <a:r>
              <a:rPr sz="2800" spc="-5" dirty="0">
                <a:latin typeface="Times New Roman"/>
                <a:cs typeface="Times New Roman"/>
              </a:rPr>
              <a:t>halinde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zorla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getirilmesi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yollarına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başvurulmamalıdır.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Ancak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mağdur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yada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ihbarcının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kamu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görevlisi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olması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halinde,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davete icabet etmesinin </a:t>
            </a:r>
            <a:r>
              <a:rPr sz="2800" spc="-10" dirty="0">
                <a:latin typeface="Times New Roman"/>
                <a:cs typeface="Times New Roman"/>
              </a:rPr>
              <a:t>sağlanması </a:t>
            </a:r>
            <a:r>
              <a:rPr sz="2800" dirty="0">
                <a:latin typeface="Times New Roman"/>
                <a:cs typeface="Times New Roman"/>
              </a:rPr>
              <a:t>ilgili </a:t>
            </a:r>
            <a:r>
              <a:rPr sz="2800" spc="-5" dirty="0">
                <a:latin typeface="Times New Roman"/>
                <a:cs typeface="Times New Roman"/>
              </a:rPr>
              <a:t>kurum amirinden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talep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edilebilir.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Mağdur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yada ihbarcının ifadesi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yeminsiz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alınır.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Şikâyetçi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şikâyetinden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vazgeçse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dahi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704" y="5842563"/>
            <a:ext cx="707898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  <a:tabLst>
                <a:tab pos="2522855" algn="l"/>
                <a:tab pos="4831715" algn="l"/>
                <a:tab pos="5406390" algn="l"/>
              </a:tabLst>
            </a:pP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ştur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asının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ı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gerek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a 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verilmesine engel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teşkil</a:t>
            </a:r>
            <a:r>
              <a:rPr sz="2800" spc="-10" dirty="0">
                <a:latin typeface="Times New Roman"/>
                <a:cs typeface="Times New Roman"/>
              </a:rPr>
              <a:t> etmez.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4790" y="5906820"/>
            <a:ext cx="109156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795"/>
              </a:spcBef>
            </a:pPr>
            <a:r>
              <a:rPr sz="1000" spc="-10" dirty="0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305" y="161508"/>
            <a:ext cx="5025403" cy="10691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04" y="1395861"/>
            <a:ext cx="8336280" cy="498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memurunun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aykırı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ilişkin doğrudan bilgi ve </a:t>
            </a:r>
            <a:r>
              <a:rPr sz="2800" spc="-10" dirty="0">
                <a:latin typeface="Times New Roman"/>
                <a:cs typeface="Times New Roman"/>
              </a:rPr>
              <a:t>görgü </a:t>
            </a:r>
            <a:r>
              <a:rPr sz="2800" dirty="0">
                <a:latin typeface="Times New Roman"/>
                <a:cs typeface="Times New Roman"/>
              </a:rPr>
              <a:t>sahibi </a:t>
            </a:r>
            <a:r>
              <a:rPr sz="2800" spc="-5" dirty="0">
                <a:latin typeface="Times New Roman"/>
                <a:cs typeface="Times New Roman"/>
              </a:rPr>
              <a:t>olan tüm tanıkların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kapsamlı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10" dirty="0">
                <a:latin typeface="Times New Roman"/>
                <a:cs typeface="Times New Roman"/>
              </a:rPr>
              <a:t>şekilde </a:t>
            </a:r>
            <a:r>
              <a:rPr sz="2800" spc="-5" dirty="0">
                <a:latin typeface="Times New Roman"/>
                <a:cs typeface="Times New Roman"/>
              </a:rPr>
              <a:t>beyanlarının alınması </a:t>
            </a:r>
            <a:r>
              <a:rPr sz="2800" spc="-25" dirty="0">
                <a:latin typeface="Times New Roman"/>
                <a:cs typeface="Times New Roman"/>
              </a:rPr>
              <a:t>gerekir. </a:t>
            </a:r>
            <a:r>
              <a:rPr sz="2800" spc="-5" dirty="0">
                <a:latin typeface="Times New Roman"/>
                <a:cs typeface="Times New Roman"/>
              </a:rPr>
              <a:t>Adli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sırasında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ifadeye atıfla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yetinilmez.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30" dirty="0">
                <a:latin typeface="Times New Roman"/>
                <a:cs typeface="Times New Roman"/>
              </a:rPr>
              <a:t>Tanığın </a:t>
            </a:r>
            <a:r>
              <a:rPr sz="2800" dirty="0">
                <a:latin typeface="Times New Roman"/>
                <a:cs typeface="Times New Roman"/>
              </a:rPr>
              <a:t>ifade </a:t>
            </a:r>
            <a:r>
              <a:rPr sz="2800" spc="-5" dirty="0">
                <a:latin typeface="Times New Roman"/>
                <a:cs typeface="Times New Roman"/>
              </a:rPr>
              <a:t>vermek üzere </a:t>
            </a:r>
            <a:r>
              <a:rPr sz="2800" spc="-10" dirty="0">
                <a:latin typeface="Times New Roman"/>
                <a:cs typeface="Times New Roman"/>
              </a:rPr>
              <a:t>çeşitli iletişim </a:t>
            </a:r>
            <a:r>
              <a:rPr sz="2800" spc="-5" dirty="0">
                <a:latin typeface="Times New Roman"/>
                <a:cs typeface="Times New Roman"/>
              </a:rPr>
              <a:t>yöntemleri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kullanılarak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davet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edilir.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Davete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icabet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edilmemesi </a:t>
            </a:r>
            <a:r>
              <a:rPr sz="2800" spc="-5" dirty="0">
                <a:latin typeface="Times New Roman"/>
                <a:cs typeface="Times New Roman"/>
              </a:rPr>
              <a:t> halinde </a:t>
            </a:r>
            <a:r>
              <a:rPr sz="2800" spc="-10" dirty="0">
                <a:latin typeface="Times New Roman"/>
                <a:cs typeface="Times New Roman"/>
              </a:rPr>
              <a:t>yazı </a:t>
            </a:r>
            <a:r>
              <a:rPr sz="2800" spc="-5" dirty="0">
                <a:latin typeface="Times New Roman"/>
                <a:cs typeface="Times New Roman"/>
              </a:rPr>
              <a:t>ile </a:t>
            </a:r>
            <a:r>
              <a:rPr sz="2800" spc="-20" dirty="0">
                <a:latin typeface="Times New Roman"/>
                <a:cs typeface="Times New Roman"/>
              </a:rPr>
              <a:t>çağırılır. </a:t>
            </a:r>
            <a:r>
              <a:rPr sz="2800" spc="-45" dirty="0">
                <a:latin typeface="Times New Roman"/>
                <a:cs typeface="Times New Roman"/>
              </a:rPr>
              <a:t>Yine </a:t>
            </a:r>
            <a:r>
              <a:rPr sz="2800" spc="-5" dirty="0">
                <a:latin typeface="Times New Roman"/>
                <a:cs typeface="Times New Roman"/>
              </a:rPr>
              <a:t>davete uyulmadığı takdirde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zorla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getirilmesi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yoluna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başvurulamaz.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Ancak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tanığın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kamu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görevlisi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olması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halinde,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davete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icabet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etmesinin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sağlanması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ilgili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amirinden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talep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edilebilir.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4677" y="298687"/>
            <a:ext cx="5025403" cy="10706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24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70" y="1443609"/>
            <a:ext cx="822960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Anayasanın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129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uncu,</a:t>
            </a:r>
            <a:r>
              <a:rPr sz="2800" dirty="0">
                <a:latin typeface="Times New Roman"/>
                <a:cs typeface="Times New Roman"/>
              </a:rPr>
              <a:t> 657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sayılı</a:t>
            </a:r>
            <a:r>
              <a:rPr sz="2800" spc="-5" dirty="0">
                <a:latin typeface="Times New Roman"/>
                <a:cs typeface="Times New Roman"/>
              </a:rPr>
              <a:t> 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Kanunu'nun 130.maddesi ve </a:t>
            </a:r>
            <a:r>
              <a:rPr sz="2800" spc="-15" dirty="0">
                <a:latin typeface="Times New Roman"/>
                <a:cs typeface="Times New Roman"/>
              </a:rPr>
              <a:t>yargı </a:t>
            </a:r>
            <a:r>
              <a:rPr sz="2800" spc="-5" dirty="0">
                <a:latin typeface="Times New Roman"/>
                <a:cs typeface="Times New Roman"/>
              </a:rPr>
              <a:t>kararıyla, memurlara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savunma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tanınmadıkça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5" dirty="0">
                <a:latin typeface="Times New Roman"/>
                <a:cs typeface="Times New Roman"/>
              </a:rPr>
              <a:t> verilemeyeceği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hükme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bağlanmıştır.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24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günden</a:t>
            </a:r>
            <a:r>
              <a:rPr sz="2800" spc="-10" dirty="0">
                <a:latin typeface="Times New Roman"/>
                <a:cs typeface="Times New Roman"/>
              </a:rPr>
              <a:t> az olmamak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makul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Savunma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süresi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tebliğin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ertesi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günü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işlemeye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başlar.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Times New Roman"/>
                <a:cs typeface="Times New Roman"/>
              </a:rPr>
              <a:t>İkinci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verilmez.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415" y="528697"/>
            <a:ext cx="4074431" cy="3896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25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70203"/>
            <a:ext cx="8300720" cy="49256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7620" algn="just">
              <a:lnSpc>
                <a:spcPts val="2860"/>
              </a:lnSpc>
              <a:spcBef>
                <a:spcPts val="6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dirty="0">
                <a:latin typeface="Times New Roman"/>
                <a:cs typeface="Times New Roman"/>
              </a:rPr>
              <a:t> yapılan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yeminsiz 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dinlenir.</a:t>
            </a:r>
            <a:endParaRPr sz="2800">
              <a:latin typeface="Times New Roman"/>
              <a:cs typeface="Times New Roman"/>
            </a:endParaRPr>
          </a:p>
          <a:p>
            <a:pPr marL="12700" marR="8255" algn="just">
              <a:lnSpc>
                <a:spcPts val="286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ifadeleri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yazılı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yada sözlü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alınabilir.</a:t>
            </a:r>
            <a:endParaRPr sz="2800">
              <a:latin typeface="Times New Roman"/>
              <a:cs typeface="Times New Roman"/>
            </a:endParaRPr>
          </a:p>
          <a:p>
            <a:pPr marL="629920" marR="5715" lvl="1" indent="-343535" algn="just">
              <a:lnSpc>
                <a:spcPct val="84600"/>
              </a:lnSpc>
              <a:spcBef>
                <a:spcPts val="300"/>
              </a:spcBef>
              <a:buClr>
                <a:srgbClr val="2CA1BE"/>
              </a:buClr>
              <a:buFont typeface="Wingdings"/>
              <a:buChar char=""/>
              <a:tabLst>
                <a:tab pos="630555" algn="l"/>
              </a:tabLst>
            </a:pPr>
            <a:r>
              <a:rPr sz="2800" b="1" i="1" spc="-45" dirty="0">
                <a:latin typeface="Times New Roman"/>
                <a:cs typeface="Times New Roman"/>
              </a:rPr>
              <a:t>Yazılı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ifade</a:t>
            </a:r>
            <a:r>
              <a:rPr sz="2800" i="1" spc="-5" dirty="0">
                <a:latin typeface="Times New Roman"/>
                <a:cs typeface="Times New Roman"/>
              </a:rPr>
              <a:t>,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soruşturmacı</a:t>
            </a:r>
            <a:r>
              <a:rPr sz="2800" spc="-5" dirty="0">
                <a:latin typeface="Times New Roman"/>
                <a:cs typeface="Times New Roman"/>
              </a:rPr>
              <a:t> tarafından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yazılı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sorulan sorulara yazılı olarak cevap </a:t>
            </a:r>
            <a:r>
              <a:rPr sz="2800" spc="-15" dirty="0">
                <a:latin typeface="Times New Roman"/>
                <a:cs typeface="Times New Roman"/>
              </a:rPr>
              <a:t>göndermeleridir.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 yöntem, ifadesine başvurulacak kişilerin, belli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makam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mevki sahibi olması </a:t>
            </a:r>
            <a:r>
              <a:rPr sz="2800" dirty="0">
                <a:latin typeface="Times New Roman"/>
                <a:cs typeface="Times New Roman"/>
              </a:rPr>
              <a:t>ya da </a:t>
            </a:r>
            <a:r>
              <a:rPr sz="2800" spc="-10" dirty="0">
                <a:latin typeface="Times New Roman"/>
                <a:cs typeface="Times New Roman"/>
              </a:rPr>
              <a:t>başka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yerde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bulunmaları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halinde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uygulanmaktadır.</a:t>
            </a:r>
            <a:endParaRPr sz="2800">
              <a:latin typeface="Times New Roman"/>
              <a:cs typeface="Times New Roman"/>
            </a:endParaRPr>
          </a:p>
          <a:p>
            <a:pPr marL="629920" marR="5080" lvl="1" indent="-343535" algn="just">
              <a:lnSpc>
                <a:spcPct val="84400"/>
              </a:lnSpc>
              <a:spcBef>
                <a:spcPts val="380"/>
              </a:spcBef>
              <a:buClr>
                <a:srgbClr val="2CA1BE"/>
              </a:buClr>
              <a:buFont typeface="Wingdings"/>
              <a:buChar char=""/>
              <a:tabLst>
                <a:tab pos="63055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Sözlü ifade</a:t>
            </a:r>
            <a:r>
              <a:rPr sz="2800" i="1" spc="-5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soruşturmacı ile </a:t>
            </a:r>
            <a:r>
              <a:rPr sz="2800" dirty="0">
                <a:latin typeface="Times New Roman"/>
                <a:cs typeface="Times New Roman"/>
              </a:rPr>
              <a:t>ifadesi </a:t>
            </a:r>
            <a:r>
              <a:rPr sz="2800" spc="-10" dirty="0">
                <a:latin typeface="Times New Roman"/>
                <a:cs typeface="Times New Roman"/>
              </a:rPr>
              <a:t>alınan </a:t>
            </a:r>
            <a:r>
              <a:rPr sz="2800" dirty="0">
                <a:latin typeface="Times New Roman"/>
                <a:cs typeface="Times New Roman"/>
              </a:rPr>
              <a:t>kişi </a:t>
            </a:r>
            <a:r>
              <a:rPr sz="2800" spc="-15" dirty="0">
                <a:latin typeface="Times New Roman"/>
                <a:cs typeface="Times New Roman"/>
              </a:rPr>
              <a:t>yüz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yüzedir. </a:t>
            </a:r>
            <a:r>
              <a:rPr sz="2800" spc="-5" dirty="0">
                <a:latin typeface="Times New Roman"/>
                <a:cs typeface="Times New Roman"/>
              </a:rPr>
              <a:t>Soruşturmacı tarafından sorular yöneltilir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ilgilinin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söyledikleri</a:t>
            </a:r>
            <a:r>
              <a:rPr sz="2800" dirty="0">
                <a:latin typeface="Times New Roman"/>
                <a:cs typeface="Times New Roman"/>
              </a:rPr>
              <a:t> 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yeminli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katip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tutanağa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geçirilir.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1998" y="627757"/>
            <a:ext cx="4083576" cy="3881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1362278"/>
            <a:ext cx="8378825" cy="306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İfade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almak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savunma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istemek</a:t>
            </a:r>
            <a:r>
              <a:rPr sz="2800" dirty="0">
                <a:latin typeface="Times New Roman"/>
                <a:cs typeface="Times New Roman"/>
              </a:rPr>
              <a:t> farklı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kavramlardır.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İfade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alınması,</a:t>
            </a:r>
            <a:r>
              <a:rPr sz="2800" dirty="0">
                <a:latin typeface="Times New Roman"/>
                <a:cs typeface="Times New Roman"/>
              </a:rPr>
              <a:t> iddia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edilen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konularda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açıklama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yapılmasını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istemek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niteliğindedir.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Alınacak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yapılan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bilgi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belge sunmasına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varsa </a:t>
            </a:r>
            <a:r>
              <a:rPr sz="2800" dirty="0">
                <a:latin typeface="Times New Roman"/>
                <a:cs typeface="Times New Roman"/>
              </a:rPr>
              <a:t>tanık </a:t>
            </a:r>
            <a:r>
              <a:rPr sz="2800" spc="-10" dirty="0">
                <a:latin typeface="Times New Roman"/>
                <a:cs typeface="Times New Roman"/>
              </a:rPr>
              <a:t>göstermesine </a:t>
            </a:r>
            <a:r>
              <a:rPr sz="2800" spc="-5" dirty="0">
                <a:latin typeface="Times New Roman"/>
                <a:cs typeface="Times New Roman"/>
              </a:rPr>
              <a:t>imkân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yaratılmış </a:t>
            </a:r>
            <a:r>
              <a:rPr sz="2800" spc="-20" dirty="0">
                <a:latin typeface="Times New Roman"/>
                <a:cs typeface="Times New Roman"/>
              </a:rPr>
              <a:t>olacaktır.</a:t>
            </a:r>
            <a:endParaRPr sz="2800">
              <a:latin typeface="Times New Roman"/>
              <a:cs typeface="Times New Roman"/>
            </a:endParaRPr>
          </a:p>
          <a:p>
            <a:pPr marL="268605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Bununla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birlikte,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soruşturmasının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niteliğine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350" y="4402328"/>
            <a:ext cx="5064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60245" algn="l"/>
                <a:tab pos="2219960" algn="l"/>
                <a:tab pos="2588260" algn="l"/>
                <a:tab pos="3218180" algn="l"/>
                <a:tab pos="4033520" algn="l"/>
              </a:tabLst>
            </a:pPr>
            <a:r>
              <a:rPr sz="2800" spc="-10" dirty="0">
                <a:latin typeface="Times New Roman"/>
                <a:cs typeface="Times New Roman"/>
              </a:rPr>
              <a:t>soruşturmacı		</a:t>
            </a:r>
            <a:r>
              <a:rPr sz="2800" spc="-5" dirty="0">
                <a:latin typeface="Times New Roman"/>
                <a:cs typeface="Times New Roman"/>
              </a:rPr>
              <a:t>tarafından	sadece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yetinilebi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y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şt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0214" y="4402328"/>
            <a:ext cx="1290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sav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nma  sav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6598" y="4402328"/>
            <a:ext cx="12293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  alın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350" y="5255463"/>
            <a:ext cx="8120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hususunu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vermeye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yetkili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kurulu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yada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bırakabilir.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4" y="394613"/>
            <a:ext cx="4071376" cy="3865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497533"/>
            <a:ext cx="8121015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 indent="-44958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1645" algn="l"/>
                <a:tab pos="462280" algn="l"/>
              </a:tabLst>
            </a:pPr>
            <a:r>
              <a:rPr sz="2800" b="1" dirty="0">
                <a:latin typeface="Times New Roman"/>
                <a:cs typeface="Times New Roman"/>
              </a:rPr>
              <a:t>Savunma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istem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yazısında;</a:t>
            </a:r>
            <a:endParaRPr sz="2800">
              <a:latin typeface="Times New Roman"/>
              <a:cs typeface="Times New Roman"/>
            </a:endParaRPr>
          </a:p>
          <a:p>
            <a:pPr marL="525780" marR="5080" indent="-513715">
              <a:lnSpc>
                <a:spcPts val="3300"/>
              </a:lnSpc>
              <a:spcBef>
                <a:spcPts val="262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800" spc="-5" dirty="0">
                <a:latin typeface="Times New Roman"/>
                <a:cs typeface="Times New Roman"/>
              </a:rPr>
              <a:t>İsnat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edilen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fiil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açıkça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(yer,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kişi,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zaman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ve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belirtilerek)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yazılmalı,</a:t>
            </a:r>
            <a:endParaRPr sz="2800">
              <a:latin typeface="Times New Roman"/>
              <a:cs typeface="Times New Roman"/>
            </a:endParaRPr>
          </a:p>
          <a:p>
            <a:pPr marL="525780" marR="8890" indent="-513715">
              <a:lnSpc>
                <a:spcPts val="3300"/>
              </a:lnSpc>
              <a:spcBef>
                <a:spcPts val="2520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800" spc="-5" dirty="0">
                <a:latin typeface="Times New Roman"/>
                <a:cs typeface="Times New Roman"/>
              </a:rPr>
              <a:t>7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(Yedi)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günden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az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olmamak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üzere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makul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(savunma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hazırlamaya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yeterli)</a:t>
            </a:r>
            <a:r>
              <a:rPr sz="2800" dirty="0">
                <a:latin typeface="Times New Roman"/>
                <a:cs typeface="Times New Roman"/>
              </a:rPr>
              <a:t> bir </a:t>
            </a:r>
            <a:r>
              <a:rPr sz="2800" spc="-5" dirty="0">
                <a:latin typeface="Times New Roman"/>
                <a:cs typeface="Times New Roman"/>
              </a:rPr>
              <a:t>süre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verilmeli,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4554473"/>
            <a:ext cx="6583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525780" algn="l"/>
                <a:tab pos="526415" algn="l"/>
                <a:tab pos="1821814" algn="l"/>
                <a:tab pos="2684145" algn="l"/>
                <a:tab pos="3821429" algn="l"/>
                <a:tab pos="4880610" algn="l"/>
                <a:tab pos="5821045" algn="l"/>
              </a:tabLst>
            </a:pPr>
            <a:r>
              <a:rPr sz="2800" spc="-32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erilen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içi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yazılı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615" y="4554473"/>
            <a:ext cx="76047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15075">
              <a:lnSpc>
                <a:spcPct val="100000"/>
              </a:lnSpc>
              <a:spcBef>
                <a:spcPts val="95"/>
              </a:spcBef>
              <a:tabLst>
                <a:tab pos="2367280" algn="l"/>
                <a:tab pos="4190365" algn="l"/>
                <a:tab pos="6111240" algn="l"/>
              </a:tabLst>
            </a:pPr>
            <a:r>
              <a:rPr sz="2800" spc="-5" dirty="0">
                <a:latin typeface="Times New Roman"/>
                <a:cs typeface="Times New Roman"/>
              </a:rPr>
              <a:t>sav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  yap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ad</a:t>
            </a:r>
            <a:r>
              <a:rPr sz="2800" spc="-15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ğı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takdir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sav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hak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615" y="5399938"/>
            <a:ext cx="7273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vazgeçilmiş sayılacağına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ilişkin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ihtar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bulunmalıdır.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679" y="274257"/>
            <a:ext cx="5769118" cy="95030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5" y="1381785"/>
            <a:ext cx="8524875" cy="49250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Kanunu’nun</a:t>
            </a:r>
            <a:r>
              <a:rPr sz="2800" dirty="0">
                <a:latin typeface="Times New Roman"/>
                <a:cs typeface="Times New Roman"/>
              </a:rPr>
              <a:t> 126.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maddesine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göre;</a:t>
            </a:r>
            <a:endParaRPr sz="2800">
              <a:latin typeface="Times New Roman"/>
              <a:cs typeface="Times New Roman"/>
            </a:endParaRPr>
          </a:p>
          <a:p>
            <a:pPr marL="268605" marR="1143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Uyarma,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kınama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aylıktan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kesme</a:t>
            </a:r>
            <a:r>
              <a:rPr sz="2800" spc="-5" dirty="0">
                <a:latin typeface="Times New Roman"/>
                <a:cs typeface="Times New Roman"/>
              </a:rPr>
              <a:t> cezaları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disiplin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amirleri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tarafından;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Kademe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cezası,</a:t>
            </a:r>
            <a:r>
              <a:rPr sz="2800" spc="-5" dirty="0">
                <a:latin typeface="Times New Roman"/>
                <a:cs typeface="Times New Roman"/>
              </a:rPr>
              <a:t> memurun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bağlı bulunduğu kurumdaki </a:t>
            </a:r>
            <a:r>
              <a:rPr sz="2800" b="1" dirty="0">
                <a:latin typeface="Times New Roman"/>
                <a:cs typeface="Times New Roman"/>
              </a:rPr>
              <a:t>disiplin </a:t>
            </a:r>
            <a:r>
              <a:rPr sz="2800" b="1" spc="-5" dirty="0">
                <a:latin typeface="Times New Roman"/>
                <a:cs typeface="Times New Roman"/>
              </a:rPr>
              <a:t>kurulunun kararı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alındıktan sonra, atamaya yetkili amirler; </a:t>
            </a:r>
            <a:r>
              <a:rPr sz="2800" spc="-5" dirty="0">
                <a:latin typeface="Times New Roman"/>
                <a:cs typeface="Times New Roman"/>
              </a:rPr>
              <a:t>il disiplin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kurullarının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kararlarına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dayanan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hallerde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Valiler 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tarafından;</a:t>
            </a:r>
            <a:endParaRPr sz="2800">
              <a:latin typeface="Times New Roman"/>
              <a:cs typeface="Times New Roman"/>
            </a:endParaRPr>
          </a:p>
          <a:p>
            <a:pPr marL="268605" marR="8890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 memurluğundan çıkarma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5" dirty="0">
                <a:latin typeface="Times New Roman"/>
                <a:cs typeface="Times New Roman"/>
              </a:rPr>
              <a:t>ise amirlerin </a:t>
            </a:r>
            <a:r>
              <a:rPr sz="2800" dirty="0">
                <a:latin typeface="Times New Roman"/>
                <a:cs typeface="Times New Roman"/>
              </a:rPr>
              <a:t>bu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yoldaki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isteği</a:t>
            </a:r>
            <a:r>
              <a:rPr sz="2800" spc="-5" dirty="0">
                <a:latin typeface="Times New Roman"/>
                <a:cs typeface="Times New Roman"/>
              </a:rPr>
              <a:t> üzerine,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bağlı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bulunduğu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kurumun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yüksek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disiplin</a:t>
            </a:r>
            <a:r>
              <a:rPr sz="2800" b="1" spc="-5" dirty="0">
                <a:latin typeface="Times New Roman"/>
                <a:cs typeface="Times New Roman"/>
              </a:rPr>
              <a:t> kurulu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kararı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706" y="152362"/>
            <a:ext cx="6617988" cy="94573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29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9808" y="472394"/>
            <a:ext cx="4214645" cy="5083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634" y="1122978"/>
            <a:ext cx="8558530" cy="4854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Gerek</a:t>
            </a:r>
            <a:r>
              <a:rPr sz="2800" dirty="0">
                <a:latin typeface="Times New Roman"/>
                <a:cs typeface="Times New Roman"/>
              </a:rPr>
              <a:t> 657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sayılı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Kanun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gerekse disiplin </a:t>
            </a:r>
            <a:r>
              <a:rPr sz="2800" spc="-10" dirty="0">
                <a:latin typeface="Times New Roman"/>
                <a:cs typeface="Times New Roman"/>
              </a:rPr>
              <a:t>suç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10" dirty="0">
                <a:latin typeface="Times New Roman"/>
                <a:cs typeface="Times New Roman"/>
              </a:rPr>
              <a:t>cezaları </a:t>
            </a:r>
            <a:r>
              <a:rPr sz="2800" spc="-5" dirty="0">
                <a:latin typeface="Times New Roman"/>
                <a:cs typeface="Times New Roman"/>
              </a:rPr>
              <a:t>içeren bazı özel kanunlarda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düzenlenen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sayılan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eylemleri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genel olarak;</a:t>
            </a:r>
            <a:endParaRPr sz="2800" dirty="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409"/>
              </a:spcBef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memurlarının</a:t>
            </a:r>
            <a:r>
              <a:rPr sz="2800" dirty="0">
                <a:latin typeface="Times New Roman"/>
                <a:cs typeface="Times New Roman"/>
              </a:rPr>
              <a:t> kanun,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tüzük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yönetmelik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hükümlerine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yapmak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zorunda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olduğu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“görevleri </a:t>
            </a:r>
            <a:r>
              <a:rPr sz="2800" b="1" spc="-6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yapmamaları”</a:t>
            </a:r>
            <a:endParaRPr sz="2800" dirty="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spc="905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memurlarının</a:t>
            </a:r>
            <a:r>
              <a:rPr sz="2800" spc="91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uymak</a:t>
            </a:r>
            <a:r>
              <a:rPr sz="2800" spc="900" dirty="0">
                <a:latin typeface="Times New Roman"/>
                <a:cs typeface="Times New Roman"/>
              </a:rPr>
              <a:t> </a:t>
            </a:r>
            <a:r>
              <a:rPr sz="2800" spc="9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zorunda   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olduğu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imes New Roman"/>
                <a:cs typeface="Times New Roman"/>
              </a:rPr>
              <a:t>“</a:t>
            </a:r>
            <a:r>
              <a:rPr sz="2800" b="1" spc="-5" dirty="0" err="1">
                <a:latin typeface="Times New Roman"/>
                <a:cs typeface="Times New Roman"/>
              </a:rPr>
              <a:t>kurallara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latin typeface="Times New Roman"/>
                <a:cs typeface="Times New Roman"/>
              </a:rPr>
              <a:t>uyulmaması</a:t>
            </a:r>
            <a:r>
              <a:rPr sz="2800" b="1" spc="-5" dirty="0" smtClean="0">
                <a:latin typeface="Times New Roman"/>
                <a:cs typeface="Times New Roman"/>
              </a:rPr>
              <a:t>”</a:t>
            </a:r>
            <a:endParaRPr lang="tr-TR" sz="2800" b="1" spc="-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tr-TR" sz="2800" b="1" spc="-5" dirty="0" smtClean="0">
                <a:latin typeface="Times New Roman"/>
                <a:cs typeface="Times New Roman"/>
              </a:rPr>
              <a:t>	</a:t>
            </a:r>
            <a:r>
              <a:rPr lang="tr-TR" sz="2800" spc="-5" dirty="0" smtClean="0">
                <a:latin typeface="Times New Roman"/>
                <a:cs typeface="Times New Roman"/>
              </a:rPr>
              <a:t>Devlet</a:t>
            </a:r>
            <a:r>
              <a:rPr lang="tr-TR" sz="2800" spc="-5" dirty="0">
                <a:latin typeface="Times New Roman"/>
                <a:cs typeface="Times New Roman"/>
              </a:rPr>
              <a:t>	memurunca	yapılması</a:t>
            </a:r>
            <a:endParaRPr lang="tr-TR" sz="2800" dirty="0">
              <a:latin typeface="Times New Roman"/>
              <a:cs typeface="Times New Roman"/>
            </a:endParaRPr>
          </a:p>
          <a:p>
            <a:pPr marR="3261360" algn="ctr">
              <a:lnSpc>
                <a:spcPct val="100000"/>
              </a:lnSpc>
            </a:pPr>
            <a:r>
              <a:rPr lang="tr-TR" sz="2800" b="1" spc="-5" dirty="0">
                <a:latin typeface="Times New Roman"/>
                <a:cs typeface="Times New Roman"/>
              </a:rPr>
              <a:t>eylemlerin</a:t>
            </a:r>
            <a:r>
              <a:rPr lang="tr-TR" sz="2800" b="1" spc="-45" dirty="0">
                <a:latin typeface="Times New Roman"/>
                <a:cs typeface="Times New Roman"/>
              </a:rPr>
              <a:t> </a:t>
            </a:r>
            <a:r>
              <a:rPr lang="tr-TR" sz="2800" b="1" spc="-5" dirty="0" smtClean="0">
                <a:latin typeface="Times New Roman"/>
                <a:cs typeface="Times New Roman"/>
              </a:rPr>
              <a:t>yapılması” </a:t>
            </a:r>
            <a:r>
              <a:rPr lang="tr-TR" sz="2800" spc="-5" dirty="0" smtClean="0">
                <a:latin typeface="Times New Roman"/>
                <a:cs typeface="Times New Roman"/>
              </a:rPr>
              <a:t>başlıkları altında toplamak mümkündür.</a:t>
            </a:r>
            <a:endParaRPr lang="tr-TR" sz="2800" b="1" spc="-5" dirty="0" smtClean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0384" y="4640707"/>
            <a:ext cx="1922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“yasaklanan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1362278"/>
            <a:ext cx="8664575" cy="417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dirty="0">
                <a:latin typeface="Times New Roman"/>
                <a:cs typeface="Times New Roman"/>
              </a:rPr>
              <a:t>kurulu </a:t>
            </a:r>
            <a:r>
              <a:rPr sz="2800" spc="-5" dirty="0">
                <a:latin typeface="Times New Roman"/>
                <a:cs typeface="Times New Roman"/>
              </a:rPr>
              <a:t>ve </a:t>
            </a:r>
            <a:r>
              <a:rPr sz="2800" dirty="0">
                <a:latin typeface="Times New Roman"/>
                <a:cs typeface="Times New Roman"/>
              </a:rPr>
              <a:t>yüksek </a:t>
            </a:r>
            <a:r>
              <a:rPr sz="2800" spc="-5" dirty="0">
                <a:latin typeface="Times New Roman"/>
                <a:cs typeface="Times New Roman"/>
              </a:rPr>
              <a:t>disiplin kurulunun ayrı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15" dirty="0">
                <a:latin typeface="Times New Roman"/>
                <a:cs typeface="Times New Roman"/>
              </a:rPr>
              <a:t>ceza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tayinine yetkisi yoktur; </a:t>
            </a:r>
            <a:r>
              <a:rPr sz="2800" spc="-10" dirty="0">
                <a:latin typeface="Times New Roman"/>
                <a:cs typeface="Times New Roman"/>
              </a:rPr>
              <a:t>cezayı </a:t>
            </a:r>
            <a:r>
              <a:rPr sz="2800" spc="-5" dirty="0">
                <a:latin typeface="Times New Roman"/>
                <a:cs typeface="Times New Roman"/>
              </a:rPr>
              <a:t>kabul veya </a:t>
            </a:r>
            <a:r>
              <a:rPr sz="2800" spc="-20" dirty="0">
                <a:latin typeface="Times New Roman"/>
                <a:cs typeface="Times New Roman"/>
              </a:rPr>
              <a:t>reddeder. </a:t>
            </a:r>
            <a:r>
              <a:rPr sz="2800" spc="-10" dirty="0">
                <a:latin typeface="Times New Roman"/>
                <a:cs typeface="Times New Roman"/>
              </a:rPr>
              <a:t>Ret </a:t>
            </a:r>
            <a:r>
              <a:rPr sz="2800" spc="-5" dirty="0">
                <a:latin typeface="Times New Roman"/>
                <a:cs typeface="Times New Roman"/>
              </a:rPr>
              <a:t> halinde </a:t>
            </a:r>
            <a:r>
              <a:rPr sz="2800" spc="-10" dirty="0">
                <a:latin typeface="Times New Roman"/>
                <a:cs typeface="Times New Roman"/>
              </a:rPr>
              <a:t>atamaya </a:t>
            </a:r>
            <a:r>
              <a:rPr sz="2800" spc="-5" dirty="0">
                <a:latin typeface="Times New Roman"/>
                <a:cs typeface="Times New Roman"/>
              </a:rPr>
              <a:t>yetkili amirler </a:t>
            </a:r>
            <a:r>
              <a:rPr sz="2800" dirty="0">
                <a:latin typeface="Times New Roman"/>
                <a:cs typeface="Times New Roman"/>
              </a:rPr>
              <a:t>15 gün </a:t>
            </a:r>
            <a:r>
              <a:rPr sz="2800" spc="-5" dirty="0">
                <a:latin typeface="Times New Roman"/>
                <a:cs typeface="Times New Roman"/>
              </a:rPr>
              <a:t>içerisinde başka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5" dirty="0">
                <a:latin typeface="Times New Roman"/>
                <a:cs typeface="Times New Roman"/>
              </a:rPr>
              <a:t>vermekte </a:t>
            </a:r>
            <a:r>
              <a:rPr sz="2800" spc="-15" dirty="0">
                <a:latin typeface="Times New Roman"/>
                <a:cs typeface="Times New Roman"/>
              </a:rPr>
              <a:t>serbesttirler. </a:t>
            </a:r>
            <a:r>
              <a:rPr sz="2800" spc="-5" dirty="0">
                <a:latin typeface="Times New Roman"/>
                <a:cs typeface="Times New Roman"/>
              </a:rPr>
              <a:t>(DMK. </a:t>
            </a:r>
            <a:r>
              <a:rPr sz="2800" spc="-10" dirty="0">
                <a:latin typeface="Times New Roman"/>
                <a:cs typeface="Times New Roman"/>
              </a:rPr>
              <a:t>md. </a:t>
            </a:r>
            <a:r>
              <a:rPr sz="2800" spc="-5" dirty="0">
                <a:latin typeface="Times New Roman"/>
                <a:cs typeface="Times New Roman"/>
              </a:rPr>
              <a:t>126/3).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kurulun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reddettiği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dosya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üzerinde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uyarma,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kınama veya aylıktan </a:t>
            </a:r>
            <a:r>
              <a:rPr sz="2800" spc="-10" dirty="0">
                <a:latin typeface="Times New Roman"/>
                <a:cs typeface="Times New Roman"/>
              </a:rPr>
              <a:t>kesme </a:t>
            </a:r>
            <a:r>
              <a:rPr sz="2800" spc="-5" dirty="0">
                <a:latin typeface="Times New Roman"/>
                <a:cs typeface="Times New Roman"/>
              </a:rPr>
              <a:t>cezalarından herhangi birisi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atamaya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yetkili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verilebilecektir.</a:t>
            </a:r>
            <a:endParaRPr sz="2800">
              <a:latin typeface="Times New Roman"/>
              <a:cs typeface="Times New Roman"/>
            </a:endParaRPr>
          </a:p>
          <a:p>
            <a:pPr marL="268605" marR="5715" indent="-256540" algn="just">
              <a:lnSpc>
                <a:spcPct val="100000"/>
              </a:lnSpc>
              <a:spcBef>
                <a:spcPts val="241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Özel </a:t>
            </a:r>
            <a:r>
              <a:rPr sz="2800" spc="-5" dirty="0">
                <a:latin typeface="Times New Roman"/>
                <a:cs typeface="Times New Roman"/>
              </a:rPr>
              <a:t>kanunların disiplin cezası vermeye yetkili </a:t>
            </a:r>
            <a:r>
              <a:rPr sz="2800" spc="-10" dirty="0">
                <a:latin typeface="Times New Roman"/>
                <a:cs typeface="Times New Roman"/>
              </a:rPr>
              <a:t>amir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kurullarla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ilgili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hükümleri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saklıdır.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6157" y="326086"/>
            <a:ext cx="6000765" cy="8253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30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04" y="2349195"/>
            <a:ext cx="8334375" cy="41960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350" algn="just">
              <a:lnSpc>
                <a:spcPts val="3190"/>
              </a:lnSpc>
              <a:spcBef>
                <a:spcPts val="34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Soruşturma </a:t>
            </a:r>
            <a:r>
              <a:rPr sz="2800" dirty="0">
                <a:latin typeface="Times New Roman"/>
                <a:cs typeface="Times New Roman"/>
              </a:rPr>
              <a:t>konusu </a:t>
            </a:r>
            <a:r>
              <a:rPr sz="2800" spc="-5" dirty="0">
                <a:latin typeface="Times New Roman"/>
                <a:cs typeface="Times New Roman"/>
              </a:rPr>
              <a:t>fiil veya hâller </a:t>
            </a:r>
            <a:r>
              <a:rPr sz="2800" dirty="0">
                <a:latin typeface="Times New Roman"/>
                <a:cs typeface="Times New Roman"/>
              </a:rPr>
              <a:t>birden </a:t>
            </a:r>
            <a:r>
              <a:rPr sz="2800" spc="-5" dirty="0">
                <a:latin typeface="Times New Roman"/>
                <a:cs typeface="Times New Roman"/>
              </a:rPr>
              <a:t>fazla 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cezasını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gerektiriyorsa;</a:t>
            </a:r>
            <a:endParaRPr sz="2800">
              <a:latin typeface="Times New Roman"/>
              <a:cs typeface="Times New Roman"/>
            </a:endParaRPr>
          </a:p>
          <a:p>
            <a:pPr marL="525780" marR="5715" indent="-513715" algn="just">
              <a:lnSpc>
                <a:spcPts val="3190"/>
              </a:lnSpc>
              <a:spcBef>
                <a:spcPts val="415"/>
              </a:spcBef>
              <a:buClr>
                <a:srgbClr val="2CA1BE"/>
              </a:buClr>
              <a:buSzPct val="67857"/>
              <a:buAutoNum type="alphaUcPeriod"/>
              <a:tabLst>
                <a:tab pos="52641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âmiri</a:t>
            </a:r>
            <a:r>
              <a:rPr sz="2800" spc="-5" dirty="0">
                <a:latin typeface="Times New Roman"/>
                <a:cs typeface="Times New Roman"/>
              </a:rPr>
              <a:t> kendisinin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verebileceği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(Uyarma,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kınama 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aylıktan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kesme)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verir.</a:t>
            </a:r>
            <a:endParaRPr sz="2800">
              <a:latin typeface="Times New Roman"/>
              <a:cs typeface="Times New Roman"/>
            </a:endParaRPr>
          </a:p>
          <a:p>
            <a:pPr marL="525780" marR="5080" indent="-513715" algn="just">
              <a:lnSpc>
                <a:spcPct val="94700"/>
              </a:lnSpc>
              <a:spcBef>
                <a:spcPts val="330"/>
              </a:spcBef>
              <a:buClr>
                <a:srgbClr val="2CA1BE"/>
              </a:buClr>
              <a:buSzPct val="67857"/>
              <a:buAutoNum type="alphaUcPeriod"/>
              <a:tabLst>
                <a:tab pos="526415" algn="l"/>
              </a:tabLst>
            </a:pPr>
            <a:r>
              <a:rPr sz="2800" spc="-5" dirty="0">
                <a:latin typeface="Times New Roman"/>
                <a:cs typeface="Times New Roman"/>
              </a:rPr>
              <a:t>İlgilinin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kademe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veya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memurluğundan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çıkarma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cezasını</a:t>
            </a:r>
            <a:r>
              <a:rPr sz="2800" spc="-5" dirty="0">
                <a:latin typeface="Times New Roman"/>
                <a:cs typeface="Times New Roman"/>
              </a:rPr>
              <a:t> gerektiren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fiilleri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varsa,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durumda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iki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eylemine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ilişkin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iki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kurulda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işlem</a:t>
            </a:r>
            <a:r>
              <a:rPr sz="2800" spc="-5" dirty="0">
                <a:latin typeface="Times New Roman"/>
                <a:cs typeface="Times New Roman"/>
              </a:rPr>
              <a:t> yapılacağından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ikisine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ilişkin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raporu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hazırlanması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ayrı teklif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hazırlanması</a:t>
            </a:r>
            <a:r>
              <a:rPr sz="2800" dirty="0">
                <a:latin typeface="Times New Roman"/>
                <a:cs typeface="Times New Roman"/>
              </a:rPr>
              <a:t> gerekir</a:t>
            </a:r>
            <a:r>
              <a:rPr sz="2800" b="1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055" y="106679"/>
            <a:ext cx="6520433" cy="20429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652676"/>
            <a:ext cx="8192770" cy="449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dirty="0">
                <a:latin typeface="Times New Roman"/>
                <a:cs typeface="Times New Roman"/>
              </a:rPr>
              <a:t>657 </a:t>
            </a:r>
            <a:r>
              <a:rPr sz="2800" spc="-10" dirty="0">
                <a:latin typeface="Times New Roman"/>
                <a:cs typeface="Times New Roman"/>
              </a:rPr>
              <a:t>sayılı </a:t>
            </a:r>
            <a:r>
              <a:rPr sz="2800" spc="-5" dirty="0">
                <a:latin typeface="Times New Roman"/>
                <a:cs typeface="Times New Roman"/>
              </a:rPr>
              <a:t>Devlet Memurları Kanunu'nun </a:t>
            </a:r>
            <a:r>
              <a:rPr sz="2800" dirty="0">
                <a:latin typeface="Times New Roman"/>
                <a:cs typeface="Times New Roman"/>
              </a:rPr>
              <a:t>133 </a:t>
            </a:r>
            <a:r>
              <a:rPr sz="2800" spc="-5" dirty="0">
                <a:latin typeface="Times New Roman"/>
                <a:cs typeface="Times New Roman"/>
              </a:rPr>
              <a:t>üncü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maddesinde, disiplin cezasının verilmesine sebep olmuş </a:t>
            </a:r>
            <a:r>
              <a:rPr sz="2800" dirty="0">
                <a:latin typeface="Times New Roman"/>
                <a:cs typeface="Times New Roman"/>
              </a:rPr>
              <a:t> bir </a:t>
            </a:r>
            <a:r>
              <a:rPr sz="2800" spc="-5" dirty="0">
                <a:latin typeface="Times New Roman"/>
                <a:cs typeface="Times New Roman"/>
              </a:rPr>
              <a:t>fiil </a:t>
            </a:r>
            <a:r>
              <a:rPr sz="2800" spc="-10" dirty="0">
                <a:latin typeface="Times New Roman"/>
                <a:cs typeface="Times New Roman"/>
              </a:rPr>
              <a:t>veya </a:t>
            </a:r>
            <a:r>
              <a:rPr sz="2800" spc="-5" dirty="0">
                <a:latin typeface="Times New Roman"/>
                <a:cs typeface="Times New Roman"/>
              </a:rPr>
              <a:t>hâlin özlük dosyasından silinmesine ilişkin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belirlenen uyarma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kınama </a:t>
            </a:r>
            <a:r>
              <a:rPr sz="2800" spc="-10" dirty="0">
                <a:latin typeface="Times New Roman"/>
                <a:cs typeface="Times New Roman"/>
              </a:rPr>
              <a:t>cezasında </a:t>
            </a:r>
            <a:r>
              <a:rPr sz="2800" spc="-5" dirty="0">
                <a:latin typeface="Times New Roman"/>
                <a:cs typeface="Times New Roman"/>
              </a:rPr>
              <a:t>5 yıl, aylıktan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kademe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cezalarında</a:t>
            </a:r>
            <a:endParaRPr sz="2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4999"/>
              </a:lnSpc>
            </a:pPr>
            <a:r>
              <a:rPr sz="2800" dirty="0">
                <a:latin typeface="Times New Roman"/>
                <a:cs typeface="Times New Roman"/>
              </a:rPr>
              <a:t>10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yıl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süre</a:t>
            </a:r>
            <a:r>
              <a:rPr sz="2800" spc="-5" dirty="0">
                <a:latin typeface="Times New Roman"/>
                <a:cs typeface="Times New Roman"/>
              </a:rPr>
              <a:t> içerisinde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tekrarı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hâlinde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(ikincisinde)</a:t>
            </a:r>
            <a:r>
              <a:rPr sz="2800" dirty="0">
                <a:latin typeface="Times New Roman"/>
                <a:cs typeface="Times New Roman"/>
              </a:rPr>
              <a:t> bir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 ağır</a:t>
            </a:r>
            <a:r>
              <a:rPr sz="2800" spc="-10" dirty="0">
                <a:latin typeface="Times New Roman"/>
                <a:cs typeface="Times New Roman"/>
              </a:rPr>
              <a:t> ceza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verilecektir.</a:t>
            </a:r>
            <a:endParaRPr sz="2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30" dirty="0">
                <a:latin typeface="Times New Roman"/>
                <a:cs typeface="Times New Roman"/>
              </a:rPr>
              <a:t>Tekerrür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takdire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bağlı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değildir,</a:t>
            </a:r>
            <a:r>
              <a:rPr sz="2800" spc="-10" dirty="0">
                <a:latin typeface="Times New Roman"/>
                <a:cs typeface="Times New Roman"/>
              </a:rPr>
              <a:t> şartları </a:t>
            </a:r>
            <a:r>
              <a:rPr sz="2800" spc="-5" dirty="0">
                <a:latin typeface="Times New Roman"/>
                <a:cs typeface="Times New Roman"/>
              </a:rPr>
              <a:t> varsa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uygulanması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zorunludur.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0024" y="530289"/>
            <a:ext cx="5255521" cy="9457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50975"/>
            <a:ext cx="8515350" cy="474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65" dirty="0">
                <a:latin typeface="Times New Roman"/>
                <a:cs typeface="Times New Roman"/>
              </a:rPr>
              <a:t>Aynı </a:t>
            </a:r>
            <a:r>
              <a:rPr sz="2800" spc="-5" dirty="0">
                <a:latin typeface="Times New Roman"/>
                <a:cs typeface="Times New Roman"/>
              </a:rPr>
              <a:t>derecede disiplin cezasını gerektiren fakat ayrı </a:t>
            </a:r>
            <a:r>
              <a:rPr sz="2800" dirty="0">
                <a:latin typeface="Times New Roman"/>
                <a:cs typeface="Times New Roman"/>
              </a:rPr>
              <a:t>fiil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nedeniyle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üçüncü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uygulamasında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 ağır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verilecektir.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5000"/>
              </a:lnSpc>
              <a:spcBef>
                <a:spcPts val="48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25" dirty="0">
                <a:latin typeface="Times New Roman"/>
                <a:cs typeface="Times New Roman"/>
              </a:rPr>
              <a:t>Tekerrürde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tekerrüre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cezalarının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kesinleşmiş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olması </a:t>
            </a:r>
            <a:r>
              <a:rPr sz="2800" spc="-20" dirty="0">
                <a:latin typeface="Times New Roman"/>
                <a:cs typeface="Times New Roman"/>
              </a:rPr>
              <a:t>gerekir.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30" dirty="0">
                <a:latin typeface="Times New Roman"/>
                <a:cs typeface="Times New Roman"/>
              </a:rPr>
              <a:t>Tekerrür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dolayısıyla</a:t>
            </a:r>
            <a:r>
              <a:rPr sz="2800" dirty="0">
                <a:latin typeface="Times New Roman"/>
                <a:cs typeface="Times New Roman"/>
              </a:rPr>
              <a:t> 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ağır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verildikten </a:t>
            </a:r>
            <a:r>
              <a:rPr sz="2800" dirty="0">
                <a:latin typeface="Times New Roman"/>
                <a:cs typeface="Times New Roman"/>
              </a:rPr>
              <a:t> sonra bir </a:t>
            </a:r>
            <a:r>
              <a:rPr sz="2800" spc="-5" dirty="0">
                <a:latin typeface="Times New Roman"/>
                <a:cs typeface="Times New Roman"/>
              </a:rPr>
              <a:t>kez daha tekerrüre esas disiplin suçu işlendiği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takdirde, </a:t>
            </a:r>
            <a:r>
              <a:rPr sz="2800" dirty="0">
                <a:latin typeface="Times New Roman"/>
                <a:cs typeface="Times New Roman"/>
              </a:rPr>
              <a:t>fiilin </a:t>
            </a:r>
            <a:r>
              <a:rPr sz="2800" spc="-5" dirty="0">
                <a:latin typeface="Times New Roman"/>
                <a:cs typeface="Times New Roman"/>
              </a:rPr>
              <a:t>gerçekte karşılığı olan </a:t>
            </a:r>
            <a:r>
              <a:rPr sz="2800" dirty="0">
                <a:latin typeface="Times New Roman"/>
                <a:cs typeface="Times New Roman"/>
              </a:rPr>
              <a:t>disiplin </a:t>
            </a:r>
            <a:r>
              <a:rPr sz="2800" spc="-10" dirty="0">
                <a:latin typeface="Times New Roman"/>
                <a:cs typeface="Times New Roman"/>
              </a:rPr>
              <a:t>cezasının </a:t>
            </a:r>
            <a:r>
              <a:rPr sz="2800" spc="-5" dirty="0">
                <a:latin typeface="Times New Roman"/>
                <a:cs typeface="Times New Roman"/>
              </a:rPr>
              <a:t>iki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üstü disiplin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5" dirty="0">
                <a:latin typeface="Times New Roman"/>
                <a:cs typeface="Times New Roman"/>
              </a:rPr>
              <a:t>değil, yine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10" dirty="0">
                <a:latin typeface="Times New Roman"/>
                <a:cs typeface="Times New Roman"/>
              </a:rPr>
              <a:t>derece </a:t>
            </a:r>
            <a:r>
              <a:rPr sz="2800" spc="-5" dirty="0">
                <a:latin typeface="Times New Roman"/>
                <a:cs typeface="Times New Roman"/>
              </a:rPr>
              <a:t>ağırı </a:t>
            </a:r>
            <a:r>
              <a:rPr sz="2800" spc="-10" dirty="0">
                <a:latin typeface="Times New Roman"/>
                <a:cs typeface="Times New Roman"/>
              </a:rPr>
              <a:t>olan </a:t>
            </a:r>
            <a:r>
              <a:rPr sz="2800" spc="-15" dirty="0">
                <a:latin typeface="Times New Roman"/>
                <a:cs typeface="Times New Roman"/>
              </a:rPr>
              <a:t>ceza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Tekerrürün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tekerrürü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olmaz.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708" y="217854"/>
            <a:ext cx="5258571" cy="9442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466068"/>
            <a:ext cx="8402955" cy="3562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10" dirty="0">
                <a:latin typeface="Times New Roman"/>
                <a:cs typeface="Times New Roman"/>
              </a:rPr>
              <a:t>Geçmiş </a:t>
            </a:r>
            <a:r>
              <a:rPr sz="2800" spc="-5" dirty="0">
                <a:latin typeface="Times New Roman"/>
                <a:cs typeface="Times New Roman"/>
              </a:rPr>
              <a:t>hizmetleri sırasındaki çalışmaları olumlu olan, </a:t>
            </a:r>
            <a:r>
              <a:rPr sz="2800" dirty="0">
                <a:latin typeface="Times New Roman"/>
                <a:cs typeface="Times New Roman"/>
              </a:rPr>
              <a:t> ödül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verilecek </a:t>
            </a:r>
            <a:r>
              <a:rPr sz="2800" spc="-5" dirty="0">
                <a:latin typeface="Times New Roman"/>
                <a:cs typeface="Times New Roman"/>
              </a:rPr>
              <a:t> cezalarda</a:t>
            </a:r>
            <a:r>
              <a:rPr sz="2800" dirty="0">
                <a:latin typeface="Times New Roman"/>
                <a:cs typeface="Times New Roman"/>
              </a:rPr>
              <a:t> bir </a:t>
            </a:r>
            <a:r>
              <a:rPr sz="2800" spc="-5" dirty="0">
                <a:latin typeface="Times New Roman"/>
                <a:cs typeface="Times New Roman"/>
              </a:rPr>
              <a:t>derece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hafif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olanı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uygulanabilir.</a:t>
            </a:r>
            <a:endParaRPr sz="2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15100"/>
              </a:lnSpc>
              <a:spcBef>
                <a:spcPts val="39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10" dirty="0">
                <a:latin typeface="Times New Roman"/>
                <a:cs typeface="Times New Roman"/>
              </a:rPr>
              <a:t>Bu</a:t>
            </a:r>
            <a:r>
              <a:rPr sz="2800" spc="4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konuda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takdir</a:t>
            </a:r>
            <a:r>
              <a:rPr sz="2800" spc="4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yetkisi</a:t>
            </a:r>
            <a:r>
              <a:rPr sz="2800" spc="4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cezasını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veren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âmir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kurula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aittir.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51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dirty="0">
                <a:latin typeface="Times New Roman"/>
                <a:cs typeface="Times New Roman"/>
              </a:rPr>
              <a:t>İndirim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yapılmayan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durumlarda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gerekçesi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açıklanır.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023" y="417563"/>
            <a:ext cx="6692646" cy="9227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415890"/>
            <a:ext cx="8193405" cy="321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Kademe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yükselmesi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olmayan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personelle,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öğrenim </a:t>
            </a:r>
            <a:r>
              <a:rPr sz="2800" spc="-5" dirty="0">
                <a:latin typeface="Times New Roman"/>
                <a:cs typeface="Times New Roman"/>
              </a:rPr>
              <a:t>durumu </a:t>
            </a:r>
            <a:r>
              <a:rPr sz="2800" dirty="0">
                <a:latin typeface="Times New Roman"/>
                <a:cs typeface="Times New Roman"/>
              </a:rPr>
              <a:t>sebebiyle </a:t>
            </a:r>
            <a:r>
              <a:rPr sz="2800" spc="-5" dirty="0">
                <a:latin typeface="Times New Roman"/>
                <a:cs typeface="Times New Roman"/>
              </a:rPr>
              <a:t>yükselebileceği son kademe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bulunan memurlara </a:t>
            </a:r>
            <a:r>
              <a:rPr sz="2800" spc="5" dirty="0">
                <a:latin typeface="Times New Roman"/>
                <a:cs typeface="Times New Roman"/>
              </a:rPr>
              <a:t>bu </a:t>
            </a:r>
            <a:r>
              <a:rPr sz="2800" spc="-10" dirty="0">
                <a:latin typeface="Times New Roman"/>
                <a:cs typeface="Times New Roman"/>
              </a:rPr>
              <a:t>ceza </a:t>
            </a:r>
            <a:r>
              <a:rPr sz="2800" spc="-5" dirty="0">
                <a:latin typeface="Times New Roman"/>
                <a:cs typeface="Times New Roman"/>
              </a:rPr>
              <a:t>fiilin ağırlık derecesine göre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brüt aylığının ¼ ile ½ kesilir </a:t>
            </a:r>
            <a:r>
              <a:rPr sz="2800" spc="-10" dirty="0">
                <a:latin typeface="Times New Roman"/>
                <a:cs typeface="Times New Roman"/>
              </a:rPr>
              <a:t>ve </a:t>
            </a:r>
            <a:r>
              <a:rPr sz="2800" dirty="0">
                <a:latin typeface="Times New Roman"/>
                <a:cs typeface="Times New Roman"/>
              </a:rPr>
              <a:t>tekerrüründe </a:t>
            </a:r>
            <a:r>
              <a:rPr sz="2800" spc="-5" dirty="0">
                <a:latin typeface="Times New Roman"/>
                <a:cs typeface="Times New Roman"/>
              </a:rPr>
              <a:t>görevlerine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5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Kademe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gerektiren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fiil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bakımından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alt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uygulaması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4603140"/>
            <a:ext cx="4004310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  <a:tabLst>
                <a:tab pos="1419225" algn="l"/>
                <a:tab pos="1483360" algn="l"/>
                <a:tab pos="2550160" algn="l"/>
                <a:tab pos="2903855" algn="l"/>
              </a:tabLst>
            </a:pPr>
            <a:r>
              <a:rPr sz="2800" spc="-5" dirty="0">
                <a:latin typeface="Times New Roman"/>
                <a:cs typeface="Times New Roman"/>
              </a:rPr>
              <a:t>yoluyla	aylıktan	</a:t>
            </a:r>
            <a:r>
              <a:rPr sz="2800" spc="-10" dirty="0">
                <a:latin typeface="Times New Roman"/>
                <a:cs typeface="Times New Roman"/>
              </a:rPr>
              <a:t>kesme </a:t>
            </a:r>
            <a:r>
              <a:rPr sz="2800" spc="-5" dirty="0">
                <a:latin typeface="Times New Roman"/>
                <a:cs typeface="Times New Roman"/>
              </a:rPr>
              <a:t> â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değ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memurun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246" y="4603140"/>
            <a:ext cx="4051935" cy="9220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221105" algn="l"/>
                <a:tab pos="2972435" algn="l"/>
              </a:tabLst>
            </a:pPr>
            <a:r>
              <a:rPr sz="2800" spc="-5" dirty="0">
                <a:latin typeface="Times New Roman"/>
                <a:cs typeface="Times New Roman"/>
              </a:rPr>
              <a:t>cezası	verilmesi,	disiplin</a:t>
            </a:r>
            <a:endParaRPr sz="28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170"/>
              </a:spcBef>
              <a:tabLst>
                <a:tab pos="1120775" algn="l"/>
                <a:tab pos="241617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bağlı	olduğu	kurumdaki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027" y="5498735"/>
            <a:ext cx="8191500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  <a:tabLst>
                <a:tab pos="1296035" algn="l"/>
                <a:tab pos="3097530" algn="l"/>
                <a:tab pos="4225290" algn="l"/>
                <a:tab pos="5848350" algn="l"/>
                <a:tab pos="695515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disiplin	k</a:t>
            </a:r>
            <a:r>
              <a:rPr sz="2800" b="1" i="1" dirty="0">
                <a:latin typeface="Times New Roman"/>
                <a:cs typeface="Times New Roman"/>
              </a:rPr>
              <a:t>u</a:t>
            </a:r>
            <a:r>
              <a:rPr sz="2800" b="1" i="1" spc="-5" dirty="0">
                <a:latin typeface="Times New Roman"/>
                <a:cs typeface="Times New Roman"/>
              </a:rPr>
              <a:t>ru</a:t>
            </a:r>
            <a:r>
              <a:rPr sz="2800" b="1" i="1" dirty="0">
                <a:latin typeface="Times New Roman"/>
                <a:cs typeface="Times New Roman"/>
              </a:rPr>
              <a:t>l</a:t>
            </a:r>
            <a:r>
              <a:rPr sz="2800" b="1" i="1" spc="-5" dirty="0">
                <a:latin typeface="Times New Roman"/>
                <a:cs typeface="Times New Roman"/>
              </a:rPr>
              <a:t>un</a:t>
            </a:r>
            <a:r>
              <a:rPr sz="2800" b="1" i="1" dirty="0">
                <a:latin typeface="Times New Roman"/>
                <a:cs typeface="Times New Roman"/>
              </a:rPr>
              <a:t>u</a:t>
            </a:r>
            <a:r>
              <a:rPr sz="2800" b="1" i="1" spc="-5" dirty="0">
                <a:latin typeface="Times New Roman"/>
                <a:cs typeface="Times New Roman"/>
              </a:rPr>
              <a:t>n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uygun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g</a:t>
            </a:r>
            <a:r>
              <a:rPr sz="2800" b="1" i="1" dirty="0">
                <a:latin typeface="Times New Roman"/>
                <a:cs typeface="Times New Roman"/>
              </a:rPr>
              <a:t>ö</a:t>
            </a:r>
            <a:r>
              <a:rPr sz="2800" b="1" i="1" spc="-10" dirty="0">
                <a:latin typeface="Times New Roman"/>
                <a:cs typeface="Times New Roman"/>
              </a:rPr>
              <a:t>rü</a:t>
            </a:r>
            <a:r>
              <a:rPr sz="2800" b="1" i="1" dirty="0">
                <a:latin typeface="Times New Roman"/>
                <a:cs typeface="Times New Roman"/>
              </a:rPr>
              <a:t>ş</a:t>
            </a:r>
            <a:r>
              <a:rPr sz="2800" b="1" i="1" spc="-10" dirty="0">
                <a:latin typeface="Times New Roman"/>
                <a:cs typeface="Times New Roman"/>
              </a:rPr>
              <a:t>ün</a:t>
            </a:r>
            <a:r>
              <a:rPr sz="2800" b="1" i="1" spc="-5" dirty="0">
                <a:latin typeface="Times New Roman"/>
                <a:cs typeface="Times New Roman"/>
              </a:rPr>
              <a:t>ü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almak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ka</a:t>
            </a:r>
            <a:r>
              <a:rPr sz="2800" b="1" i="1" spc="-15" dirty="0">
                <a:latin typeface="Times New Roman"/>
                <a:cs typeface="Times New Roman"/>
              </a:rPr>
              <a:t>y</a:t>
            </a:r>
            <a:r>
              <a:rPr sz="2800" b="1" i="1" spc="-5" dirty="0">
                <a:latin typeface="Times New Roman"/>
                <a:cs typeface="Times New Roman"/>
              </a:rPr>
              <a:t>dıyla  atamaya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yetkili âmirin </a:t>
            </a:r>
            <a:r>
              <a:rPr sz="2800" spc="-15" dirty="0">
                <a:latin typeface="Times New Roman"/>
                <a:cs typeface="Times New Roman"/>
              </a:rPr>
              <a:t>yetkisindedir.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11" y="358140"/>
            <a:ext cx="5997701" cy="8420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78667"/>
            <a:ext cx="7706995" cy="425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Devlet Memurları Kanununun 135 inci maddesine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göre, uyarma, kınama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aylıktan </a:t>
            </a:r>
            <a:r>
              <a:rPr sz="2800" spc="-10" dirty="0">
                <a:latin typeface="Times New Roman"/>
                <a:cs typeface="Times New Roman"/>
              </a:rPr>
              <a:t>kesme </a:t>
            </a:r>
            <a:r>
              <a:rPr sz="2800" spc="-5" dirty="0">
                <a:latin typeface="Times New Roman"/>
                <a:cs typeface="Times New Roman"/>
              </a:rPr>
              <a:t>cezalarına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karşı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kuruluna,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kademe</a:t>
            </a:r>
            <a:r>
              <a:rPr sz="2800" spc="-5" dirty="0">
                <a:latin typeface="Times New Roman"/>
                <a:cs typeface="Times New Roman"/>
              </a:rPr>
              <a:t> ilerlemesinin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 </a:t>
            </a:r>
            <a:r>
              <a:rPr sz="2800" spc="-10" dirty="0">
                <a:latin typeface="Times New Roman"/>
                <a:cs typeface="Times New Roman"/>
              </a:rPr>
              <a:t>cezasına </a:t>
            </a:r>
            <a:r>
              <a:rPr sz="2800" dirty="0">
                <a:latin typeface="Times New Roman"/>
                <a:cs typeface="Times New Roman"/>
              </a:rPr>
              <a:t>karşı </a:t>
            </a:r>
            <a:r>
              <a:rPr sz="2800" spc="-5" dirty="0">
                <a:latin typeface="Times New Roman"/>
                <a:cs typeface="Times New Roman"/>
              </a:rPr>
              <a:t>yüksek disiplin kuruluna </a:t>
            </a:r>
            <a:r>
              <a:rPr sz="2800" dirty="0">
                <a:latin typeface="Times New Roman"/>
                <a:cs typeface="Times New Roman"/>
              </a:rPr>
              <a:t> itiraz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edilebilir.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2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İtirazda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süre</a:t>
            </a:r>
            <a:r>
              <a:rPr sz="2800" spc="-5" dirty="0">
                <a:latin typeface="Times New Roman"/>
                <a:cs typeface="Times New Roman"/>
              </a:rPr>
              <a:t> kararın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ilgiliye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tebliği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tarihinden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gündür</a:t>
            </a:r>
            <a:r>
              <a:rPr sz="2800" spc="-25" dirty="0">
                <a:latin typeface="Times New Roman"/>
                <a:cs typeface="Times New Roman"/>
              </a:rPr>
              <a:t>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Süresi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içinde</a:t>
            </a:r>
            <a:r>
              <a:rPr sz="2800" dirty="0">
                <a:latin typeface="Times New Roman"/>
                <a:cs typeface="Times New Roman"/>
              </a:rPr>
              <a:t> itiraz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edilmeyen 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kesinleşir.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7680" y="414454"/>
            <a:ext cx="1459277" cy="3789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429492"/>
            <a:ext cx="8191500" cy="407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verildiği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tarihten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itibaren</a:t>
            </a:r>
            <a:r>
              <a:rPr sz="2800" dirty="0">
                <a:latin typeface="Times New Roman"/>
                <a:cs typeface="Times New Roman"/>
              </a:rPr>
              <a:t> hüküm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eder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derhal </a:t>
            </a:r>
            <a:r>
              <a:rPr sz="2800" spc="-15" dirty="0">
                <a:latin typeface="Times New Roman"/>
                <a:cs typeface="Times New Roman"/>
              </a:rPr>
              <a:t>uygulanır.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  <a:spcBef>
                <a:spcPts val="2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35" dirty="0">
                <a:latin typeface="Times New Roman"/>
                <a:cs typeface="Times New Roman"/>
              </a:rPr>
              <a:t>Aylıktan </a:t>
            </a:r>
            <a:r>
              <a:rPr sz="2800" spc="-5" dirty="0">
                <a:latin typeface="Times New Roman"/>
                <a:cs typeface="Times New Roman"/>
              </a:rPr>
              <a:t>kesme cezası, cezanın </a:t>
            </a:r>
            <a:r>
              <a:rPr sz="2800" dirty="0">
                <a:latin typeface="Times New Roman"/>
                <a:cs typeface="Times New Roman"/>
              </a:rPr>
              <a:t>veriliş </a:t>
            </a:r>
            <a:r>
              <a:rPr sz="2800" spc="-5" dirty="0">
                <a:latin typeface="Times New Roman"/>
                <a:cs typeface="Times New Roman"/>
              </a:rPr>
              <a:t>tarihini takip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eden</a:t>
            </a:r>
            <a:r>
              <a:rPr sz="2800" spc="-10" dirty="0">
                <a:latin typeface="Times New Roman"/>
                <a:cs typeface="Times New Roman"/>
              </a:rPr>
              <a:t> ay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başında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 (bir)</a:t>
            </a:r>
            <a:r>
              <a:rPr sz="2800" spc="-5" dirty="0">
                <a:latin typeface="Times New Roman"/>
                <a:cs typeface="Times New Roman"/>
              </a:rPr>
              <a:t> kez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uygulanır.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  <a:spcBef>
                <a:spcPts val="2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280" algn="l"/>
              </a:tabLst>
            </a:pPr>
            <a:r>
              <a:rPr sz="2800" spc="-50" dirty="0">
                <a:latin typeface="Times New Roman"/>
                <a:cs typeface="Times New Roman"/>
              </a:rPr>
              <a:t>Verilen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cezaları</a:t>
            </a:r>
            <a:r>
              <a:rPr sz="2800" spc="-5" dirty="0">
                <a:latin typeface="Times New Roman"/>
                <a:cs typeface="Times New Roman"/>
              </a:rPr>
              <a:t> 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âmirlerine,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memurluğundan çıkarma cezası ayrıca Devlet </a:t>
            </a:r>
            <a:r>
              <a:rPr sz="2800" dirty="0">
                <a:latin typeface="Times New Roman"/>
                <a:cs typeface="Times New Roman"/>
              </a:rPr>
              <a:t>Personel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Başkanlığına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bildirilir.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417563"/>
            <a:ext cx="6095237" cy="9166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350" y="1426436"/>
            <a:ext cx="8047990" cy="42627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sonucunda,</a:t>
            </a:r>
            <a:endParaRPr sz="28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6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470534" algn="l"/>
              </a:tabLst>
            </a:pPr>
            <a:r>
              <a:rPr sz="2800" spc="-35" dirty="0">
                <a:latin typeface="Times New Roman"/>
                <a:cs typeface="Times New Roman"/>
              </a:rPr>
              <a:t>Aylıktan</a:t>
            </a:r>
            <a:r>
              <a:rPr sz="2800" spc="-10" dirty="0">
                <a:latin typeface="Times New Roman"/>
                <a:cs typeface="Times New Roman"/>
              </a:rPr>
              <a:t> kesme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alanlar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5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yıl,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Kademe ilerlemesinin durdurulması cezası alanlar </a:t>
            </a:r>
            <a:r>
              <a:rPr sz="2800" dirty="0">
                <a:latin typeface="Times New Roman"/>
                <a:cs typeface="Times New Roman"/>
              </a:rPr>
              <a:t>10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yıl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boyunca;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5000"/>
              </a:lnSpc>
              <a:spcBef>
                <a:spcPts val="409"/>
              </a:spcBef>
            </a:pPr>
            <a:r>
              <a:rPr sz="2800" spc="-5" dirty="0">
                <a:latin typeface="Times New Roman"/>
                <a:cs typeface="Times New Roman"/>
              </a:rPr>
              <a:t>daire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başkanı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kadrolarına,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daire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başkanı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kadrosunun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dengi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10" dirty="0">
                <a:latin typeface="Times New Roman"/>
                <a:cs typeface="Times New Roman"/>
              </a:rPr>
              <a:t>daha </a:t>
            </a:r>
            <a:r>
              <a:rPr sz="2800" spc="-5" dirty="0">
                <a:latin typeface="Times New Roman"/>
                <a:cs typeface="Times New Roman"/>
              </a:rPr>
              <a:t>üstü kadrolara, </a:t>
            </a:r>
            <a:r>
              <a:rPr sz="2800" dirty="0">
                <a:latin typeface="Times New Roman"/>
                <a:cs typeface="Times New Roman"/>
              </a:rPr>
              <a:t>bölge ve </a:t>
            </a:r>
            <a:r>
              <a:rPr sz="2800" spc="-5" dirty="0">
                <a:latin typeface="Times New Roman"/>
                <a:cs typeface="Times New Roman"/>
              </a:rPr>
              <a:t>il teşkilatlarının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 </a:t>
            </a:r>
            <a:r>
              <a:rPr sz="2800" spc="-5" dirty="0">
                <a:latin typeface="Times New Roman"/>
                <a:cs typeface="Times New Roman"/>
              </a:rPr>
              <a:t>üst yönetici kadrolarına, düzenleyici ve denetleyici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kurumların başkanlık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üyeliklerine, </a:t>
            </a:r>
            <a:r>
              <a:rPr sz="2800" spc="-10" dirty="0">
                <a:latin typeface="Times New Roman"/>
                <a:cs typeface="Times New Roman"/>
              </a:rPr>
              <a:t>vali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büyükelçi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kadrolarına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atanamazlar.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754" y="361125"/>
            <a:ext cx="3606572" cy="9457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350" y="1053845"/>
            <a:ext cx="7903845" cy="55213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6350" algn="just">
              <a:lnSpc>
                <a:spcPts val="2970"/>
              </a:lnSpc>
              <a:spcBef>
                <a:spcPts val="325"/>
              </a:spcBef>
              <a:buClr>
                <a:srgbClr val="2CA1BE"/>
              </a:buClr>
              <a:buSzPct val="67307"/>
              <a:buFont typeface="Wingdings 3"/>
              <a:buChar char=""/>
              <a:tabLst>
                <a:tab pos="462915" algn="l"/>
              </a:tabLst>
            </a:pPr>
            <a:r>
              <a:rPr sz="2600" spc="-5" dirty="0">
                <a:latin typeface="Times New Roman"/>
                <a:cs typeface="Times New Roman"/>
              </a:rPr>
              <a:t>Devlet memurluğundan çıkarma cezasından başka bir </a:t>
            </a:r>
            <a:r>
              <a:rPr sz="2600" dirty="0">
                <a:latin typeface="Times New Roman"/>
                <a:cs typeface="Times New Roman"/>
              </a:rPr>
              <a:t> disiplin </a:t>
            </a:r>
            <a:r>
              <a:rPr sz="2600" spc="-5" dirty="0">
                <a:latin typeface="Times New Roman"/>
                <a:cs typeface="Times New Roman"/>
              </a:rPr>
              <a:t>cezası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memur;</a:t>
            </a:r>
            <a:endParaRPr sz="2600">
              <a:latin typeface="Times New Roman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175"/>
              </a:spcBef>
              <a:buClr>
                <a:srgbClr val="2CA1BE"/>
              </a:buClr>
              <a:buSzPct val="67307"/>
              <a:buAutoNum type="arabicParenR"/>
              <a:tabLst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Uyarma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kınama</a:t>
            </a:r>
            <a:r>
              <a:rPr sz="2600" spc="-5" dirty="0">
                <a:latin typeface="Times New Roman"/>
                <a:cs typeface="Times New Roman"/>
              </a:rPr>
              <a:t> cezalarının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uygulanmasından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yıl,</a:t>
            </a:r>
            <a:endParaRPr sz="2600">
              <a:latin typeface="Times New Roman"/>
              <a:cs typeface="Times New Roman"/>
            </a:endParaRPr>
          </a:p>
          <a:p>
            <a:pPr marL="527685" marR="6350" indent="-515620" algn="just">
              <a:lnSpc>
                <a:spcPct val="95000"/>
              </a:lnSpc>
              <a:spcBef>
                <a:spcPts val="395"/>
              </a:spcBef>
              <a:buClr>
                <a:srgbClr val="2CA1BE"/>
              </a:buClr>
              <a:buSzPct val="67307"/>
              <a:buAutoNum type="arabicParenR"/>
              <a:tabLst>
                <a:tab pos="528320" algn="l"/>
              </a:tabLst>
            </a:pPr>
            <a:r>
              <a:rPr sz="2600" spc="-35" dirty="0">
                <a:latin typeface="Times New Roman"/>
                <a:cs typeface="Times New Roman"/>
              </a:rPr>
              <a:t>Aylıktan </a:t>
            </a:r>
            <a:r>
              <a:rPr sz="2600" spc="-5" dirty="0">
                <a:latin typeface="Times New Roman"/>
                <a:cs typeface="Times New Roman"/>
              </a:rPr>
              <a:t>kesme </a:t>
            </a:r>
            <a:r>
              <a:rPr sz="2600" dirty="0">
                <a:latin typeface="Times New Roman"/>
                <a:cs typeface="Times New Roman"/>
              </a:rPr>
              <a:t>ve </a:t>
            </a:r>
            <a:r>
              <a:rPr sz="2600" spc="-10" dirty="0">
                <a:latin typeface="Times New Roman"/>
                <a:cs typeface="Times New Roman"/>
              </a:rPr>
              <a:t>kademe </a:t>
            </a:r>
            <a:r>
              <a:rPr sz="2600" spc="-5" dirty="0">
                <a:latin typeface="Times New Roman"/>
                <a:cs typeface="Times New Roman"/>
              </a:rPr>
              <a:t>ilerlemesinin durdurulması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cezaların</a:t>
            </a:r>
            <a:r>
              <a:rPr sz="2600" dirty="0">
                <a:latin typeface="Times New Roman"/>
                <a:cs typeface="Times New Roman"/>
              </a:rPr>
              <a:t> uygulanmasından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10</a:t>
            </a:r>
            <a:r>
              <a:rPr sz="2600" dirty="0">
                <a:latin typeface="Times New Roman"/>
                <a:cs typeface="Times New Roman"/>
              </a:rPr>
              <a:t> yıl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sonra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atamaya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yetkili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amire</a:t>
            </a:r>
            <a:r>
              <a:rPr sz="2600" b="1" spc="-5" dirty="0">
                <a:latin typeface="Times New Roman"/>
                <a:cs typeface="Times New Roman"/>
              </a:rPr>
              <a:t> başvurarak</a:t>
            </a:r>
            <a:r>
              <a:rPr sz="2600" spc="-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verilmiş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olan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cezalarının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özlük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dosyasından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silinmesini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isteyebilir.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Wingdings 3"/>
              <a:buChar char=""/>
              <a:tabLst>
                <a:tab pos="462915" algn="l"/>
              </a:tabLst>
            </a:pPr>
            <a:r>
              <a:rPr sz="2600" dirty="0">
                <a:latin typeface="Times New Roman"/>
                <a:cs typeface="Times New Roman"/>
              </a:rPr>
              <a:t>Memurun,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yukarıda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yazılan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süreler</a:t>
            </a:r>
            <a:r>
              <a:rPr sz="2600" dirty="0">
                <a:latin typeface="Times New Roman"/>
                <a:cs typeface="Times New Roman"/>
              </a:rPr>
              <a:t> içerisindeki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davranışları</a:t>
            </a:r>
            <a:r>
              <a:rPr sz="2600" dirty="0">
                <a:latin typeface="Times New Roman"/>
                <a:cs typeface="Times New Roman"/>
              </a:rPr>
              <a:t> bu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isteğini</a:t>
            </a:r>
            <a:r>
              <a:rPr sz="2600" dirty="0">
                <a:latin typeface="Times New Roman"/>
                <a:cs typeface="Times New Roman"/>
              </a:rPr>
              <a:t> haklı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kılacak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nitelikte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görülürse,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isteğinin yerine getirilmesine </a:t>
            </a:r>
            <a:r>
              <a:rPr sz="2600" dirty="0">
                <a:latin typeface="Times New Roman"/>
                <a:cs typeface="Times New Roman"/>
              </a:rPr>
              <a:t>karar </a:t>
            </a:r>
            <a:r>
              <a:rPr sz="2600" spc="-5" dirty="0">
                <a:latin typeface="Times New Roman"/>
                <a:cs typeface="Times New Roman"/>
              </a:rPr>
              <a:t>verilerek </a:t>
            </a:r>
            <a:r>
              <a:rPr sz="2600" dirty="0">
                <a:latin typeface="Times New Roman"/>
                <a:cs typeface="Times New Roman"/>
              </a:rPr>
              <a:t>bu </a:t>
            </a:r>
            <a:r>
              <a:rPr sz="2600" spc="-5" dirty="0">
                <a:latin typeface="Times New Roman"/>
                <a:cs typeface="Times New Roman"/>
              </a:rPr>
              <a:t>karar özlük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dosyasına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işlenir.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960"/>
              </a:lnSpc>
              <a:spcBef>
                <a:spcPts val="484"/>
              </a:spcBef>
              <a:buClr>
                <a:srgbClr val="2CA1BE"/>
              </a:buClr>
              <a:buSzPct val="67307"/>
              <a:buFont typeface="Wingdings 3"/>
              <a:buChar char=""/>
              <a:tabLst>
                <a:tab pos="462915" algn="l"/>
              </a:tabLst>
            </a:pPr>
            <a:r>
              <a:rPr sz="2600" spc="-5" dirty="0">
                <a:latin typeface="Times New Roman"/>
                <a:cs typeface="Times New Roman"/>
              </a:rPr>
              <a:t>Kademe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ilerlemesinin</a:t>
            </a:r>
            <a:r>
              <a:rPr sz="2600" dirty="0">
                <a:latin typeface="Times New Roman"/>
                <a:cs typeface="Times New Roman"/>
              </a:rPr>
              <a:t> durdurulması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cezasının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özlük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dosyasından çıkarılmasında </a:t>
            </a:r>
            <a:r>
              <a:rPr sz="2600" b="1" dirty="0">
                <a:latin typeface="Times New Roman"/>
                <a:cs typeface="Times New Roman"/>
              </a:rPr>
              <a:t>disiplin kurulunun mütalaası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alındıktan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sonra</a:t>
            </a:r>
            <a:r>
              <a:rPr sz="2600" spc="-15" dirty="0">
                <a:latin typeface="Times New Roman"/>
                <a:cs typeface="Times New Roman"/>
              </a:rPr>
              <a:t> uygulanır.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244" y="348865"/>
            <a:ext cx="5190004" cy="3881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312817" cy="129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350" y="1178667"/>
            <a:ext cx="8068945" cy="523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5" dirty="0">
                <a:latin typeface="Times New Roman"/>
                <a:cs typeface="Times New Roman"/>
              </a:rPr>
              <a:t>657 sayılı Devlet Memurları Kanunu’nun 125 inci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maddesinde disiplin </a:t>
            </a:r>
            <a:r>
              <a:rPr sz="2800" spc="-10" dirty="0">
                <a:latin typeface="Times New Roman"/>
                <a:cs typeface="Times New Roman"/>
              </a:rPr>
              <a:t>cezasını </a:t>
            </a:r>
            <a:r>
              <a:rPr sz="2800" spc="-5" dirty="0">
                <a:latin typeface="Times New Roman"/>
                <a:cs typeface="Times New Roman"/>
              </a:rPr>
              <a:t>gerektiren suçlar (fiil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dirty="0">
                <a:latin typeface="Times New Roman"/>
                <a:cs typeface="Times New Roman"/>
              </a:rPr>
              <a:t> bu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fiil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hâller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öngörülen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>
                <a:latin typeface="Times New Roman"/>
                <a:cs typeface="Times New Roman"/>
              </a:rPr>
              <a:t>cezaları</a:t>
            </a:r>
            <a:r>
              <a:rPr sz="2800" spc="-5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sayma</a:t>
            </a:r>
            <a:r>
              <a:rPr lang="tr-TR" sz="2800" spc="-10" dirty="0" smtClean="0">
                <a:latin typeface="Times New Roman"/>
                <a:cs typeface="Times New Roman"/>
              </a:rPr>
              <a:t>k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suretiyle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belirtilmiştir.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 </a:t>
            </a:r>
            <a:r>
              <a:rPr sz="2800" dirty="0">
                <a:latin typeface="Times New Roman"/>
                <a:cs typeface="Times New Roman"/>
              </a:rPr>
              <a:t> şunlardır;</a:t>
            </a:r>
            <a:endParaRPr sz="2800">
              <a:latin typeface="Times New Roman"/>
              <a:cs typeface="Times New Roman"/>
            </a:endParaRPr>
          </a:p>
          <a:p>
            <a:pPr marL="12700" marR="7620" indent="548640">
              <a:lnSpc>
                <a:spcPct val="100000"/>
              </a:lnSpc>
              <a:spcBef>
                <a:spcPts val="710"/>
              </a:spcBef>
              <a:tabLst>
                <a:tab pos="2423795" algn="l"/>
                <a:tab pos="3759200" algn="l"/>
                <a:tab pos="4874895" algn="l"/>
                <a:tab pos="5353050" algn="l"/>
                <a:tab pos="58610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“Uy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”</a:t>
            </a:r>
            <a:r>
              <a:rPr sz="2800" b="1" spc="-5" dirty="0">
                <a:latin typeface="Times New Roman"/>
                <a:cs typeface="Times New Roman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revinde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da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ranış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spc="-2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nda  daha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dikkatli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olması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gerektiğinin	yazı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bildirilmesi;</a:t>
            </a:r>
            <a:endParaRPr sz="2800">
              <a:latin typeface="Times New Roman"/>
              <a:cs typeface="Times New Roman"/>
            </a:endParaRPr>
          </a:p>
          <a:p>
            <a:pPr marL="12700" marR="5715" indent="548640">
              <a:lnSpc>
                <a:spcPct val="100000"/>
              </a:lnSpc>
              <a:spcBef>
                <a:spcPts val="395"/>
              </a:spcBef>
              <a:tabLst>
                <a:tab pos="2410460" algn="l"/>
                <a:tab pos="3751579" algn="l"/>
                <a:tab pos="5351780" algn="l"/>
                <a:tab pos="586549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“Kı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am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”,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revinde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davranış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spc="-15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nda  </a:t>
            </a:r>
            <a:r>
              <a:rPr sz="2800" dirty="0">
                <a:latin typeface="Times New Roman"/>
                <a:cs typeface="Times New Roman"/>
              </a:rPr>
              <a:t>kusurlu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olduğunun</a:t>
            </a:r>
            <a:r>
              <a:rPr sz="2800" spc="-5" dirty="0">
                <a:latin typeface="Times New Roman"/>
                <a:cs typeface="Times New Roman"/>
              </a:rPr>
              <a:t> yazı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bildirilmesi;</a:t>
            </a:r>
            <a:endParaRPr sz="280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  <a:spcBef>
                <a:spcPts val="400"/>
              </a:spcBef>
              <a:tabLst>
                <a:tab pos="2148205" algn="l"/>
                <a:tab pos="3577590" algn="l"/>
                <a:tab pos="5074285" algn="l"/>
                <a:tab pos="5784850" algn="l"/>
                <a:tab pos="7421880" algn="l"/>
              </a:tabLst>
            </a:pPr>
            <a:r>
              <a:rPr sz="2400" b="1" dirty="0">
                <a:latin typeface="Times New Roman"/>
                <a:cs typeface="Times New Roman"/>
              </a:rPr>
              <a:t>“</a:t>
            </a:r>
            <a:r>
              <a:rPr sz="2800" b="1" spc="-21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ıktan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K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sme”</a:t>
            </a:r>
            <a:r>
              <a:rPr sz="2800" b="1" spc="-5" dirty="0">
                <a:latin typeface="Times New Roman"/>
                <a:cs typeface="Times New Roman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emur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üt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aylığı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/</a:t>
            </a:r>
            <a:r>
              <a:rPr sz="2800" dirty="0">
                <a:latin typeface="Times New Roman"/>
                <a:cs typeface="Times New Roman"/>
              </a:rPr>
              <a:t>30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1/8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arasında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kesinti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yapılması;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9806" y="591260"/>
            <a:ext cx="4569741" cy="4306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14816" y="6573513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38100">
                <a:lnSpc>
                  <a:spcPct val="100000"/>
                </a:lnSpc>
              </a:pPr>
              <a:t>4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406169"/>
            <a:ext cx="8335645" cy="460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Disiplin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Amirleri,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uyarma,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kınama,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aylıktan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kesim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cezalarını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tamamlanmasında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15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gün</a:t>
            </a:r>
            <a:r>
              <a:rPr sz="2800" b="1" spc="-5" dirty="0">
                <a:latin typeface="Times New Roman"/>
                <a:cs typeface="Times New Roman"/>
              </a:rPr>
              <a:t> içinde,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Disiplin Kurulları, </a:t>
            </a:r>
            <a:r>
              <a:rPr sz="2800" spc="-10" dirty="0">
                <a:latin typeface="Times New Roman"/>
                <a:cs typeface="Times New Roman"/>
              </a:rPr>
              <a:t>kademe </a:t>
            </a:r>
            <a:r>
              <a:rPr sz="2800" spc="-5" dirty="0">
                <a:latin typeface="Times New Roman"/>
                <a:cs typeface="Times New Roman"/>
              </a:rPr>
              <a:t>ilerlemesinin durdurulması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cezasına </a:t>
            </a:r>
            <a:r>
              <a:rPr sz="2800" spc="-5" dirty="0">
                <a:latin typeface="Times New Roman"/>
                <a:cs typeface="Times New Roman"/>
              </a:rPr>
              <a:t>ilişkin dosyayı aldıkları yada uyarma, kınama ve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aylıktan </a:t>
            </a:r>
            <a:r>
              <a:rPr sz="2800" spc="-10" dirty="0">
                <a:latin typeface="Times New Roman"/>
                <a:cs typeface="Times New Roman"/>
              </a:rPr>
              <a:t>kesme </a:t>
            </a:r>
            <a:r>
              <a:rPr sz="2800" spc="-5" dirty="0">
                <a:latin typeface="Times New Roman"/>
                <a:cs typeface="Times New Roman"/>
              </a:rPr>
              <a:t>cezalarına karşı yapılan itirazları </a:t>
            </a:r>
            <a:r>
              <a:rPr sz="2800" b="1" spc="-10" dirty="0">
                <a:latin typeface="Times New Roman"/>
                <a:cs typeface="Times New Roman"/>
              </a:rPr>
              <a:t>30 </a:t>
            </a:r>
            <a:r>
              <a:rPr sz="2800" b="1" dirty="0">
                <a:latin typeface="Times New Roman"/>
                <a:cs typeface="Times New Roman"/>
              </a:rPr>
              <a:t>gün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içinde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Yüksek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Disiplin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Kurulları,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memurluktan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çıkarma cezasını ilişkin kararını dosyayı aldıkları tarihten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itibaren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6</a:t>
            </a:r>
            <a:r>
              <a:rPr sz="2800" b="1" dirty="0">
                <a:latin typeface="Times New Roman"/>
                <a:cs typeface="Times New Roman"/>
              </a:rPr>
              <a:t> ay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içinde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karara bağlamak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zorundadır.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33" y="519554"/>
            <a:ext cx="6154686" cy="3971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351284"/>
            <a:ext cx="8264525" cy="252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15" dirty="0">
                <a:latin typeface="Times New Roman"/>
                <a:cs typeface="Times New Roman"/>
              </a:rPr>
              <a:t>Kararlar, </a:t>
            </a:r>
            <a:r>
              <a:rPr sz="2800" dirty="0">
                <a:latin typeface="Times New Roman"/>
                <a:cs typeface="Times New Roman"/>
              </a:rPr>
              <a:t>raportörler </a:t>
            </a:r>
            <a:r>
              <a:rPr sz="2800" spc="-5" dirty="0">
                <a:latin typeface="Times New Roman"/>
                <a:cs typeface="Times New Roman"/>
              </a:rPr>
              <a:t>tarafından </a:t>
            </a:r>
            <a:r>
              <a:rPr sz="2800" spc="-25" dirty="0">
                <a:latin typeface="Times New Roman"/>
                <a:cs typeface="Times New Roman"/>
              </a:rPr>
              <a:t>yazılır. </a:t>
            </a:r>
            <a:r>
              <a:rPr sz="2800" spc="-5" dirty="0">
                <a:latin typeface="Times New Roman"/>
                <a:cs typeface="Times New Roman"/>
              </a:rPr>
              <a:t>Karar tarihini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izleyen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7</a:t>
            </a:r>
            <a:r>
              <a:rPr sz="2800" b="1" spc="3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gün</a:t>
            </a:r>
            <a:r>
              <a:rPr sz="2800" b="1" spc="3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içinde,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gerekçeli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oybirliği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oy </a:t>
            </a:r>
            <a:r>
              <a:rPr sz="2800" spc="-5" dirty="0">
                <a:latin typeface="Times New Roman"/>
                <a:cs typeface="Times New Roman"/>
              </a:rPr>
              <a:t>çokluğu ile alındığı </a:t>
            </a:r>
            <a:r>
              <a:rPr sz="2800" dirty="0">
                <a:latin typeface="Times New Roman"/>
                <a:cs typeface="Times New Roman"/>
              </a:rPr>
              <a:t>da </a:t>
            </a:r>
            <a:r>
              <a:rPr sz="2800" spc="-5" dirty="0">
                <a:latin typeface="Times New Roman"/>
                <a:cs typeface="Times New Roman"/>
              </a:rPr>
              <a:t>kararda belirtilmek </a:t>
            </a:r>
            <a:r>
              <a:rPr sz="2800" spc="-15" dirty="0">
                <a:latin typeface="Times New Roman"/>
                <a:cs typeface="Times New Roman"/>
              </a:rPr>
              <a:t>zorundadır. </a:t>
            </a:r>
            <a:r>
              <a:rPr sz="2800" spc="-10" dirty="0">
                <a:latin typeface="Times New Roman"/>
                <a:cs typeface="Times New Roman"/>
              </a:rPr>
              <a:t> Karşı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oy</a:t>
            </a:r>
            <a:r>
              <a:rPr sz="2800" spc="-5" dirty="0">
                <a:latin typeface="Times New Roman"/>
                <a:cs typeface="Times New Roman"/>
              </a:rPr>
              <a:t> kullananların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görüşlerine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kararda </a:t>
            </a:r>
            <a:r>
              <a:rPr sz="2800" dirty="0">
                <a:latin typeface="Times New Roman"/>
                <a:cs typeface="Times New Roman"/>
              </a:rPr>
              <a:t>yer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9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1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amirlerince</a:t>
            </a:r>
            <a:r>
              <a:rPr sz="2800" spc="1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verilen</a:t>
            </a:r>
            <a:r>
              <a:rPr sz="2800" spc="1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16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cezaları</a:t>
            </a:r>
            <a:r>
              <a:rPr sz="2800" spc="168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3855851"/>
            <a:ext cx="120650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amirler,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aya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9751" y="3855851"/>
            <a:ext cx="680720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14999"/>
              </a:lnSpc>
              <a:spcBef>
                <a:spcPts val="95"/>
              </a:spcBef>
              <a:tabLst>
                <a:tab pos="1251585" algn="l"/>
                <a:tab pos="1469390" algn="l"/>
                <a:tab pos="2578735" algn="l"/>
                <a:tab pos="3216275" algn="l"/>
                <a:tab pos="3677920" algn="l"/>
                <a:tab pos="4465955" algn="l"/>
                <a:tab pos="5929630" algn="l"/>
              </a:tabLst>
            </a:pPr>
            <a:r>
              <a:rPr sz="2800" spc="-5" dirty="0">
                <a:latin typeface="Times New Roman"/>
                <a:cs typeface="Times New Roman"/>
              </a:rPr>
              <a:t>kade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ilerle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esin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urulm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sı  </a:t>
            </a:r>
            <a:r>
              <a:rPr sz="2800" spc="-5" dirty="0">
                <a:latin typeface="Times New Roman"/>
                <a:cs typeface="Times New Roman"/>
              </a:rPr>
              <a:t>yetkili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ler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iyeti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027" y="4837379"/>
            <a:ext cx="826389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çıkarma cezasına ilişkin </a:t>
            </a:r>
            <a:r>
              <a:rPr sz="2800" spc="-10" dirty="0">
                <a:latin typeface="Times New Roman"/>
                <a:cs typeface="Times New Roman"/>
              </a:rPr>
              <a:t>Yüksek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dirty="0">
                <a:latin typeface="Times New Roman"/>
                <a:cs typeface="Times New Roman"/>
              </a:rPr>
              <a:t>Kurulu </a:t>
            </a:r>
            <a:r>
              <a:rPr sz="2800" spc="-5" dirty="0">
                <a:latin typeface="Times New Roman"/>
                <a:cs typeface="Times New Roman"/>
              </a:rPr>
              <a:t>kararı, </a:t>
            </a:r>
            <a:r>
              <a:rPr sz="2800" dirty="0">
                <a:latin typeface="Times New Roman"/>
                <a:cs typeface="Times New Roman"/>
              </a:rPr>
              <a:t> kurul </a:t>
            </a:r>
            <a:r>
              <a:rPr sz="2800" spc="-5" dirty="0">
                <a:latin typeface="Times New Roman"/>
                <a:cs typeface="Times New Roman"/>
              </a:rPr>
              <a:t>başkanı tarafından </a:t>
            </a:r>
            <a:r>
              <a:rPr sz="2800" spc="-10" dirty="0">
                <a:latin typeface="Times New Roman"/>
                <a:cs typeface="Times New Roman"/>
              </a:rPr>
              <a:t>en geç </a:t>
            </a:r>
            <a:r>
              <a:rPr sz="2800" spc="-5" dirty="0">
                <a:latin typeface="Times New Roman"/>
                <a:cs typeface="Times New Roman"/>
              </a:rPr>
              <a:t>kararların verildiği tarihi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izleyen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15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gün içinde </a:t>
            </a:r>
            <a:r>
              <a:rPr sz="2800" dirty="0">
                <a:latin typeface="Times New Roman"/>
                <a:cs typeface="Times New Roman"/>
              </a:rPr>
              <a:t>ilgililere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tebliğ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olunur.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79" y="431279"/>
            <a:ext cx="6121146" cy="36958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41</a:t>
            </a:fld>
            <a:endParaRPr spc="-5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67" y="1334024"/>
            <a:ext cx="8541385" cy="510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-256540" algn="just">
              <a:lnSpc>
                <a:spcPct val="105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657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sayılı</a:t>
            </a:r>
            <a:r>
              <a:rPr sz="2800" spc="-5" dirty="0">
                <a:latin typeface="Times New Roman"/>
                <a:cs typeface="Times New Roman"/>
              </a:rPr>
              <a:t> Kanunun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137-145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maddeleri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arasında,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görevden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uzaklaştırma </a:t>
            </a:r>
            <a:r>
              <a:rPr sz="2800" spc="-15" dirty="0">
                <a:latin typeface="Times New Roman"/>
                <a:cs typeface="Times New Roman"/>
              </a:rPr>
              <a:t>düzenlenmiştir.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“Görevden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uzaklaştırma”,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Devlet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kamu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hizmetlerinin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gerektirdiği hallerde, görevi başında kalmasında sakınca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görülecek Devlet memurları hakkında alınan ihtiyati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tedbirdir.</a:t>
            </a:r>
            <a:endParaRPr sz="2800">
              <a:latin typeface="Times New Roman"/>
              <a:cs typeface="Times New Roman"/>
            </a:endParaRPr>
          </a:p>
          <a:p>
            <a:pPr marL="268605" marR="9525" indent="-256540" algn="just">
              <a:lnSpc>
                <a:spcPct val="105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Görevden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tedbiri,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soruşturmanın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herhangi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safhasında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alınabilmektedir.</a:t>
            </a:r>
            <a:endParaRPr sz="2800">
              <a:latin typeface="Times New Roman"/>
              <a:cs typeface="Times New Roman"/>
            </a:endParaRPr>
          </a:p>
          <a:p>
            <a:pPr marL="268605" marR="5715" indent="-256540" algn="just">
              <a:lnSpc>
                <a:spcPct val="105000"/>
              </a:lnSpc>
              <a:spcBef>
                <a:spcPts val="4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Görevinden uzaklaştırılan </a:t>
            </a:r>
            <a:r>
              <a:rPr sz="2800" spc="-10" dirty="0">
                <a:latin typeface="Times New Roman"/>
                <a:cs typeface="Times New Roman"/>
              </a:rPr>
              <a:t>memurları </a:t>
            </a:r>
            <a:r>
              <a:rPr sz="2800" dirty="0">
                <a:latin typeface="Times New Roman"/>
                <a:cs typeface="Times New Roman"/>
              </a:rPr>
              <a:t>hakkında </a:t>
            </a:r>
            <a:r>
              <a:rPr sz="2800" spc="-5" dirty="0">
                <a:latin typeface="Times New Roman"/>
                <a:cs typeface="Times New Roman"/>
              </a:rPr>
              <a:t>görevden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uzaklaştırmayı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izleyen</a:t>
            </a:r>
            <a:r>
              <a:rPr sz="2800" dirty="0">
                <a:latin typeface="Times New Roman"/>
                <a:cs typeface="Times New Roman"/>
              </a:rPr>
              <a:t> 10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iş</a:t>
            </a:r>
            <a:r>
              <a:rPr sz="2800" dirty="0">
                <a:latin typeface="Times New Roman"/>
                <a:cs typeface="Times New Roman"/>
              </a:rPr>
              <a:t> günü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soruşturmaya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başlanması </a:t>
            </a:r>
            <a:r>
              <a:rPr sz="2800" spc="-20" dirty="0">
                <a:latin typeface="Times New Roman"/>
                <a:cs typeface="Times New Roman"/>
              </a:rPr>
              <a:t>şarttır.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7" y="487667"/>
            <a:ext cx="5295137" cy="4061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42</a:t>
            </a:fld>
            <a:endParaRPr spc="-5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164510"/>
            <a:ext cx="8191500" cy="479806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800" b="1" i="1" spc="-10" dirty="0">
                <a:latin typeface="Times New Roman"/>
                <a:cs typeface="Times New Roman"/>
              </a:rPr>
              <a:t>Görevden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uzaklaştırma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kararı;</a:t>
            </a:r>
            <a:endParaRPr sz="2800">
              <a:latin typeface="Times New Roman"/>
              <a:cs typeface="Times New Roman"/>
            </a:endParaRPr>
          </a:p>
          <a:p>
            <a:pPr marL="141605" indent="-129539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SzPct val="64285"/>
              <a:buFont typeface="Wingdings 3"/>
              <a:buChar char=""/>
              <a:tabLst>
                <a:tab pos="142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Atamaya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yetkili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amirler,</a:t>
            </a:r>
            <a:endParaRPr sz="2800">
              <a:latin typeface="Times New Roman"/>
              <a:cs typeface="Times New Roman"/>
            </a:endParaRPr>
          </a:p>
          <a:p>
            <a:pPr marL="141605" indent="-129539">
              <a:lnSpc>
                <a:spcPct val="100000"/>
              </a:lnSpc>
              <a:spcBef>
                <a:spcPts val="905"/>
              </a:spcBef>
              <a:buClr>
                <a:srgbClr val="2CA1BE"/>
              </a:buClr>
              <a:buSzPct val="64285"/>
              <a:buFont typeface="Wingdings 3"/>
              <a:buChar char=""/>
              <a:tabLst>
                <a:tab pos="142240" algn="l"/>
              </a:tabLst>
            </a:pPr>
            <a:r>
              <a:rPr sz="2800" spc="-5" dirty="0">
                <a:latin typeface="Times New Roman"/>
                <a:cs typeface="Times New Roman"/>
              </a:rPr>
              <a:t>Bakanlık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müdürlük müfettişleri,</a:t>
            </a:r>
            <a:endParaRPr sz="2800">
              <a:latin typeface="Times New Roman"/>
              <a:cs typeface="Times New Roman"/>
            </a:endParaRPr>
          </a:p>
          <a:p>
            <a:pPr marL="141605" indent="-129539">
              <a:lnSpc>
                <a:spcPct val="100000"/>
              </a:lnSpc>
              <a:spcBef>
                <a:spcPts val="910"/>
              </a:spcBef>
              <a:buClr>
                <a:srgbClr val="2CA1BE"/>
              </a:buClr>
              <a:buSzPct val="64285"/>
              <a:buFont typeface="Wingdings 3"/>
              <a:buChar char=""/>
              <a:tabLst>
                <a:tab pos="142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İllerde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valiler,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  <a:spcBef>
                <a:spcPts val="400"/>
              </a:spcBef>
              <a:buClr>
                <a:srgbClr val="2CA1BE"/>
              </a:buClr>
              <a:buSzPct val="64285"/>
              <a:buFont typeface="Wingdings 3"/>
              <a:buChar char=""/>
              <a:tabLst>
                <a:tab pos="142240" algn="l"/>
                <a:tab pos="1644650" algn="l"/>
                <a:tab pos="3916045" algn="l"/>
                <a:tab pos="4830445" algn="l"/>
                <a:tab pos="5804535" algn="l"/>
                <a:tab pos="6718934" algn="l"/>
              </a:tabLst>
            </a:pPr>
            <a:r>
              <a:rPr sz="2800" spc="-5" dirty="0">
                <a:latin typeface="Times New Roman"/>
                <a:cs typeface="Times New Roman"/>
              </a:rPr>
              <a:t>İlçelerde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kay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akamla</a:t>
            </a:r>
            <a:r>
              <a:rPr sz="2800" spc="-1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İ</a:t>
            </a:r>
            <a:r>
              <a:rPr sz="2800" spc="-5" dirty="0">
                <a:latin typeface="Times New Roman"/>
                <a:cs typeface="Times New Roman"/>
              </a:rPr>
              <a:t>lçe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şub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baş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arı  hakkında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valinin muvafakati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şarttır.)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latin typeface="Times New Roman"/>
                <a:cs typeface="Times New Roman"/>
              </a:rPr>
              <a:t>tarafından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alınabilmektedir.</a:t>
            </a:r>
            <a:endParaRPr sz="2800">
              <a:latin typeface="Times New Roman"/>
              <a:cs typeface="Times New Roman"/>
            </a:endParaRPr>
          </a:p>
          <a:p>
            <a:pPr marL="12700" marR="5715" indent="548640">
              <a:lnSpc>
                <a:spcPct val="114999"/>
              </a:lnSpc>
              <a:spcBef>
                <a:spcPts val="409"/>
              </a:spcBef>
              <a:tabLst>
                <a:tab pos="1661795" algn="l"/>
                <a:tab pos="2150745" algn="l"/>
                <a:tab pos="2234565" algn="l"/>
                <a:tab pos="3664585" algn="l"/>
                <a:tab pos="4236085" algn="l"/>
                <a:tab pos="5436870" algn="l"/>
                <a:tab pos="5833110" algn="l"/>
                <a:tab pos="6854825" algn="l"/>
                <a:tab pos="7287259" algn="l"/>
              </a:tabLst>
            </a:pPr>
            <a:r>
              <a:rPr sz="2800" spc="-32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aliler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kay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akaml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fı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al</a:t>
            </a:r>
            <a:r>
              <a:rPr sz="2800" spc="-2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rev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  uzakla</a:t>
            </a:r>
            <a:r>
              <a:rPr sz="2800" spc="-25" dirty="0">
                <a:latin typeface="Times New Roman"/>
                <a:cs typeface="Times New Roman"/>
              </a:rPr>
              <a:t>ş</a:t>
            </a:r>
            <a:r>
              <a:rPr sz="2800" spc="-5" dirty="0">
                <a:latin typeface="Times New Roman"/>
                <a:cs typeface="Times New Roman"/>
              </a:rPr>
              <a:t>tır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tedbi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emu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erhal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4683" y="493763"/>
            <a:ext cx="5295138" cy="4061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027" y="6040278"/>
            <a:ext cx="232791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ektedi</a:t>
            </a:r>
            <a:r>
              <a:rPr sz="2800" spc="-14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25" y="1178667"/>
            <a:ext cx="7978140" cy="5526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spc="-10" dirty="0">
                <a:latin typeface="Times New Roman"/>
                <a:cs typeface="Times New Roman"/>
              </a:rPr>
              <a:t>Görevden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uzaklaştırılan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memurlar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yada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görevi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ilgili olsun veya olmasın herhangi bir </a:t>
            </a:r>
            <a:r>
              <a:rPr sz="2800" spc="-10" dirty="0">
                <a:latin typeface="Times New Roman"/>
                <a:cs typeface="Times New Roman"/>
              </a:rPr>
              <a:t>suçtan </a:t>
            </a:r>
            <a:r>
              <a:rPr sz="2800" spc="-5" dirty="0">
                <a:latin typeface="Times New Roman"/>
                <a:cs typeface="Times New Roman"/>
              </a:rPr>
              <a:t>tutuklanan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gözaltına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memurlara</a:t>
            </a:r>
            <a:r>
              <a:rPr sz="2800" spc="-5" dirty="0">
                <a:latin typeface="Times New Roman"/>
                <a:cs typeface="Times New Roman"/>
              </a:rPr>
              <a:t> görevlerinden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uzaklaştırıldıkları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içinde </a:t>
            </a:r>
            <a:r>
              <a:rPr sz="2800" b="1" i="1" spc="-5" dirty="0">
                <a:latin typeface="Times New Roman"/>
                <a:cs typeface="Times New Roman"/>
              </a:rPr>
              <a:t>aylıklarının</a:t>
            </a:r>
            <a:r>
              <a:rPr sz="2800" b="1" i="1" dirty="0">
                <a:latin typeface="Times New Roman"/>
                <a:cs typeface="Times New Roman"/>
              </a:rPr>
              <a:t> 2/3’ü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Times New Roman"/>
                <a:cs typeface="Times New Roman"/>
              </a:rPr>
              <a:t>ödenir.</a:t>
            </a:r>
            <a:endParaRPr sz="2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Sadece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müfettişler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tarafından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görevden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uzaklaştırılan memurlar hakkında </a:t>
            </a:r>
            <a:r>
              <a:rPr sz="2800" dirty="0">
                <a:latin typeface="Times New Roman"/>
                <a:cs typeface="Times New Roman"/>
              </a:rPr>
              <a:t>göreve </a:t>
            </a:r>
            <a:r>
              <a:rPr sz="2800" spc="-5" dirty="0">
                <a:latin typeface="Times New Roman"/>
                <a:cs typeface="Times New Roman"/>
              </a:rPr>
              <a:t>iade </a:t>
            </a:r>
            <a:r>
              <a:rPr sz="2800" b="1" dirty="0">
                <a:latin typeface="Times New Roman"/>
                <a:cs typeface="Times New Roman"/>
              </a:rPr>
              <a:t>atamaya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yetkili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amirlerce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yapılır.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Görevden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uzaklaştırma</a:t>
            </a:r>
            <a:r>
              <a:rPr sz="2800" dirty="0">
                <a:latin typeface="Times New Roman"/>
                <a:cs typeface="Times New Roman"/>
              </a:rPr>
              <a:t> tedbiri,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bir</a:t>
            </a:r>
            <a:r>
              <a:rPr sz="2800" spc="-5" dirty="0">
                <a:latin typeface="Times New Roman"/>
                <a:cs typeface="Times New Roman"/>
              </a:rPr>
              <a:t> 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kovuşturması icabından olduğu takdirde </a:t>
            </a:r>
            <a:r>
              <a:rPr sz="2800" spc="-10" dirty="0">
                <a:latin typeface="Times New Roman"/>
                <a:cs typeface="Times New Roman"/>
              </a:rPr>
              <a:t>en </a:t>
            </a:r>
            <a:r>
              <a:rPr sz="2800" spc="-5" dirty="0">
                <a:latin typeface="Times New Roman"/>
                <a:cs typeface="Times New Roman"/>
              </a:rPr>
              <a:t>çok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ay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edebilir.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süre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sonunda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dirty="0">
                <a:latin typeface="Times New Roman"/>
                <a:cs typeface="Times New Roman"/>
              </a:rPr>
              <a:t> 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verilmediği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takdirde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görevine</a:t>
            </a:r>
            <a:r>
              <a:rPr sz="2800" spc="-15" dirty="0">
                <a:latin typeface="Times New Roman"/>
                <a:cs typeface="Times New Roman"/>
              </a:rPr>
              <a:t> başlatılır.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530" y="458656"/>
            <a:ext cx="5311920" cy="4291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304924"/>
            <a:ext cx="8193405" cy="51587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255" algn="just">
              <a:lnSpc>
                <a:spcPts val="3130"/>
              </a:lnSpc>
              <a:spcBef>
                <a:spcPts val="39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Memurun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göreve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tekrar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başlatılması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zorunlu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haller </a:t>
            </a:r>
            <a:r>
              <a:rPr sz="2800" spc="-15" dirty="0">
                <a:latin typeface="Times New Roman"/>
                <a:cs typeface="Times New Roman"/>
              </a:rPr>
              <a:t>şunlardır.</a:t>
            </a:r>
            <a:endParaRPr sz="2800">
              <a:latin typeface="Times New Roman"/>
              <a:cs typeface="Times New Roman"/>
            </a:endParaRPr>
          </a:p>
          <a:p>
            <a:pPr marL="469265" marR="6985" indent="-457200" algn="just">
              <a:lnSpc>
                <a:spcPts val="3120"/>
              </a:lnSpc>
              <a:spcBef>
                <a:spcPts val="540"/>
              </a:spcBef>
              <a:buClr>
                <a:srgbClr val="2CA1BE"/>
              </a:buClr>
              <a:buSzPct val="67857"/>
              <a:buAutoNum type="alphaLcParenR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Haklarında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memurluktan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çıkarmadan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başka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bir 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verilenler,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180"/>
              </a:spcBef>
              <a:buClr>
                <a:srgbClr val="2CA1BE"/>
              </a:buClr>
              <a:buSzPct val="67857"/>
              <a:buAutoNum type="alphaLcParenR"/>
              <a:tabLst>
                <a:tab pos="469900" algn="l"/>
              </a:tabLst>
            </a:pPr>
            <a:r>
              <a:rPr sz="2800" spc="-35" dirty="0">
                <a:latin typeface="Times New Roman"/>
                <a:cs typeface="Times New Roman"/>
              </a:rPr>
              <a:t>Yargılamanın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men`ine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veya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beraatine karar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verilenler,</a:t>
            </a:r>
            <a:endParaRPr sz="2800">
              <a:latin typeface="Times New Roman"/>
              <a:cs typeface="Times New Roman"/>
            </a:endParaRPr>
          </a:p>
          <a:p>
            <a:pPr marL="469265" marR="8255" indent="-457200" algn="just">
              <a:lnSpc>
                <a:spcPts val="3130"/>
              </a:lnSpc>
              <a:spcBef>
                <a:spcPts val="585"/>
              </a:spcBef>
              <a:buClr>
                <a:srgbClr val="2CA1BE"/>
              </a:buClr>
              <a:buSzPct val="67857"/>
              <a:buAutoNum type="alphaLcParenR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Hükümden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evvel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haklarındaki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kovuşturma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genel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kaldırılanlar,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94000"/>
              </a:lnSpc>
              <a:spcBef>
                <a:spcPts val="439"/>
              </a:spcBef>
              <a:buClr>
                <a:srgbClr val="2CA1BE"/>
              </a:buClr>
              <a:buSzPct val="67857"/>
              <a:buAutoNum type="alphaLcParenR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Görevlerine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memurluklarına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ilişkin</a:t>
            </a:r>
            <a:r>
              <a:rPr sz="2800" dirty="0">
                <a:latin typeface="Times New Roman"/>
                <a:cs typeface="Times New Roman"/>
              </a:rPr>
              <a:t> olsun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veya </a:t>
            </a:r>
            <a:r>
              <a:rPr sz="2800" spc="-5" dirty="0">
                <a:latin typeface="Times New Roman"/>
                <a:cs typeface="Times New Roman"/>
              </a:rPr>
              <a:t> olmasın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memurluğa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engel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olmayacak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</a:t>
            </a:r>
            <a:r>
              <a:rPr sz="2800" spc="-5" dirty="0">
                <a:latin typeface="Times New Roman"/>
                <a:cs typeface="Times New Roman"/>
              </a:rPr>
              <a:t> ile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hükümlü olup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ertelenenler,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ts val="3130"/>
              </a:lnSpc>
              <a:spcBef>
                <a:spcPts val="5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kararların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kesinleşmesi</a:t>
            </a:r>
            <a:r>
              <a:rPr sz="2800" spc="-5" dirty="0">
                <a:latin typeface="Times New Roman"/>
                <a:cs typeface="Times New Roman"/>
              </a:rPr>
              <a:t> üzerine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görevden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uzaklaştırma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tedbiri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derhal</a:t>
            </a:r>
            <a:r>
              <a:rPr sz="2800" spc="-15" dirty="0">
                <a:latin typeface="Times New Roman"/>
                <a:cs typeface="Times New Roman"/>
              </a:rPr>
              <a:t> kaldırılır.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125" y="350453"/>
            <a:ext cx="5313439" cy="4291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731244"/>
            <a:ext cx="7708265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265" algn="l"/>
                <a:tab pos="469900" algn="l"/>
                <a:tab pos="2256155" algn="l"/>
                <a:tab pos="4084954" algn="l"/>
                <a:tab pos="4842510" algn="l"/>
                <a:tab pos="645223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“Disiplin	Kurul</a:t>
            </a:r>
            <a:r>
              <a:rPr sz="2800" b="1" i="1" dirty="0">
                <a:latin typeface="Times New Roman"/>
                <a:cs typeface="Times New Roman"/>
              </a:rPr>
              <a:t>l</a:t>
            </a:r>
            <a:r>
              <a:rPr sz="2800" b="1" i="1" spc="-5" dirty="0">
                <a:latin typeface="Times New Roman"/>
                <a:cs typeface="Times New Roman"/>
              </a:rPr>
              <a:t>arı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5" dirty="0">
                <a:latin typeface="Times New Roman"/>
                <a:cs typeface="Times New Roman"/>
              </a:rPr>
              <a:t>v</a:t>
            </a:r>
            <a:r>
              <a:rPr sz="2800" b="1" i="1" spc="-5" dirty="0">
                <a:latin typeface="Times New Roman"/>
                <a:cs typeface="Times New Roman"/>
              </a:rPr>
              <a:t>e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Disip</a:t>
            </a:r>
            <a:r>
              <a:rPr sz="2800" b="1" i="1" dirty="0">
                <a:latin typeface="Times New Roman"/>
                <a:cs typeface="Times New Roman"/>
              </a:rPr>
              <a:t>l</a:t>
            </a:r>
            <a:r>
              <a:rPr sz="2800" b="1" i="1" spc="-20" dirty="0">
                <a:latin typeface="Times New Roman"/>
                <a:cs typeface="Times New Roman"/>
              </a:rPr>
              <a:t>i</a:t>
            </a:r>
            <a:r>
              <a:rPr sz="2800" b="1" i="1" spc="-5" dirty="0">
                <a:latin typeface="Times New Roman"/>
                <a:cs typeface="Times New Roman"/>
              </a:rPr>
              <a:t>n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A</a:t>
            </a:r>
            <a:r>
              <a:rPr sz="2800" b="1" i="1" spc="-20" dirty="0">
                <a:latin typeface="Times New Roman"/>
                <a:cs typeface="Times New Roman"/>
              </a:rPr>
              <a:t>m</a:t>
            </a:r>
            <a:r>
              <a:rPr sz="2800" b="1" i="1" spc="-5" dirty="0">
                <a:latin typeface="Times New Roman"/>
                <a:cs typeface="Times New Roman"/>
              </a:rPr>
              <a:t>irleri  Hakkında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Yönetmeliği”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hükümlerine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5838" y="2828670"/>
            <a:ext cx="1523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764413"/>
            <a:ext cx="587692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marR="5080" indent="-571500">
              <a:lnSpc>
                <a:spcPct val="114999"/>
              </a:lnSpc>
              <a:spcBef>
                <a:spcPts val="95"/>
              </a:spcBef>
              <a:tabLst>
                <a:tab pos="583565" algn="l"/>
                <a:tab pos="2061210" algn="l"/>
                <a:tab pos="2728595" algn="l"/>
                <a:tab pos="4638040" algn="l"/>
              </a:tabLst>
            </a:pPr>
            <a:r>
              <a:rPr sz="1900" spc="-5" dirty="0">
                <a:solidFill>
                  <a:srgbClr val="2CA1BE"/>
                </a:solidFill>
                <a:latin typeface="Times New Roman"/>
                <a:cs typeface="Times New Roman"/>
              </a:rPr>
              <a:t>i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.	</a:t>
            </a:r>
            <a:r>
              <a:rPr sz="2800" spc="-5" dirty="0">
                <a:latin typeface="Times New Roman"/>
                <a:cs typeface="Times New Roman"/>
              </a:rPr>
              <a:t>Disi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ruştur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iş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erin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  verilen	görevleri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3453" y="3810380"/>
            <a:ext cx="271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8550" algn="l"/>
              </a:tabLst>
            </a:pP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erkezler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0084" y="3254227"/>
            <a:ext cx="412242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>
              <a:lnSpc>
                <a:spcPct val="115100"/>
              </a:lnSpc>
              <a:spcBef>
                <a:spcPts val="100"/>
              </a:spcBef>
              <a:tabLst>
                <a:tab pos="1903730" algn="l"/>
                <a:tab pos="3176270" algn="l"/>
              </a:tabLst>
            </a:pPr>
            <a:r>
              <a:rPr sz="2800" spc="-5" dirty="0">
                <a:latin typeface="Times New Roman"/>
                <a:cs typeface="Times New Roman"/>
              </a:rPr>
              <a:t>yap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üzere</a:t>
            </a:r>
            <a:r>
              <a:rPr sz="2800" dirty="0">
                <a:latin typeface="Times New Roman"/>
                <a:cs typeface="Times New Roman"/>
              </a:rPr>
              <a:t>	kurum  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yük</a:t>
            </a:r>
            <a:r>
              <a:rPr sz="2800" dirty="0">
                <a:latin typeface="Times New Roman"/>
                <a:cs typeface="Times New Roman"/>
              </a:rPr>
              <a:t>ş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belediyelerin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85475"/>
            <a:ext cx="7577455" cy="16516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1005"/>
              </a:spcBef>
            </a:pPr>
            <a:r>
              <a:rPr sz="2800" dirty="0">
                <a:latin typeface="Times New Roman"/>
                <a:cs typeface="Times New Roman"/>
              </a:rPr>
              <a:t>birer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“yüksek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disiplin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kurulu”</a:t>
            </a:r>
            <a:r>
              <a:rPr sz="2800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583565" indent="-571500">
              <a:lnSpc>
                <a:spcPct val="100000"/>
              </a:lnSpc>
              <a:spcBef>
                <a:spcPts val="905"/>
              </a:spcBef>
              <a:buClr>
                <a:srgbClr val="2CA1BE"/>
              </a:buClr>
              <a:buSzPct val="67857"/>
              <a:buAutoNum type="romanLcPeriod" startAt="2"/>
              <a:tabLst>
                <a:tab pos="583565" algn="l"/>
                <a:tab pos="584200" algn="l"/>
              </a:tabLst>
            </a:pPr>
            <a:r>
              <a:rPr sz="2800" spc="-5" dirty="0">
                <a:latin typeface="Times New Roman"/>
                <a:cs typeface="Times New Roman"/>
              </a:rPr>
              <a:t>Kurum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merkezlerinde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“merkez </a:t>
            </a:r>
            <a:r>
              <a:rPr sz="2800" b="1" i="1" dirty="0">
                <a:latin typeface="Times New Roman"/>
                <a:cs typeface="Times New Roman"/>
              </a:rPr>
              <a:t>disiplin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kurulu”,</a:t>
            </a:r>
            <a:endParaRPr sz="2800">
              <a:latin typeface="Times New Roman"/>
              <a:cs typeface="Times New Roman"/>
            </a:endParaRPr>
          </a:p>
          <a:p>
            <a:pPr marL="583565" indent="-571500">
              <a:lnSpc>
                <a:spcPct val="100000"/>
              </a:lnSpc>
              <a:spcBef>
                <a:spcPts val="910"/>
              </a:spcBef>
              <a:buClr>
                <a:srgbClr val="2CA1BE"/>
              </a:buClr>
              <a:buSzPct val="67857"/>
              <a:buAutoNum type="romanLcPeriod" startAt="2"/>
              <a:tabLst>
                <a:tab pos="583565" algn="l"/>
                <a:tab pos="584200" algn="l"/>
              </a:tabLst>
            </a:pPr>
            <a:r>
              <a:rPr sz="2800" spc="-5" dirty="0">
                <a:latin typeface="Times New Roman"/>
                <a:cs typeface="Times New Roman"/>
              </a:rPr>
              <a:t>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“il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disiplin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kurulu”,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6134" y="595865"/>
            <a:ext cx="5161044" cy="9472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791" y="3449994"/>
          <a:ext cx="8898253" cy="820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9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3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0473">
                <a:tc>
                  <a:txBody>
                    <a:bodyPr/>
                    <a:lstStyle/>
                    <a:p>
                      <a:pPr marL="287655" indent="-256540">
                        <a:lnSpc>
                          <a:spcPts val="3055"/>
                        </a:lnSpc>
                        <a:buClr>
                          <a:srgbClr val="2CA1BE"/>
                        </a:buClr>
                        <a:buSzPct val="67857"/>
                        <a:buFont typeface="Wingdings 3"/>
                        <a:buChar char=""/>
                        <a:tabLst>
                          <a:tab pos="287655" algn="l"/>
                          <a:tab pos="288290" algn="l"/>
                          <a:tab pos="2081530" algn="l"/>
                        </a:tabLst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Merkez	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Disiplin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55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Kurulu;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ts val="3055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Bakan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3055"/>
                        </a:lnSpc>
                      </a:pP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Yardımcısı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287655">
                        <a:lnSpc>
                          <a:spcPts val="3130"/>
                        </a:lnSpc>
                        <a:tabLst>
                          <a:tab pos="266827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başkanlığında,	yüksek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13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disiplin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13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kurulunda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30"/>
                        </a:lnSpc>
                        <a:tabLst>
                          <a:tab pos="112903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görev	alan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05841" y="685800"/>
            <a:ext cx="8862060" cy="391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92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Yüksek Disiplin </a:t>
            </a:r>
            <a:r>
              <a:rPr sz="2800" b="1" dirty="0">
                <a:latin typeface="Times New Roman"/>
                <a:cs typeface="Times New Roman"/>
              </a:rPr>
              <a:t>Kurulu; </a:t>
            </a:r>
            <a:r>
              <a:rPr sz="2800" spc="-5" dirty="0">
                <a:latin typeface="Times New Roman"/>
                <a:cs typeface="Times New Roman"/>
              </a:rPr>
              <a:t>Müsteşarın Başkanlığında </a:t>
            </a:r>
            <a:r>
              <a:rPr sz="2800" spc="-35" dirty="0">
                <a:latin typeface="Times New Roman"/>
                <a:cs typeface="Times New Roman"/>
              </a:rPr>
              <a:t>Teftiş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Kurulu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Başkanı,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1.Hukuk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Müşaviri,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Personel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Müdürü </a:t>
            </a:r>
            <a:r>
              <a:rPr sz="2800" spc="-1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Emniyet Genel </a:t>
            </a:r>
            <a:r>
              <a:rPr sz="2800" dirty="0">
                <a:latin typeface="Times New Roman"/>
                <a:cs typeface="Times New Roman"/>
              </a:rPr>
              <a:t>Müdürü, </a:t>
            </a:r>
            <a:r>
              <a:rPr sz="2800" spc="-5" dirty="0">
                <a:latin typeface="Times New Roman"/>
                <a:cs typeface="Times New Roman"/>
              </a:rPr>
              <a:t>(703 </a:t>
            </a:r>
            <a:r>
              <a:rPr sz="2800" spc="-10" dirty="0">
                <a:latin typeface="Times New Roman"/>
                <a:cs typeface="Times New Roman"/>
              </a:rPr>
              <a:t>sayılı KHK'nın </a:t>
            </a:r>
            <a:r>
              <a:rPr sz="2800" spc="-5" dirty="0">
                <a:latin typeface="Times New Roman"/>
                <a:cs typeface="Times New Roman"/>
              </a:rPr>
              <a:t> geçici 32. maddesine </a:t>
            </a:r>
            <a:r>
              <a:rPr sz="2800" dirty="0">
                <a:latin typeface="Times New Roman"/>
                <a:cs typeface="Times New Roman"/>
              </a:rPr>
              <a:t>göre, </a:t>
            </a:r>
            <a:r>
              <a:rPr sz="2800" spc="-5" dirty="0">
                <a:latin typeface="Times New Roman"/>
                <a:cs typeface="Times New Roman"/>
              </a:rPr>
              <a:t>Bakanlık ve bağlı kuruluşlardaki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müsteşar kadroları iptal edilerek bakan yardımcıları </a:t>
            </a:r>
            <a:r>
              <a:rPr sz="2800" dirty="0">
                <a:latin typeface="Times New Roman"/>
                <a:cs typeface="Times New Roman"/>
              </a:rPr>
              <a:t>yerine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getirilmiştir.)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müdürlerin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yardımcılarından </a:t>
            </a:r>
            <a:r>
              <a:rPr sz="2800" spc="-25" dirty="0">
                <a:latin typeface="Times New Roman"/>
                <a:cs typeface="Times New Roman"/>
              </a:rPr>
              <a:t>oluşur.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8994" y="4729429"/>
            <a:ext cx="59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2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ali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41" y="4729429"/>
            <a:ext cx="46132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  <a:tab pos="795655" algn="l"/>
                <a:tab pos="2270125" algn="l"/>
                <a:tab pos="2540000" algn="l"/>
                <a:tab pos="377761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İl	Disiplin	Kurulu,	</a:t>
            </a:r>
            <a:r>
              <a:rPr sz="2800" spc="-85" dirty="0">
                <a:latin typeface="Times New Roman"/>
                <a:cs typeface="Times New Roman"/>
              </a:rPr>
              <a:t>Vali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ardım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ıs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baş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ğ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nda,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096" y="4729429"/>
            <a:ext cx="33718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95"/>
              </a:spcBef>
              <a:tabLst>
                <a:tab pos="972819" algn="l"/>
              </a:tabLst>
            </a:pPr>
            <a:r>
              <a:rPr sz="2800" spc="-5" dirty="0">
                <a:latin typeface="Times New Roman"/>
                <a:cs typeface="Times New Roman"/>
              </a:rPr>
              <a:t>veya	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vlendire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eği  İl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9297" y="5156708"/>
            <a:ext cx="3507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4125" algn="l"/>
                <a:tab pos="2259330" algn="l"/>
              </a:tabLst>
            </a:pPr>
            <a:r>
              <a:rPr sz="2800" spc="-5" dirty="0">
                <a:latin typeface="Times New Roman"/>
                <a:cs typeface="Times New Roman"/>
              </a:rPr>
              <a:t>Hu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İ</a:t>
            </a:r>
            <a:r>
              <a:rPr sz="2800" dirty="0">
                <a:latin typeface="Times New Roman"/>
                <a:cs typeface="Times New Roman"/>
              </a:rPr>
              <a:t>ş</a:t>
            </a:r>
            <a:r>
              <a:rPr sz="2800" spc="-5" dirty="0">
                <a:latin typeface="Times New Roman"/>
                <a:cs typeface="Times New Roman"/>
              </a:rPr>
              <a:t>leri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Mü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ü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ü,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78" y="5583427"/>
            <a:ext cx="8605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8139" algn="l"/>
                <a:tab pos="2024380" algn="l"/>
                <a:tab pos="2914650" algn="l"/>
                <a:tab pos="4058920" algn="l"/>
                <a:tab pos="5474970" algn="l"/>
                <a:tab pos="5871210" algn="l"/>
                <a:tab pos="6960234" algn="l"/>
                <a:tab pos="8374380" algn="l"/>
              </a:tabLst>
            </a:pPr>
            <a:r>
              <a:rPr sz="2800" spc="-5" dirty="0">
                <a:latin typeface="Times New Roman"/>
                <a:cs typeface="Times New Roman"/>
              </a:rPr>
              <a:t>Defterda</a:t>
            </a:r>
            <a:r>
              <a:rPr sz="2800" spc="-1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İl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Milli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Eğit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M</a:t>
            </a:r>
            <a:r>
              <a:rPr sz="2800" spc="-5" dirty="0">
                <a:latin typeface="Times New Roman"/>
                <a:cs typeface="Times New Roman"/>
              </a:rPr>
              <a:t>ü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ü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İl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Sağ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ık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Mü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ü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İl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178" y="6009843"/>
            <a:ext cx="8224622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23315" algn="l"/>
                <a:tab pos="1728470" algn="l"/>
                <a:tab pos="2984500" algn="l"/>
                <a:tab pos="4399280" algn="l"/>
              </a:tabLst>
            </a:pP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arım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Müd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rü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 err="1">
                <a:latin typeface="Times New Roman"/>
                <a:cs typeface="Times New Roman"/>
              </a:rPr>
              <a:t>ve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lang="tr-TR" sz="2800" spc="-5" dirty="0" smtClean="0">
                <a:latin typeface="Times New Roman"/>
                <a:cs typeface="Times New Roman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23315" algn="l"/>
                <a:tab pos="1728470" algn="l"/>
                <a:tab pos="2984500" algn="l"/>
                <a:tab pos="4399280" algn="l"/>
              </a:tabLst>
            </a:pPr>
            <a:r>
              <a:rPr lang="tr-TR" sz="2800" spc="-5" dirty="0">
                <a:latin typeface="Times New Roman"/>
                <a:cs typeface="Times New Roman"/>
              </a:rPr>
              <a:t> </a:t>
            </a:r>
            <a:r>
              <a:rPr lang="tr-TR" sz="2800" spc="-5" dirty="0" smtClean="0">
                <a:latin typeface="Times New Roman"/>
                <a:cs typeface="Times New Roman"/>
              </a:rPr>
              <a:t>                                       </a:t>
            </a:r>
            <a:r>
              <a:rPr sz="2800" spc="-5" dirty="0" err="1" smtClean="0">
                <a:latin typeface="Times New Roman"/>
                <a:cs typeface="Times New Roman"/>
              </a:rPr>
              <a:t>Müdüründen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oluşur.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2364" y="6009843"/>
            <a:ext cx="361251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8475" algn="l"/>
                <a:tab pos="1614170" algn="l"/>
                <a:tab pos="2218055" algn="l"/>
              </a:tabLst>
            </a:pPr>
            <a:r>
              <a:rPr sz="2800" dirty="0">
                <a:latin typeface="Times New Roman"/>
                <a:cs typeface="Times New Roman"/>
              </a:rPr>
              <a:t>İ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Ç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Şehi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ci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ik</a:t>
            </a:r>
            <a:endParaRPr sz="2800">
              <a:latin typeface="Times New Roman"/>
              <a:cs typeface="Times New Roman"/>
            </a:endParaRPr>
          </a:p>
          <a:p>
            <a:pPr marR="133350" algn="r">
              <a:lnSpc>
                <a:spcPct val="100000"/>
              </a:lnSpc>
              <a:spcBef>
                <a:spcPts val="985"/>
              </a:spcBef>
            </a:pPr>
            <a:r>
              <a:rPr sz="1000" spc="-10" dirty="0"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655" y="96011"/>
            <a:ext cx="6662166" cy="83896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931817" cy="91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00327"/>
            <a:ext cx="8514715" cy="4651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3200" spc="-45" dirty="0">
                <a:latin typeface="Times New Roman"/>
                <a:cs typeface="Times New Roman"/>
              </a:rPr>
              <a:t>Yapılan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disiplin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soruşturması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sonucunda</a:t>
            </a:r>
            <a:r>
              <a:rPr sz="3200" dirty="0">
                <a:latin typeface="Times New Roman"/>
                <a:cs typeface="Times New Roman"/>
              </a:rPr>
              <a:t> bir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rapor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düzenlenir. </a:t>
            </a:r>
            <a:r>
              <a:rPr sz="3200" spc="-5" dirty="0">
                <a:latin typeface="Times New Roman"/>
                <a:cs typeface="Times New Roman"/>
              </a:rPr>
              <a:t>Ancak disiplin raporunun </a:t>
            </a:r>
            <a:r>
              <a:rPr sz="3200" spc="-10" dirty="0">
                <a:latin typeface="Times New Roman"/>
                <a:cs typeface="Times New Roman"/>
              </a:rPr>
              <a:t>biçimi </a:t>
            </a:r>
            <a:r>
              <a:rPr sz="3200" spc="-5" dirty="0">
                <a:latin typeface="Times New Roman"/>
                <a:cs typeface="Times New Roman"/>
              </a:rPr>
              <a:t>konusunda, </a:t>
            </a:r>
            <a:r>
              <a:rPr sz="3200" spc="-6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yasal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düzenleme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bulunmamaktadır.</a:t>
            </a:r>
            <a:endParaRPr sz="3200" dirty="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14999"/>
              </a:lnSpc>
              <a:spcBef>
                <a:spcPts val="12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3200" spc="-5" dirty="0">
                <a:latin typeface="Times New Roman"/>
                <a:cs typeface="Times New Roman"/>
              </a:rPr>
              <a:t>Uygulamada genel kabul gördüğü biçimiyle </a:t>
            </a:r>
            <a:r>
              <a:rPr sz="3200" dirty="0">
                <a:latin typeface="Times New Roman"/>
                <a:cs typeface="Times New Roman"/>
              </a:rPr>
              <a:t>bir </a:t>
            </a:r>
            <a:r>
              <a:rPr sz="3200" spc="-5" dirty="0">
                <a:latin typeface="Times New Roman"/>
                <a:cs typeface="Times New Roman"/>
              </a:rPr>
              <a:t>disiplin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soruşturması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raporunda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bulunması</a:t>
            </a:r>
            <a:r>
              <a:rPr sz="3200" spc="6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gereken</a:t>
            </a:r>
            <a:r>
              <a:rPr sz="3200" spc="6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asgari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olarak aşağıdaki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başlıkları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taşıması </a:t>
            </a:r>
            <a:r>
              <a:rPr sz="3200" spc="-15" dirty="0">
                <a:latin typeface="Times New Roman"/>
                <a:cs typeface="Times New Roman"/>
              </a:rPr>
              <a:t>gerekmektedir.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7" y="204161"/>
            <a:ext cx="6570733" cy="8878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502" y="1272921"/>
            <a:ext cx="8047355" cy="48088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ts val="2680"/>
              </a:lnSpc>
              <a:spcBef>
                <a:spcPts val="35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I-Başlangıç: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Soruşturmaya</a:t>
            </a:r>
            <a:r>
              <a:rPr sz="2400" spc="-5" dirty="0">
                <a:latin typeface="Times New Roman"/>
                <a:cs typeface="Times New Roman"/>
              </a:rPr>
              <a:t> hangi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tarih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sayılı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görev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emriyle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başlandığı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belirtilir.</a:t>
            </a:r>
            <a:endParaRPr sz="2400">
              <a:latin typeface="Times New Roman"/>
              <a:cs typeface="Times New Roman"/>
            </a:endParaRPr>
          </a:p>
          <a:p>
            <a:pPr marL="469900" indent="-457200" algn="just">
              <a:lnSpc>
                <a:spcPts val="2785"/>
              </a:lnSpc>
              <a:spcBef>
                <a:spcPts val="2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II-Muhbir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ya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da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Müştekiler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Mağdur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ya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da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İhbarcı</a:t>
            </a:r>
            <a:r>
              <a:rPr sz="2400" b="1" i="1" spc="-15" dirty="0">
                <a:latin typeface="Times New Roman"/>
                <a:cs typeface="Times New Roman"/>
              </a:rPr>
              <a:t>):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Muhbir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85"/>
              </a:lnSpc>
            </a:pPr>
            <a:r>
              <a:rPr sz="2400" dirty="0">
                <a:latin typeface="Times New Roman"/>
                <a:cs typeface="Times New Roman"/>
              </a:rPr>
              <a:t>yada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müştekilerin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kimlikleri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adresleri</a:t>
            </a:r>
            <a:r>
              <a:rPr sz="2400" spc="-20" dirty="0">
                <a:latin typeface="Times New Roman"/>
                <a:cs typeface="Times New Roman"/>
              </a:rPr>
              <a:t> yazılır.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680"/>
              </a:lnSpc>
              <a:spcBef>
                <a:spcPts val="57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III-İddia: </a:t>
            </a:r>
            <a:r>
              <a:rPr sz="2400" spc="-5" dirty="0">
                <a:latin typeface="Times New Roman"/>
                <a:cs typeface="Times New Roman"/>
              </a:rPr>
              <a:t>Soruşturma </a:t>
            </a:r>
            <a:r>
              <a:rPr sz="2400" spc="-10" dirty="0">
                <a:latin typeface="Times New Roman"/>
                <a:cs typeface="Times New Roman"/>
              </a:rPr>
              <a:t>emri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eklerinde iddia edilen konular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yazılır.</a:t>
            </a:r>
            <a:endParaRPr sz="2400">
              <a:latin typeface="Times New Roman"/>
              <a:cs typeface="Times New Roman"/>
            </a:endParaRPr>
          </a:p>
          <a:p>
            <a:pPr marL="469900" indent="-457200" algn="just">
              <a:lnSpc>
                <a:spcPts val="2780"/>
              </a:lnSpc>
              <a:spcBef>
                <a:spcPts val="2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spc="-15" dirty="0">
                <a:latin typeface="Times New Roman"/>
                <a:cs typeface="Times New Roman"/>
              </a:rPr>
              <a:t>IV-Öğrenme</a:t>
            </a:r>
            <a:r>
              <a:rPr sz="2400" b="1" i="1" spc="204" dirty="0">
                <a:latin typeface="Times New Roman"/>
                <a:cs typeface="Times New Roman"/>
              </a:rPr>
              <a:t> </a:t>
            </a:r>
            <a:r>
              <a:rPr sz="2400" b="1" i="1" spc="-35" dirty="0">
                <a:latin typeface="Times New Roman"/>
                <a:cs typeface="Times New Roman"/>
              </a:rPr>
              <a:t>Tarihi</a:t>
            </a:r>
            <a:r>
              <a:rPr sz="2400" spc="-35" dirty="0">
                <a:latin typeface="Times New Roman"/>
                <a:cs typeface="Times New Roman"/>
              </a:rPr>
              <a:t>: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Disiplin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amirinin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disipline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aykırı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fiil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80"/>
              </a:lnSpc>
            </a:pPr>
            <a:r>
              <a:rPr sz="2400" dirty="0">
                <a:latin typeface="Times New Roman"/>
                <a:cs typeface="Times New Roman"/>
              </a:rPr>
              <a:t>hali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öğrendiği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tarih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(disiplin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soruşturması</a:t>
            </a:r>
            <a:r>
              <a:rPr sz="2400" dirty="0">
                <a:latin typeface="Times New Roman"/>
                <a:cs typeface="Times New Roman"/>
              </a:rPr>
              <a:t> onay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tarihi)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yazılır.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690"/>
              </a:lnSpc>
              <a:spcBef>
                <a:spcPts val="56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spc="-25" dirty="0">
                <a:latin typeface="Times New Roman"/>
                <a:cs typeface="Times New Roman"/>
              </a:rPr>
              <a:t>V-Olay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70" dirty="0">
                <a:latin typeface="Times New Roman"/>
                <a:cs typeface="Times New Roman"/>
              </a:rPr>
              <a:t>Yeri </a:t>
            </a:r>
            <a:r>
              <a:rPr sz="2400" b="1" i="1" dirty="0">
                <a:latin typeface="Times New Roman"/>
                <a:cs typeface="Times New Roman"/>
              </a:rPr>
              <a:t>ve </a:t>
            </a:r>
            <a:r>
              <a:rPr sz="2400" b="1" i="1" spc="-35" dirty="0">
                <a:latin typeface="Times New Roman"/>
                <a:cs typeface="Times New Roman"/>
              </a:rPr>
              <a:t>Tarihi: </a:t>
            </a:r>
            <a:r>
              <a:rPr sz="2400" spc="-5" dirty="0">
                <a:latin typeface="Times New Roman"/>
                <a:cs typeface="Times New Roman"/>
              </a:rPr>
              <a:t>Disipline aykırı </a:t>
            </a:r>
            <a:r>
              <a:rPr sz="2400" spc="-10" dirty="0">
                <a:latin typeface="Times New Roman"/>
                <a:cs typeface="Times New Roman"/>
              </a:rPr>
              <a:t>fiil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halin işlendiği </a:t>
            </a:r>
            <a:r>
              <a:rPr sz="2400" dirty="0">
                <a:latin typeface="Times New Roman"/>
                <a:cs typeface="Times New Roman"/>
              </a:rPr>
              <a:t> yer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</a:t>
            </a:r>
            <a:r>
              <a:rPr sz="2400" dirty="0">
                <a:latin typeface="Times New Roman"/>
                <a:cs typeface="Times New Roman"/>
              </a:rPr>
              <a:t> tarih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yazılır.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400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4699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VI-Hakkında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Disiplin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Raporu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Düzenlenenler: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Hakkında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disiplin soruşturması yapılanların kimlikleri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görev </a:t>
            </a:r>
            <a:r>
              <a:rPr sz="2400" spc="-5" dirty="0">
                <a:latin typeface="Times New Roman"/>
                <a:cs typeface="Times New Roman"/>
              </a:rPr>
              <a:t>unvanları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yazılır.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820" y="167554"/>
            <a:ext cx="6610361" cy="1020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186" y="1219200"/>
            <a:ext cx="8342630" cy="482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“Kademe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İlerlemesinin</a:t>
            </a:r>
            <a:r>
              <a:rPr sz="2800" b="1" spc="-5" dirty="0">
                <a:latin typeface="Times New Roman"/>
                <a:cs typeface="Times New Roman"/>
              </a:rPr>
              <a:t> Durdurulması”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ağırlık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derecesine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memurun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bulunduğu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kademede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ilerlemesinin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1-3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yıl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durdurulması;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400"/>
              </a:spcBef>
            </a:pPr>
            <a:r>
              <a:rPr sz="2800" b="1" spc="-5" dirty="0">
                <a:latin typeface="Times New Roman"/>
                <a:cs typeface="Times New Roman"/>
              </a:rPr>
              <a:t>“Devlet Memurluğundan Çıkarma” </a:t>
            </a:r>
            <a:r>
              <a:rPr sz="2800" spc="-5" dirty="0">
                <a:latin typeface="Times New Roman"/>
                <a:cs typeface="Times New Roman"/>
              </a:rPr>
              <a:t>ise, memurun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daha devlet memurluğuna </a:t>
            </a:r>
            <a:r>
              <a:rPr sz="2800" spc="-10" dirty="0">
                <a:latin typeface="Times New Roman"/>
                <a:cs typeface="Times New Roman"/>
              </a:rPr>
              <a:t>atanmamak </a:t>
            </a:r>
            <a:r>
              <a:rPr sz="2800" spc="-5" dirty="0">
                <a:latin typeface="Times New Roman"/>
                <a:cs typeface="Times New Roman"/>
              </a:rPr>
              <a:t>üzere memurluktan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çıkarılmasıdır.</a:t>
            </a:r>
            <a:endParaRPr sz="2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395"/>
              </a:spcBef>
            </a:pPr>
            <a:r>
              <a:rPr sz="2800" spc="-5" dirty="0">
                <a:latin typeface="Times New Roman"/>
                <a:cs typeface="Times New Roman"/>
              </a:rPr>
              <a:t>Memurların,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hangi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eylemlerinin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suçu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olduğu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</a:t>
            </a:r>
            <a:r>
              <a:rPr sz="2800" spc="-5" dirty="0">
                <a:latin typeface="Times New Roman"/>
                <a:cs typeface="Times New Roman"/>
              </a:rPr>
              <a:t> hangi</a:t>
            </a:r>
            <a:r>
              <a:rPr sz="2800" dirty="0">
                <a:latin typeface="Times New Roman"/>
                <a:cs typeface="Times New Roman"/>
              </a:rPr>
              <a:t> tür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yaptırımlarla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cezalandırılacağını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önceden bildikleri bir </a:t>
            </a:r>
            <a:r>
              <a:rPr sz="2800" dirty="0">
                <a:latin typeface="Times New Roman"/>
                <a:cs typeface="Times New Roman"/>
              </a:rPr>
              <a:t>sistem söz </a:t>
            </a:r>
            <a:r>
              <a:rPr sz="2800" spc="-15" dirty="0">
                <a:latin typeface="Times New Roman"/>
                <a:cs typeface="Times New Roman"/>
              </a:rPr>
              <a:t>konusudur. </a:t>
            </a:r>
            <a:r>
              <a:rPr sz="2800" spc="-10" dirty="0">
                <a:latin typeface="Times New Roman"/>
                <a:cs typeface="Times New Roman"/>
              </a:rPr>
              <a:t>Dolayısıyla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 </a:t>
            </a:r>
            <a:r>
              <a:rPr sz="2800" spc="-5" dirty="0">
                <a:latin typeface="Times New Roman"/>
                <a:cs typeface="Times New Roman"/>
              </a:rPr>
              <a:t>sistem içerisinde memurlar aynı </a:t>
            </a:r>
            <a:r>
              <a:rPr sz="2800" spc="-10" dirty="0">
                <a:latin typeface="Times New Roman"/>
                <a:cs typeface="Times New Roman"/>
              </a:rPr>
              <a:t>zamanda </a:t>
            </a:r>
            <a:r>
              <a:rPr sz="2800" spc="-5" dirty="0">
                <a:latin typeface="Times New Roman"/>
                <a:cs typeface="Times New Roman"/>
              </a:rPr>
              <a:t>amirlerinin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keyfi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hareketlerine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karşı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-5" dirty="0">
                <a:latin typeface="Times New Roman"/>
                <a:cs typeface="Times New Roman"/>
              </a:rPr>
              <a:t> korunmuş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olmaktadırlar.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4816" y="6573513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38100">
                <a:lnSpc>
                  <a:spcPct val="100000"/>
                </a:lnSpc>
              </a:pPr>
              <a:t>5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13083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350" y="1351025"/>
            <a:ext cx="8263890" cy="46012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ct val="94600"/>
              </a:lnSpc>
              <a:spcBef>
                <a:spcPts val="27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VII-Disiplin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Raporunun</a:t>
            </a:r>
            <a:r>
              <a:rPr sz="2800" b="1" i="1" dirty="0">
                <a:latin typeface="Times New Roman"/>
                <a:cs typeface="Times New Roman"/>
              </a:rPr>
              <a:t> Konusu</a:t>
            </a:r>
            <a:r>
              <a:rPr sz="2800" i="1" dirty="0">
                <a:latin typeface="Times New Roman"/>
                <a:cs typeface="Times New Roman"/>
              </a:rPr>
              <a:t>: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onay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emirleri,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müşteki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yada</a:t>
            </a:r>
            <a:r>
              <a:rPr sz="2800" spc="-5" dirty="0">
                <a:latin typeface="Times New Roman"/>
                <a:cs typeface="Times New Roman"/>
              </a:rPr>
              <a:t> muhbirin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iddiaları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sonucunda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ortaya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bilgi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belgelere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dayanarak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hukukunda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edilen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tanımıyla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 konusu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yazılır.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4300"/>
              </a:lnSpc>
              <a:spcBef>
                <a:spcPts val="49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VIII-Kapsam Dışı Bırakılan Konular </a:t>
            </a:r>
            <a:r>
              <a:rPr sz="2800" b="1" i="1" spc="-15" dirty="0">
                <a:latin typeface="Times New Roman"/>
                <a:cs typeface="Times New Roman"/>
              </a:rPr>
              <a:t>ve </a:t>
            </a:r>
            <a:r>
              <a:rPr sz="2800" b="1" i="1" spc="-5" dirty="0">
                <a:latin typeface="Times New Roman"/>
                <a:cs typeface="Times New Roman"/>
              </a:rPr>
              <a:t>Nedenleri</a:t>
            </a:r>
            <a:r>
              <a:rPr sz="2800" i="1" spc="-5" dirty="0">
                <a:latin typeface="Times New Roman"/>
                <a:cs typeface="Times New Roman"/>
              </a:rPr>
              <a:t>: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 konularından varsa daha önce soruşturması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yapılarak karara bağlanmış konular ile iddia konusunun </a:t>
            </a:r>
            <a:r>
              <a:rPr sz="2800" dirty="0">
                <a:latin typeface="Times New Roman"/>
                <a:cs typeface="Times New Roman"/>
              </a:rPr>
              <a:t> disiplin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cezası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verilmesini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gerektirmeyen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fiilleri</a:t>
            </a:r>
            <a:r>
              <a:rPr sz="2800" spc="-15" dirty="0">
                <a:latin typeface="Times New Roman"/>
                <a:cs typeface="Times New Roman"/>
              </a:rPr>
              <a:t> belirtilir.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ts val="3130"/>
              </a:lnSpc>
              <a:spcBef>
                <a:spcPts val="6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70534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IX-Konu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ile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İlgili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İfadeler: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Tanık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ifadelerine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başvurulan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diğer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kişilerin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ifadeleri</a:t>
            </a:r>
            <a:r>
              <a:rPr sz="2800" spc="-15" dirty="0">
                <a:latin typeface="Times New Roman"/>
                <a:cs typeface="Times New Roman"/>
              </a:rPr>
              <a:t> kaydedilir.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815" y="204124"/>
            <a:ext cx="5659391" cy="9473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27" y="1196416"/>
            <a:ext cx="2301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265" algn="l"/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X-Hakkında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8284" y="1196416"/>
            <a:ext cx="1190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Disiplin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3017" y="1196416"/>
            <a:ext cx="1131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Raporu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442" y="1196416"/>
            <a:ext cx="247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Times New Roman"/>
                <a:cs typeface="Times New Roman"/>
              </a:rPr>
              <a:t>Düzenlenenlerin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027" y="1602486"/>
            <a:ext cx="8193405" cy="45859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3130"/>
              </a:lnSpc>
              <a:spcBef>
                <a:spcPts val="39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İfadeleri: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yapılanların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usulüne </a:t>
            </a:r>
            <a:r>
              <a:rPr sz="2800" dirty="0">
                <a:latin typeface="Times New Roman"/>
                <a:cs typeface="Times New Roman"/>
              </a:rPr>
              <a:t> uygun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olarak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alınan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yazılır.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4000"/>
              </a:lnSpc>
              <a:spcBef>
                <a:spcPts val="439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XI-İnceleme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ve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35" dirty="0">
                <a:latin typeface="Times New Roman"/>
                <a:cs typeface="Times New Roman"/>
              </a:rPr>
              <a:t>Tahlil: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Mevcut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bilgi,</a:t>
            </a:r>
            <a:r>
              <a:rPr sz="2800" spc="-5" dirty="0">
                <a:latin typeface="Times New Roman"/>
                <a:cs typeface="Times New Roman"/>
              </a:rPr>
              <a:t> belge</a:t>
            </a:r>
            <a:r>
              <a:rPr sz="2800" dirty="0">
                <a:latin typeface="Times New Roman"/>
                <a:cs typeface="Times New Roman"/>
              </a:rPr>
              <a:t> ve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ifadelerin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hukuki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çerçevede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tahlil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değerlendirmesi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yapılır.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4000"/>
              </a:lnSpc>
              <a:spcBef>
                <a:spcPts val="5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XII-</a:t>
            </a:r>
            <a:r>
              <a:rPr sz="2800" b="1" spc="-5" dirty="0">
                <a:latin typeface="Times New Roman"/>
                <a:cs typeface="Times New Roman"/>
              </a:rPr>
              <a:t>Sonuç: </a:t>
            </a:r>
            <a:r>
              <a:rPr sz="2800" spc="-5" dirty="0">
                <a:latin typeface="Times New Roman"/>
                <a:cs typeface="Times New Roman"/>
              </a:rPr>
              <a:t>Soruşturmaya </a:t>
            </a:r>
            <a:r>
              <a:rPr sz="2800" dirty="0">
                <a:latin typeface="Times New Roman"/>
                <a:cs typeface="Times New Roman"/>
              </a:rPr>
              <a:t>konu </a:t>
            </a:r>
            <a:r>
              <a:rPr sz="2800" spc="-5" dirty="0">
                <a:latin typeface="Times New Roman"/>
                <a:cs typeface="Times New Roman"/>
              </a:rPr>
              <a:t>ve olaylar ayrı ayrı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değerlendirilmeli,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delillere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sabit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olup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olmadığı tartışılmalı, suç teşkil ettiği kanaatine varılırsa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fiil veya halin gerektirdiği disiplin </a:t>
            </a:r>
            <a:r>
              <a:rPr sz="2800" spc="-10" dirty="0">
                <a:latin typeface="Times New Roman"/>
                <a:cs typeface="Times New Roman"/>
              </a:rPr>
              <a:t>cezası </a:t>
            </a:r>
            <a:r>
              <a:rPr sz="2800" spc="-5" dirty="0">
                <a:latin typeface="Times New Roman"/>
                <a:cs typeface="Times New Roman"/>
              </a:rPr>
              <a:t>madde ve bent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tayini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suretiyle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(tekerrür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şartının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bulunup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bulunmadığı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değerlendirilerek)</a:t>
            </a:r>
            <a:r>
              <a:rPr sz="2800" spc="-15" dirty="0">
                <a:latin typeface="Times New Roman"/>
                <a:cs typeface="Times New Roman"/>
              </a:rPr>
              <a:t> gösterilmelidir.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0111" y="656153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51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8312" y="249834"/>
            <a:ext cx="5657857" cy="83762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3" name="object 3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37458" y="1623186"/>
            <a:ext cx="3461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YEMİNL</a:t>
            </a:r>
            <a:r>
              <a:rPr sz="1200" b="1" dirty="0">
                <a:latin typeface="Times New Roman"/>
                <a:cs typeface="Times New Roman"/>
              </a:rPr>
              <a:t>İ </a:t>
            </a:r>
            <a:r>
              <a:rPr sz="1200" b="1" spc="-10" dirty="0">
                <a:latin typeface="Times New Roman"/>
                <a:cs typeface="Times New Roman"/>
              </a:rPr>
              <a:t>K</a:t>
            </a:r>
            <a:r>
              <a:rPr sz="1200" b="1" spc="-5" dirty="0">
                <a:latin typeface="Times New Roman"/>
                <a:cs typeface="Times New Roman"/>
              </a:rPr>
              <a:t>ÂTİ</a:t>
            </a:r>
            <a:r>
              <a:rPr sz="1200" b="1" dirty="0">
                <a:latin typeface="Times New Roman"/>
                <a:cs typeface="Times New Roman"/>
              </a:rPr>
              <a:t>P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90" dirty="0">
                <a:latin typeface="Times New Roman"/>
                <a:cs typeface="Times New Roman"/>
              </a:rPr>
              <a:t>A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YEMİ</a:t>
            </a:r>
            <a:r>
              <a:rPr sz="1200" b="1" dirty="0">
                <a:latin typeface="Times New Roman"/>
                <a:cs typeface="Times New Roman"/>
              </a:rPr>
              <a:t>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U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ANA</a:t>
            </a:r>
            <a:r>
              <a:rPr sz="1200" b="1" spc="-15" dirty="0">
                <a:latin typeface="Times New Roman"/>
                <a:cs typeface="Times New Roman"/>
              </a:rPr>
              <a:t>Ğ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8304" y="2324861"/>
            <a:ext cx="5790565" cy="230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>
              <a:lnSpc>
                <a:spcPts val="1405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İçişleri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Bakanlık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Makamının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…/…/2… </a:t>
            </a:r>
            <a:r>
              <a:rPr sz="1200" spc="-5" dirty="0">
                <a:latin typeface="Times New Roman"/>
                <a:cs typeface="Times New Roman"/>
              </a:rPr>
              <a:t>günlü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onay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Teftiş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Kurulu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Başkanlığının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0"/>
              </a:spcBef>
            </a:pPr>
            <a:r>
              <a:rPr sz="1200" dirty="0">
                <a:latin typeface="Times New Roman"/>
                <a:cs typeface="Times New Roman"/>
              </a:rPr>
              <a:t>…/…/2… </a:t>
            </a:r>
            <a:r>
              <a:rPr sz="1200" spc="-5" dirty="0">
                <a:latin typeface="Times New Roman"/>
                <a:cs typeface="Times New Roman"/>
              </a:rPr>
              <a:t>gün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 </a:t>
            </a:r>
            <a:r>
              <a:rPr sz="1200" spc="-10" dirty="0">
                <a:latin typeface="Times New Roman"/>
                <a:cs typeface="Times New Roman"/>
              </a:rPr>
              <a:t>sayılı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emirleri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uyarınca,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tarafımdan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yürütülmekte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disiplin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soruşturması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nedeniyle;</a:t>
            </a:r>
            <a:endParaRPr sz="1200">
              <a:latin typeface="Times New Roman"/>
              <a:cs typeface="Times New Roman"/>
            </a:endParaRPr>
          </a:p>
          <a:p>
            <a:pPr marL="461645">
              <a:lnSpc>
                <a:spcPts val="1310"/>
              </a:lnSpc>
            </a:pPr>
            <a:r>
              <a:rPr sz="1200" spc="-20" dirty="0">
                <a:latin typeface="Times New Roman"/>
                <a:cs typeface="Times New Roman"/>
              </a:rPr>
              <a:t>Yeminli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katip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görevlendirilmek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üzere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bilgisayar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kullanımını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bilen,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güvenilirliği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95700"/>
              </a:lnSpc>
              <a:spcBef>
                <a:spcPts val="40"/>
              </a:spcBef>
              <a:tabLst>
                <a:tab pos="4817110" algn="l"/>
              </a:tabLst>
            </a:pP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ketumiyeti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denenmiş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personelin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Valilik/Kaymakamlık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Makamından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talep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edilmesi </a:t>
            </a:r>
            <a:r>
              <a:rPr sz="1200" dirty="0">
                <a:latin typeface="Times New Roman"/>
                <a:cs typeface="Times New Roman"/>
              </a:rPr>
              <a:t> üzerine </a:t>
            </a:r>
            <a:r>
              <a:rPr sz="1200" spc="-5" dirty="0">
                <a:latin typeface="Times New Roman"/>
                <a:cs typeface="Times New Roman"/>
              </a:rPr>
              <a:t>gönderilen </a:t>
            </a:r>
            <a:r>
              <a:rPr sz="1200" dirty="0">
                <a:latin typeface="Times New Roman"/>
                <a:cs typeface="Times New Roman"/>
              </a:rPr>
              <a:t>…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……..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isimli </a:t>
            </a:r>
            <a:r>
              <a:rPr sz="1200" spc="-10" dirty="0">
                <a:latin typeface="Times New Roman"/>
                <a:cs typeface="Times New Roman"/>
              </a:rPr>
              <a:t>memur, </a:t>
            </a:r>
            <a:r>
              <a:rPr sz="1200" dirty="0">
                <a:latin typeface="Times New Roman"/>
                <a:cs typeface="Times New Roman"/>
              </a:rPr>
              <a:t>…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……..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Valiliğinde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tarafımıza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tahsis </a:t>
            </a:r>
            <a:r>
              <a:rPr sz="1200" dirty="0">
                <a:latin typeface="Times New Roman"/>
                <a:cs typeface="Times New Roman"/>
              </a:rPr>
              <a:t>edilen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odasına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alınarak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Ceza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Muhakemesi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Kanunu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hükümlerine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yeminli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katip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görevlendirileceği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kendisine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beyan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edilmiş,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yeminli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özellikleri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kendi	</a:t>
            </a:r>
            <a:r>
              <a:rPr sz="1200" dirty="0">
                <a:latin typeface="Times New Roman"/>
                <a:cs typeface="Times New Roman"/>
              </a:rPr>
              <a:t>sine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anlatılmış,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engel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halinin bulunmadığı </a:t>
            </a:r>
            <a:r>
              <a:rPr sz="1200" spc="-10" dirty="0">
                <a:latin typeface="Times New Roman"/>
                <a:cs typeface="Times New Roman"/>
              </a:rPr>
              <a:t>beyan </a:t>
            </a:r>
            <a:r>
              <a:rPr sz="1200" spc="-5" dirty="0">
                <a:latin typeface="Times New Roman"/>
                <a:cs typeface="Times New Roman"/>
              </a:rPr>
              <a:t>etmesi üzerine,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15" dirty="0">
                <a:latin typeface="Times New Roman"/>
                <a:cs typeface="Times New Roman"/>
              </a:rPr>
              <a:t>“…Yeminli </a:t>
            </a:r>
            <a:r>
              <a:rPr sz="1200" i="1" spc="-5" dirty="0">
                <a:latin typeface="Times New Roman"/>
                <a:cs typeface="Times New Roman"/>
              </a:rPr>
              <a:t>katip </a:t>
            </a:r>
            <a:r>
              <a:rPr sz="1200" i="1" dirty="0">
                <a:latin typeface="Times New Roman"/>
                <a:cs typeface="Times New Roman"/>
              </a:rPr>
              <a:t>olarak taraf ıma </a:t>
            </a:r>
            <a:r>
              <a:rPr sz="1200" i="1" spc="-5" dirty="0">
                <a:latin typeface="Times New Roman"/>
                <a:cs typeface="Times New Roman"/>
              </a:rPr>
              <a:t>yazmak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15" dirty="0">
                <a:latin typeface="Times New Roman"/>
                <a:cs typeface="Times New Roman"/>
              </a:rPr>
              <a:t>üzere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söylenenleri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aynen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hiçbir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şey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katmadan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ve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çıkarmadan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aynen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yazacağıma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ve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görevle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200" i="1" dirty="0">
                <a:latin typeface="Times New Roman"/>
                <a:cs typeface="Times New Roman"/>
              </a:rPr>
              <a:t>ilgili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hiç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kimseye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bilgi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vermeyeceğime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namusum</a:t>
            </a:r>
            <a:r>
              <a:rPr sz="1200" i="1" spc="-5" dirty="0">
                <a:latin typeface="Times New Roman"/>
                <a:cs typeface="Times New Roman"/>
              </a:rPr>
              <a:t> ve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vicdanım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üzerine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yemin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ederim…”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latin typeface="Times New Roman"/>
                <a:cs typeface="Times New Roman"/>
              </a:rPr>
              <a:t>şeklinde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yemini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yaptırılmak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suretiyle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yeminli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katip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atanmış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tutanak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topluca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imza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altına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alınmıştır.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…/…/2019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7630" y="5300598"/>
            <a:ext cx="1333500" cy="5594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Soruşturma Görevlisi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10" dirty="0">
                <a:latin typeface="Times New Roman"/>
                <a:cs typeface="Times New Roman"/>
              </a:rPr>
              <a:t>Soyadı</a:t>
            </a:r>
            <a:endParaRPr sz="1200">
              <a:latin typeface="Times New Roman"/>
              <a:cs typeface="Times New Roman"/>
            </a:endParaRPr>
          </a:p>
          <a:p>
            <a:pPr marL="250190">
              <a:lnSpc>
                <a:spcPts val="1335"/>
              </a:lnSpc>
            </a:pPr>
            <a:r>
              <a:rPr sz="1200" spc="-10" dirty="0">
                <a:latin typeface="Times New Roman"/>
                <a:cs typeface="Times New Roman"/>
              </a:rPr>
              <a:t>İmza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4115" y="5300598"/>
            <a:ext cx="893444" cy="5594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20" dirty="0">
                <a:latin typeface="Times New Roman"/>
                <a:cs typeface="Times New Roman"/>
              </a:rPr>
              <a:t>Yeminli </a:t>
            </a:r>
            <a:r>
              <a:rPr sz="1200" spc="-5" dirty="0">
                <a:latin typeface="Times New Roman"/>
                <a:cs typeface="Times New Roman"/>
              </a:rPr>
              <a:t>Katip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Soyadı</a:t>
            </a:r>
            <a:endParaRPr sz="1200">
              <a:latin typeface="Times New Roman"/>
              <a:cs typeface="Times New Roman"/>
            </a:endParaRPr>
          </a:p>
          <a:p>
            <a:pPr marL="185420">
              <a:lnSpc>
                <a:spcPts val="1335"/>
              </a:lnSpc>
            </a:pPr>
            <a:r>
              <a:rPr sz="1200" spc="-10" dirty="0">
                <a:latin typeface="Times New Roman"/>
                <a:cs typeface="Times New Roman"/>
              </a:rPr>
              <a:t>İmza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7610" y="1458660"/>
            <a:ext cx="1333500" cy="45783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552450">
              <a:lnSpc>
                <a:spcPts val="1120"/>
              </a:lnSpc>
              <a:spcBef>
                <a:spcPts val="175"/>
              </a:spcBef>
            </a:pPr>
            <a:r>
              <a:rPr sz="950" b="1" spc="10" dirty="0">
                <a:latin typeface="Times New Roman"/>
                <a:cs typeface="Times New Roman"/>
              </a:rPr>
              <a:t>T.C </a:t>
            </a:r>
            <a:r>
              <a:rPr sz="950" b="1" spc="15" dirty="0">
                <a:latin typeface="Times New Roman"/>
                <a:cs typeface="Times New Roman"/>
              </a:rPr>
              <a:t> </a:t>
            </a:r>
            <a:r>
              <a:rPr sz="950" b="1" spc="5" dirty="0">
                <a:latin typeface="Times New Roman"/>
                <a:cs typeface="Times New Roman"/>
              </a:rPr>
              <a:t>İÇİ</a:t>
            </a:r>
            <a:r>
              <a:rPr sz="950" b="1" spc="10" dirty="0">
                <a:latin typeface="Times New Roman"/>
                <a:cs typeface="Times New Roman"/>
              </a:rPr>
              <a:t>ŞLER</a:t>
            </a:r>
            <a:r>
              <a:rPr sz="950" b="1" spc="5" dirty="0">
                <a:latin typeface="Times New Roman"/>
                <a:cs typeface="Times New Roman"/>
              </a:rPr>
              <a:t>İ </a:t>
            </a:r>
            <a:r>
              <a:rPr sz="950" b="1" spc="15" dirty="0">
                <a:latin typeface="Times New Roman"/>
                <a:cs typeface="Times New Roman"/>
              </a:rPr>
              <a:t>BA</a:t>
            </a:r>
            <a:r>
              <a:rPr sz="950" b="1" spc="5" dirty="0">
                <a:latin typeface="Times New Roman"/>
                <a:cs typeface="Times New Roman"/>
              </a:rPr>
              <a:t>K</a:t>
            </a:r>
            <a:r>
              <a:rPr sz="950" b="1" spc="10" dirty="0">
                <a:latin typeface="Times New Roman"/>
                <a:cs typeface="Times New Roman"/>
              </a:rPr>
              <a:t>AN</a:t>
            </a:r>
            <a:r>
              <a:rPr sz="950" b="1" spc="15" dirty="0">
                <a:latin typeface="Times New Roman"/>
                <a:cs typeface="Times New Roman"/>
              </a:rPr>
              <a:t>L</a:t>
            </a:r>
            <a:r>
              <a:rPr sz="950" b="1" spc="5" dirty="0">
                <a:latin typeface="Times New Roman"/>
                <a:cs typeface="Times New Roman"/>
              </a:rPr>
              <a:t>IĞI</a:t>
            </a:r>
            <a:endParaRPr sz="950">
              <a:latin typeface="Times New Roman"/>
              <a:cs typeface="Times New Roman"/>
            </a:endParaRPr>
          </a:p>
          <a:p>
            <a:pPr marL="126364">
              <a:lnSpc>
                <a:spcPts val="1080"/>
              </a:lnSpc>
            </a:pPr>
            <a:r>
              <a:rPr sz="950" b="1" spc="10" dirty="0">
                <a:latin typeface="Times New Roman"/>
                <a:cs typeface="Times New Roman"/>
              </a:rPr>
              <a:t>Mülkiye</a:t>
            </a:r>
            <a:r>
              <a:rPr sz="950" b="1" spc="-20" dirty="0">
                <a:latin typeface="Times New Roman"/>
                <a:cs typeface="Times New Roman"/>
              </a:rPr>
              <a:t> </a:t>
            </a:r>
            <a:r>
              <a:rPr sz="950" b="1" spc="5" dirty="0">
                <a:latin typeface="Times New Roman"/>
                <a:cs typeface="Times New Roman"/>
              </a:rPr>
              <a:t>Müfettişliği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667" y="2026720"/>
            <a:ext cx="320675" cy="313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90"/>
              </a:spcBef>
            </a:pPr>
            <a:r>
              <a:rPr sz="950" b="1" spc="10" dirty="0">
                <a:latin typeface="Times New Roman"/>
                <a:cs typeface="Times New Roman"/>
              </a:rPr>
              <a:t>Sayı </a:t>
            </a:r>
            <a:r>
              <a:rPr sz="950" b="1" spc="15" dirty="0">
                <a:latin typeface="Times New Roman"/>
                <a:cs typeface="Times New Roman"/>
              </a:rPr>
              <a:t> </a:t>
            </a:r>
            <a:r>
              <a:rPr sz="950" b="1" spc="5" dirty="0">
                <a:latin typeface="Times New Roman"/>
                <a:cs typeface="Times New Roman"/>
              </a:rPr>
              <a:t>K</a:t>
            </a:r>
            <a:r>
              <a:rPr sz="950" b="1" spc="10" dirty="0">
                <a:latin typeface="Times New Roman"/>
                <a:cs typeface="Times New Roman"/>
              </a:rPr>
              <a:t>onu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6423" y="2026720"/>
            <a:ext cx="1091565" cy="313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120"/>
              </a:spcBef>
            </a:pPr>
            <a:r>
              <a:rPr sz="950" b="1" spc="5" dirty="0">
                <a:latin typeface="Times New Roman"/>
                <a:cs typeface="Times New Roman"/>
              </a:rPr>
              <a:t>: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950" b="1" spc="5" dirty="0">
                <a:latin typeface="Times New Roman"/>
                <a:cs typeface="Times New Roman"/>
              </a:rPr>
              <a:t>:</a:t>
            </a:r>
            <a:r>
              <a:rPr sz="950" spc="5" dirty="0">
                <a:latin typeface="Times New Roman"/>
                <a:cs typeface="Times New Roman"/>
              </a:rPr>
              <a:t>Bilgi</a:t>
            </a:r>
            <a:r>
              <a:rPr sz="950" spc="-1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ve</a:t>
            </a:r>
            <a:r>
              <a:rPr sz="950" spc="-1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belge</a:t>
            </a:r>
            <a:r>
              <a:rPr sz="950" spc="-1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istemi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7949" y="2166189"/>
            <a:ext cx="5276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latin typeface="Times New Roman"/>
                <a:cs typeface="Times New Roman"/>
              </a:rPr>
              <a:t>…/…/2…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3007" y="2594470"/>
            <a:ext cx="4699000" cy="2016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1950" algn="ctr">
              <a:lnSpc>
                <a:spcPts val="1130"/>
              </a:lnSpc>
              <a:spcBef>
                <a:spcPts val="120"/>
              </a:spcBef>
            </a:pPr>
            <a:r>
              <a:rPr sz="950" b="1" spc="10" dirty="0">
                <a:latin typeface="Times New Roman"/>
                <a:cs typeface="Times New Roman"/>
              </a:rPr>
              <a:t>VALİLİK/KAYMAKAMLIK</a:t>
            </a:r>
            <a:r>
              <a:rPr sz="950" b="1" spc="-15" dirty="0">
                <a:latin typeface="Times New Roman"/>
                <a:cs typeface="Times New Roman"/>
              </a:rPr>
              <a:t> </a:t>
            </a:r>
            <a:r>
              <a:rPr sz="950" b="1" spc="10" dirty="0">
                <a:latin typeface="Times New Roman"/>
                <a:cs typeface="Times New Roman"/>
              </a:rPr>
              <a:t>MAKAMINA</a:t>
            </a:r>
            <a:endParaRPr sz="950">
              <a:latin typeface="Times New Roman"/>
              <a:cs typeface="Times New Roman"/>
            </a:endParaRPr>
          </a:p>
          <a:p>
            <a:pPr marL="363220" algn="ctr">
              <a:lnSpc>
                <a:spcPts val="1130"/>
              </a:lnSpc>
            </a:pPr>
            <a:r>
              <a:rPr sz="950" b="1" spc="20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77190">
              <a:lnSpc>
                <a:spcPts val="1130"/>
              </a:lnSpc>
              <a:spcBef>
                <a:spcPts val="930"/>
              </a:spcBef>
            </a:pPr>
            <a:r>
              <a:rPr sz="950" spc="5" dirty="0">
                <a:latin typeface="Times New Roman"/>
                <a:cs typeface="Times New Roman"/>
              </a:rPr>
              <a:t>İçişleri</a:t>
            </a:r>
            <a:r>
              <a:rPr sz="950" spc="19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Bakanlık</a:t>
            </a:r>
            <a:r>
              <a:rPr sz="950" spc="18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Makamının</a:t>
            </a:r>
            <a:r>
              <a:rPr sz="950" spc="180" dirty="0">
                <a:latin typeface="Times New Roman"/>
                <a:cs typeface="Times New Roman"/>
              </a:rPr>
              <a:t> </a:t>
            </a:r>
            <a:r>
              <a:rPr sz="950" spc="15" dirty="0">
                <a:latin typeface="Times New Roman"/>
                <a:cs typeface="Times New Roman"/>
              </a:rPr>
              <a:t>…/…/2…</a:t>
            </a:r>
            <a:r>
              <a:rPr sz="950" spc="18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günlü</a:t>
            </a:r>
            <a:r>
              <a:rPr sz="950" spc="19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onay</a:t>
            </a:r>
            <a:r>
              <a:rPr sz="950" spc="17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ve</a:t>
            </a:r>
            <a:r>
              <a:rPr sz="950" spc="19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Teftiş</a:t>
            </a:r>
            <a:r>
              <a:rPr sz="950" spc="19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Kurulu</a:t>
            </a:r>
            <a:r>
              <a:rPr sz="950" spc="19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Başkanlığının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ts val="1120"/>
              </a:lnSpc>
              <a:spcBef>
                <a:spcPts val="40"/>
              </a:spcBef>
            </a:pPr>
            <a:r>
              <a:rPr sz="950" spc="15" dirty="0">
                <a:latin typeface="Times New Roman"/>
                <a:cs typeface="Times New Roman"/>
              </a:rPr>
              <a:t>…/…/2…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gün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ve</a:t>
            </a:r>
            <a:r>
              <a:rPr sz="950" spc="55" dirty="0">
                <a:latin typeface="Times New Roman"/>
                <a:cs typeface="Times New Roman"/>
              </a:rPr>
              <a:t> </a:t>
            </a:r>
            <a:r>
              <a:rPr sz="950" spc="20" dirty="0">
                <a:latin typeface="Times New Roman"/>
                <a:cs typeface="Times New Roman"/>
              </a:rPr>
              <a:t>…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sayılı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görev</a:t>
            </a:r>
            <a:r>
              <a:rPr sz="950" spc="6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emirleri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uyarınca,</a:t>
            </a:r>
            <a:r>
              <a:rPr sz="950" spc="5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tarafımdan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yürütülmekte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olan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bir</a:t>
            </a:r>
            <a:r>
              <a:rPr sz="950" spc="7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disiplin </a:t>
            </a:r>
            <a:r>
              <a:rPr sz="950" spc="-22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soruşturması nedeniyle;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marL="377190">
              <a:lnSpc>
                <a:spcPts val="1130"/>
              </a:lnSpc>
            </a:pPr>
            <a:r>
              <a:rPr sz="950" spc="5" dirty="0">
                <a:latin typeface="Times New Roman"/>
                <a:cs typeface="Times New Roman"/>
              </a:rPr>
              <a:t>1- </a:t>
            </a:r>
            <a:r>
              <a:rPr sz="950" spc="20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  <a:p>
            <a:pPr marL="377190">
              <a:lnSpc>
                <a:spcPts val="1120"/>
              </a:lnSpc>
            </a:pPr>
            <a:r>
              <a:rPr sz="950" spc="5" dirty="0">
                <a:latin typeface="Times New Roman"/>
                <a:cs typeface="Times New Roman"/>
              </a:rPr>
              <a:t>2- </a:t>
            </a:r>
            <a:r>
              <a:rPr sz="950" spc="20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  <a:p>
            <a:pPr marL="377190">
              <a:lnSpc>
                <a:spcPts val="1130"/>
              </a:lnSpc>
            </a:pPr>
            <a:r>
              <a:rPr sz="950" spc="5" dirty="0">
                <a:latin typeface="Times New Roman"/>
                <a:cs typeface="Times New Roman"/>
              </a:rPr>
              <a:t>3- </a:t>
            </a:r>
            <a:r>
              <a:rPr sz="950" spc="20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9525" indent="364490">
              <a:lnSpc>
                <a:spcPts val="1120"/>
              </a:lnSpc>
            </a:pPr>
            <a:r>
              <a:rPr sz="950" spc="5" dirty="0">
                <a:latin typeface="Times New Roman"/>
                <a:cs typeface="Times New Roman"/>
              </a:rPr>
              <a:t>Konularına</a:t>
            </a:r>
            <a:r>
              <a:rPr sz="950" spc="6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ilişkin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bilgi</a:t>
            </a:r>
            <a:r>
              <a:rPr sz="950" spc="8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ve</a:t>
            </a:r>
            <a:r>
              <a:rPr sz="950" spc="6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belgelerin,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en</a:t>
            </a:r>
            <a:r>
              <a:rPr sz="950" spc="7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geç</a:t>
            </a:r>
            <a:r>
              <a:rPr sz="950" spc="65" dirty="0">
                <a:latin typeface="Times New Roman"/>
                <a:cs typeface="Times New Roman"/>
              </a:rPr>
              <a:t> </a:t>
            </a:r>
            <a:r>
              <a:rPr sz="950" spc="15" dirty="0">
                <a:latin typeface="Times New Roman"/>
                <a:cs typeface="Times New Roman"/>
              </a:rPr>
              <a:t>…/…/2…</a:t>
            </a:r>
            <a:r>
              <a:rPr sz="950" spc="7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tarihine</a:t>
            </a:r>
            <a:r>
              <a:rPr sz="950" spc="6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kadar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dizi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pusulasına </a:t>
            </a:r>
            <a:r>
              <a:rPr sz="950" spc="-22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bağlı olarak aşağıdaki adresime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gönderilmesini arz/rica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ederim.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471" y="5005406"/>
            <a:ext cx="1086485" cy="3155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175"/>
              </a:spcBef>
            </a:pPr>
            <a:r>
              <a:rPr sz="950" spc="10" dirty="0">
                <a:latin typeface="Times New Roman"/>
                <a:cs typeface="Times New Roman"/>
              </a:rPr>
              <a:t>Soruşturma</a:t>
            </a:r>
            <a:r>
              <a:rPr sz="950" spc="-6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Görevlisi </a:t>
            </a:r>
            <a:r>
              <a:rPr sz="950" spc="-22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Adı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ve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Soyadı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7667" y="5575625"/>
            <a:ext cx="4857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5" dirty="0">
                <a:latin typeface="Times New Roman"/>
                <a:cs typeface="Times New Roman"/>
              </a:rPr>
              <a:t>A</a:t>
            </a:r>
            <a:r>
              <a:rPr sz="950" b="1" spc="10" dirty="0">
                <a:latin typeface="Times New Roman"/>
                <a:cs typeface="Times New Roman"/>
              </a:rPr>
              <a:t>D</a:t>
            </a:r>
            <a:r>
              <a:rPr sz="950" b="1" spc="15" dirty="0">
                <a:latin typeface="Times New Roman"/>
                <a:cs typeface="Times New Roman"/>
              </a:rPr>
              <a:t>RES</a:t>
            </a:r>
            <a:r>
              <a:rPr sz="950" b="1" spc="5" dirty="0">
                <a:latin typeface="Times New Roman"/>
                <a:cs typeface="Times New Roman"/>
              </a:rPr>
              <a:t>: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10" name="object 10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8267" y="1321759"/>
            <a:ext cx="5871210" cy="41033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55295" algn="ctr">
              <a:lnSpc>
                <a:spcPct val="100000"/>
              </a:lnSpc>
              <a:spcBef>
                <a:spcPts val="114"/>
              </a:spcBef>
            </a:pPr>
            <a:r>
              <a:rPr sz="1200" b="1" dirty="0">
                <a:latin typeface="Times New Roman"/>
                <a:cs typeface="Times New Roman"/>
              </a:rPr>
              <a:t>İFADE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TUTANAĞI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68630">
              <a:lnSpc>
                <a:spcPts val="1420"/>
              </a:lnSpc>
              <a:spcBef>
                <a:spcPts val="1140"/>
              </a:spcBef>
              <a:tabLst>
                <a:tab pos="2963545" algn="l"/>
              </a:tabLst>
            </a:pPr>
            <a:r>
              <a:rPr sz="1200" spc="10" dirty="0">
                <a:latin typeface="Times New Roman"/>
                <a:cs typeface="Times New Roman"/>
              </a:rPr>
              <a:t>ADI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SOYADI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BABA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ADI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DOĞUM </a:t>
            </a:r>
            <a:r>
              <a:rPr sz="1200" spc="10" dirty="0">
                <a:latin typeface="Times New Roman"/>
                <a:cs typeface="Times New Roman"/>
              </a:rPr>
              <a:t>YERİ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TARİHİ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MEDENİ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HALİ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NÜFUSA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KAYITLI </a:t>
            </a:r>
            <a:r>
              <a:rPr sz="1200" spc="10" dirty="0">
                <a:latin typeface="Times New Roman"/>
                <a:cs typeface="Times New Roman"/>
              </a:rPr>
              <a:t>OLDUĞU </a:t>
            </a:r>
            <a:r>
              <a:rPr sz="1200" spc="5" dirty="0">
                <a:latin typeface="Times New Roman"/>
                <a:cs typeface="Times New Roman"/>
              </a:rPr>
              <a:t>YER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10" dirty="0">
                <a:latin typeface="Times New Roman"/>
                <a:cs typeface="Times New Roman"/>
              </a:rPr>
              <a:t>TAHSİLİ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İŞİ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63545" algn="l"/>
              </a:tabLst>
            </a:pPr>
            <a:r>
              <a:rPr sz="1200" spc="5" dirty="0">
                <a:latin typeface="Times New Roman"/>
                <a:cs typeface="Times New Roman"/>
              </a:rPr>
              <a:t>İKAMET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ADRESİ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00"/>
              </a:lnSpc>
              <a:tabLst>
                <a:tab pos="2955290" algn="l"/>
              </a:tabLst>
            </a:pPr>
            <a:r>
              <a:rPr sz="1200" spc="5" dirty="0">
                <a:latin typeface="Times New Roman"/>
                <a:cs typeface="Times New Roman"/>
              </a:rPr>
              <a:t>T.C.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KİMLİK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NO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8630">
              <a:lnSpc>
                <a:spcPts val="1420"/>
              </a:lnSpc>
              <a:tabLst>
                <a:tab pos="2973070" algn="l"/>
              </a:tabLst>
            </a:pPr>
            <a:r>
              <a:rPr sz="1200" spc="5" dirty="0">
                <a:latin typeface="Times New Roman"/>
                <a:cs typeface="Times New Roman"/>
              </a:rPr>
              <a:t>TELEFON	</a:t>
            </a:r>
            <a:r>
              <a:rPr sz="120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indent="455930" algn="just">
              <a:lnSpc>
                <a:spcPts val="1400"/>
              </a:lnSpc>
            </a:pPr>
            <a:r>
              <a:rPr sz="1200" spc="5" dirty="0">
                <a:latin typeface="Times New Roman"/>
                <a:cs typeface="Times New Roman"/>
              </a:rPr>
              <a:t>Yukarıda açık kimliği </a:t>
            </a:r>
            <a:r>
              <a:rPr sz="1200" dirty="0">
                <a:latin typeface="Times New Roman"/>
                <a:cs typeface="Times New Roman"/>
              </a:rPr>
              <a:t>yazılı </a:t>
            </a:r>
            <a:r>
              <a:rPr sz="1200" spc="5" dirty="0">
                <a:latin typeface="Times New Roman"/>
                <a:cs typeface="Times New Roman"/>
              </a:rPr>
              <a:t>…..şahıs, </a:t>
            </a:r>
            <a:r>
              <a:rPr sz="1200" spc="15" dirty="0">
                <a:latin typeface="Times New Roman"/>
                <a:cs typeface="Times New Roman"/>
              </a:rPr>
              <a:t>… </a:t>
            </a:r>
            <a:r>
              <a:rPr sz="1200" dirty="0">
                <a:latin typeface="Times New Roman"/>
                <a:cs typeface="Times New Roman"/>
              </a:rPr>
              <a:t>Valiliğinde </a:t>
            </a:r>
            <a:r>
              <a:rPr sz="1200" spc="5" dirty="0">
                <a:latin typeface="Times New Roman"/>
                <a:cs typeface="Times New Roman"/>
              </a:rPr>
              <a:t>tarafımıza tahsis edilen </a:t>
            </a:r>
            <a:r>
              <a:rPr sz="1200" dirty="0">
                <a:latin typeface="Times New Roman"/>
                <a:cs typeface="Times New Roman"/>
              </a:rPr>
              <a:t>çalışma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odasına </a:t>
            </a:r>
            <a:r>
              <a:rPr sz="1200" spc="5" dirty="0">
                <a:latin typeface="Times New Roman"/>
                <a:cs typeface="Times New Roman"/>
              </a:rPr>
              <a:t>davet edilerek </a:t>
            </a:r>
            <a:r>
              <a:rPr sz="1200" dirty="0">
                <a:latin typeface="Times New Roman"/>
                <a:cs typeface="Times New Roman"/>
              </a:rPr>
              <a:t>şikayetçi/ihbarcı sıfatıyla ifadesine </a:t>
            </a:r>
            <a:r>
              <a:rPr sz="1200" spc="5" dirty="0">
                <a:latin typeface="Times New Roman"/>
                <a:cs typeface="Times New Roman"/>
              </a:rPr>
              <a:t>başvurulacağı kendisine açıklandı,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konu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anlatıldı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dirty="0">
                <a:latin typeface="Times New Roman"/>
                <a:cs typeface="Times New Roman"/>
              </a:rPr>
              <a:t> soruldu.</a:t>
            </a:r>
            <a:endParaRPr sz="1200">
              <a:latin typeface="Times New Roman"/>
              <a:cs typeface="Times New Roman"/>
            </a:endParaRPr>
          </a:p>
          <a:p>
            <a:pPr marL="468630" algn="just">
              <a:lnSpc>
                <a:spcPts val="1355"/>
              </a:lnSpc>
            </a:pPr>
            <a:r>
              <a:rPr sz="1200" dirty="0">
                <a:latin typeface="Times New Roman"/>
                <a:cs typeface="Times New Roman"/>
              </a:rPr>
              <a:t>Alınan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ifadesinde;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68630">
              <a:lnSpc>
                <a:spcPts val="1420"/>
              </a:lnSpc>
            </a:pPr>
            <a:r>
              <a:rPr sz="1200" spc="15" dirty="0">
                <a:latin typeface="Times New Roman"/>
                <a:cs typeface="Times New Roman"/>
              </a:rPr>
              <a:t>…</a:t>
            </a:r>
            <a:endParaRPr sz="1200">
              <a:latin typeface="Times New Roman"/>
              <a:cs typeface="Times New Roman"/>
            </a:endParaRPr>
          </a:p>
          <a:p>
            <a:pPr marL="12700" marR="8890" indent="455930">
              <a:lnSpc>
                <a:spcPts val="1400"/>
              </a:lnSpc>
              <a:spcBef>
                <a:spcPts val="60"/>
              </a:spcBef>
            </a:pPr>
            <a:r>
              <a:rPr sz="1200" dirty="0">
                <a:latin typeface="Times New Roman"/>
                <a:cs typeface="Times New Roman"/>
              </a:rPr>
              <a:t>Başka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bir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diyeceği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olmadığını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beyan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ederek,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alınan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ifadesini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okudu,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tam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doğru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olarak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yazıldığını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belirtmesi üzerine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bu tutanak topluca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imza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altına alındı. ../../2015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4505" y="6280017"/>
            <a:ext cx="80137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Times New Roman"/>
                <a:cs typeface="Times New Roman"/>
              </a:rPr>
              <a:t>İfadeyi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Alan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0521" y="6280017"/>
            <a:ext cx="77470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Times New Roman"/>
                <a:cs typeface="Times New Roman"/>
              </a:rPr>
              <a:t>İfade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Sahibi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1600" y="6280017"/>
            <a:ext cx="91440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Yeminli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Katip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7" name="object 7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9275" y="1247029"/>
            <a:ext cx="6798309" cy="2684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3875" algn="ctr">
              <a:lnSpc>
                <a:spcPct val="100000"/>
              </a:lnSpc>
              <a:spcBef>
                <a:spcPts val="125"/>
              </a:spcBef>
            </a:pPr>
            <a:r>
              <a:rPr sz="800" b="1" spc="370" dirty="0">
                <a:latin typeface="Times New Roman"/>
                <a:cs typeface="Times New Roman"/>
              </a:rPr>
              <a:t>İFADE</a:t>
            </a:r>
            <a:r>
              <a:rPr sz="800" b="1" spc="114" dirty="0">
                <a:latin typeface="Times New Roman"/>
                <a:cs typeface="Times New Roman"/>
              </a:rPr>
              <a:t> </a:t>
            </a:r>
            <a:r>
              <a:rPr sz="800" b="1" spc="405" dirty="0">
                <a:latin typeface="Times New Roman"/>
                <a:cs typeface="Times New Roman"/>
              </a:rPr>
              <a:t>TUTANAĞI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5"/>
              </a:lnSpc>
              <a:tabLst>
                <a:tab pos="3430270" algn="l"/>
              </a:tabLst>
            </a:pPr>
            <a:r>
              <a:rPr sz="800" spc="360" dirty="0">
                <a:latin typeface="Times New Roman"/>
                <a:cs typeface="Times New Roman"/>
              </a:rPr>
              <a:t>ADI</a:t>
            </a:r>
            <a:r>
              <a:rPr sz="800" spc="135" dirty="0">
                <a:latin typeface="Times New Roman"/>
                <a:cs typeface="Times New Roman"/>
              </a:rPr>
              <a:t> </a:t>
            </a:r>
            <a:r>
              <a:rPr sz="800" spc="385" dirty="0">
                <a:latin typeface="Times New Roman"/>
                <a:cs typeface="Times New Roman"/>
              </a:rPr>
              <a:t>SOYADI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415" dirty="0">
                <a:latin typeface="Times New Roman"/>
                <a:cs typeface="Times New Roman"/>
              </a:rPr>
              <a:t>BABA</a:t>
            </a:r>
            <a:r>
              <a:rPr sz="800" spc="160" dirty="0">
                <a:latin typeface="Times New Roman"/>
                <a:cs typeface="Times New Roman"/>
              </a:rPr>
              <a:t> </a:t>
            </a:r>
            <a:r>
              <a:rPr sz="800" spc="360" dirty="0">
                <a:latin typeface="Times New Roman"/>
                <a:cs typeface="Times New Roman"/>
              </a:rPr>
              <a:t>ADI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455" dirty="0">
                <a:latin typeface="Times New Roman"/>
                <a:cs typeface="Times New Roman"/>
              </a:rPr>
              <a:t>DOĞUM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355" dirty="0">
                <a:latin typeface="Times New Roman"/>
                <a:cs typeface="Times New Roman"/>
              </a:rPr>
              <a:t>YERİ</a:t>
            </a:r>
            <a:r>
              <a:rPr sz="800" spc="140" dirty="0">
                <a:latin typeface="Times New Roman"/>
                <a:cs typeface="Times New Roman"/>
              </a:rPr>
              <a:t> </a:t>
            </a:r>
            <a:r>
              <a:rPr sz="800" spc="400" dirty="0">
                <a:latin typeface="Times New Roman"/>
                <a:cs typeface="Times New Roman"/>
              </a:rPr>
              <a:t>VE</a:t>
            </a:r>
            <a:r>
              <a:rPr sz="800" spc="165" dirty="0">
                <a:latin typeface="Times New Roman"/>
                <a:cs typeface="Times New Roman"/>
              </a:rPr>
              <a:t> </a:t>
            </a:r>
            <a:r>
              <a:rPr sz="800" spc="340" dirty="0">
                <a:latin typeface="Times New Roman"/>
                <a:cs typeface="Times New Roman"/>
              </a:rPr>
              <a:t>TARİHİ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390" dirty="0">
                <a:latin typeface="Times New Roman"/>
                <a:cs typeface="Times New Roman"/>
              </a:rPr>
              <a:t>MEDENİ</a:t>
            </a:r>
            <a:r>
              <a:rPr sz="800" spc="140" dirty="0">
                <a:latin typeface="Times New Roman"/>
                <a:cs typeface="Times New Roman"/>
              </a:rPr>
              <a:t> </a:t>
            </a:r>
            <a:r>
              <a:rPr sz="800" spc="360" dirty="0">
                <a:latin typeface="Times New Roman"/>
                <a:cs typeface="Times New Roman"/>
              </a:rPr>
              <a:t>HALİ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400" dirty="0">
                <a:latin typeface="Times New Roman"/>
                <a:cs typeface="Times New Roman"/>
              </a:rPr>
              <a:t>NÜFUSA</a:t>
            </a:r>
            <a:r>
              <a:rPr sz="800" spc="160" dirty="0">
                <a:latin typeface="Times New Roman"/>
                <a:cs typeface="Times New Roman"/>
              </a:rPr>
              <a:t> </a:t>
            </a:r>
            <a:r>
              <a:rPr sz="800" spc="350" dirty="0">
                <a:latin typeface="Times New Roman"/>
                <a:cs typeface="Times New Roman"/>
              </a:rPr>
              <a:t>KAYITLI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425" dirty="0">
                <a:latin typeface="Times New Roman"/>
                <a:cs typeface="Times New Roman"/>
              </a:rPr>
              <a:t>OLDUĞU</a:t>
            </a:r>
            <a:r>
              <a:rPr sz="800" spc="160" dirty="0">
                <a:latin typeface="Times New Roman"/>
                <a:cs typeface="Times New Roman"/>
              </a:rPr>
              <a:t> </a:t>
            </a:r>
            <a:r>
              <a:rPr sz="800" spc="400" dirty="0">
                <a:latin typeface="Times New Roman"/>
                <a:cs typeface="Times New Roman"/>
              </a:rPr>
              <a:t>YER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335" dirty="0">
                <a:latin typeface="Times New Roman"/>
                <a:cs typeface="Times New Roman"/>
              </a:rPr>
              <a:t>TAHSİLİ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320" dirty="0">
                <a:latin typeface="Times New Roman"/>
                <a:cs typeface="Times New Roman"/>
              </a:rPr>
              <a:t>İŞİ/GÖREVİ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3430270" algn="l"/>
              </a:tabLst>
            </a:pPr>
            <a:r>
              <a:rPr sz="800" spc="390" dirty="0">
                <a:latin typeface="Times New Roman"/>
                <a:cs typeface="Times New Roman"/>
              </a:rPr>
              <a:t>İKAMET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365" dirty="0">
                <a:latin typeface="Times New Roman"/>
                <a:cs typeface="Times New Roman"/>
              </a:rPr>
              <a:t>ADRESİ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0"/>
              </a:lnSpc>
              <a:tabLst>
                <a:tab pos="993775" algn="l"/>
                <a:tab pos="3421379" algn="l"/>
              </a:tabLst>
            </a:pPr>
            <a:r>
              <a:rPr sz="800" spc="270" dirty="0">
                <a:latin typeface="Times New Roman"/>
                <a:cs typeface="Times New Roman"/>
              </a:rPr>
              <a:t>T.C.	</a:t>
            </a:r>
            <a:r>
              <a:rPr sz="800" spc="360" dirty="0">
                <a:latin typeface="Times New Roman"/>
                <a:cs typeface="Times New Roman"/>
              </a:rPr>
              <a:t>KİMLİK</a:t>
            </a:r>
            <a:r>
              <a:rPr sz="800" spc="165" dirty="0">
                <a:latin typeface="Times New Roman"/>
                <a:cs typeface="Times New Roman"/>
              </a:rPr>
              <a:t> </a:t>
            </a:r>
            <a:r>
              <a:rPr sz="800" spc="434" dirty="0">
                <a:latin typeface="Times New Roman"/>
                <a:cs typeface="Times New Roman"/>
              </a:rPr>
              <a:t>NO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ts val="955"/>
              </a:lnSpc>
              <a:tabLst>
                <a:tab pos="3441065" algn="l"/>
              </a:tabLst>
            </a:pPr>
            <a:r>
              <a:rPr sz="800" spc="380" dirty="0">
                <a:latin typeface="Times New Roman"/>
                <a:cs typeface="Times New Roman"/>
              </a:rPr>
              <a:t>TELEFON	</a:t>
            </a:r>
            <a:r>
              <a:rPr sz="800" spc="165" dirty="0"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 indent="527685" algn="just">
              <a:lnSpc>
                <a:spcPct val="100000"/>
              </a:lnSpc>
            </a:pPr>
            <a:r>
              <a:rPr sz="800" spc="280" dirty="0">
                <a:latin typeface="Times New Roman"/>
                <a:cs typeface="Times New Roman"/>
              </a:rPr>
              <a:t>Yukarıda </a:t>
            </a:r>
            <a:r>
              <a:rPr sz="800" spc="250" dirty="0">
                <a:latin typeface="Times New Roman"/>
                <a:cs typeface="Times New Roman"/>
              </a:rPr>
              <a:t>açık </a:t>
            </a:r>
            <a:r>
              <a:rPr sz="800" spc="245" dirty="0">
                <a:latin typeface="Times New Roman"/>
                <a:cs typeface="Times New Roman"/>
              </a:rPr>
              <a:t>kimliği </a:t>
            </a:r>
            <a:r>
              <a:rPr sz="800" spc="220" dirty="0">
                <a:latin typeface="Times New Roman"/>
                <a:cs typeface="Times New Roman"/>
              </a:rPr>
              <a:t>yazılı </a:t>
            </a:r>
            <a:r>
              <a:rPr sz="800" spc="360" dirty="0">
                <a:latin typeface="Times New Roman"/>
                <a:cs typeface="Times New Roman"/>
              </a:rPr>
              <a:t>………….,şahıs </a:t>
            </a:r>
            <a:r>
              <a:rPr sz="800" spc="420" dirty="0">
                <a:latin typeface="Times New Roman"/>
                <a:cs typeface="Times New Roman"/>
              </a:rPr>
              <a:t>……….. </a:t>
            </a:r>
            <a:r>
              <a:rPr sz="800" spc="245" dirty="0">
                <a:latin typeface="Times New Roman"/>
                <a:cs typeface="Times New Roman"/>
              </a:rPr>
              <a:t>Valiliğinde tarafımıza </a:t>
            </a:r>
            <a:r>
              <a:rPr sz="800" spc="229" dirty="0">
                <a:latin typeface="Times New Roman"/>
                <a:cs typeface="Times New Roman"/>
              </a:rPr>
              <a:t>tahsis </a:t>
            </a:r>
            <a:r>
              <a:rPr sz="800" spc="235" dirty="0">
                <a:latin typeface="Times New Roman"/>
                <a:cs typeface="Times New Roman"/>
              </a:rPr>
              <a:t> </a:t>
            </a:r>
            <a:r>
              <a:rPr sz="800" spc="245" dirty="0">
                <a:latin typeface="Times New Roman"/>
                <a:cs typeface="Times New Roman"/>
              </a:rPr>
              <a:t>edilen</a:t>
            </a:r>
            <a:r>
              <a:rPr sz="800" spc="250" dirty="0">
                <a:latin typeface="Times New Roman"/>
                <a:cs typeface="Times New Roman"/>
              </a:rPr>
              <a:t> </a:t>
            </a:r>
            <a:r>
              <a:rPr sz="800" spc="260" dirty="0">
                <a:latin typeface="Times New Roman"/>
                <a:cs typeface="Times New Roman"/>
              </a:rPr>
              <a:t>çalışma</a:t>
            </a:r>
            <a:r>
              <a:rPr sz="800" spc="265" dirty="0">
                <a:latin typeface="Times New Roman"/>
                <a:cs typeface="Times New Roman"/>
              </a:rPr>
              <a:t> </a:t>
            </a:r>
            <a:r>
              <a:rPr sz="800" spc="260" dirty="0">
                <a:latin typeface="Times New Roman"/>
                <a:cs typeface="Times New Roman"/>
              </a:rPr>
              <a:t>odasına</a:t>
            </a:r>
            <a:r>
              <a:rPr sz="800" spc="265" dirty="0">
                <a:latin typeface="Times New Roman"/>
                <a:cs typeface="Times New Roman"/>
              </a:rPr>
              <a:t> </a:t>
            </a:r>
            <a:r>
              <a:rPr sz="800" spc="260" dirty="0">
                <a:latin typeface="Times New Roman"/>
                <a:cs typeface="Times New Roman"/>
              </a:rPr>
              <a:t>davet</a:t>
            </a:r>
            <a:r>
              <a:rPr sz="800" spc="265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edilerek</a:t>
            </a:r>
            <a:r>
              <a:rPr sz="800" spc="245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tanık</a:t>
            </a:r>
            <a:r>
              <a:rPr sz="800" spc="245" dirty="0">
                <a:latin typeface="Times New Roman"/>
                <a:cs typeface="Times New Roman"/>
              </a:rPr>
              <a:t> </a:t>
            </a:r>
            <a:r>
              <a:rPr sz="800" spc="210" dirty="0">
                <a:latin typeface="Times New Roman"/>
                <a:cs typeface="Times New Roman"/>
              </a:rPr>
              <a:t>sıfatıyla</a:t>
            </a:r>
            <a:r>
              <a:rPr sz="800" spc="215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ifadesine</a:t>
            </a:r>
            <a:r>
              <a:rPr sz="800" spc="245" dirty="0">
                <a:latin typeface="Times New Roman"/>
                <a:cs typeface="Times New Roman"/>
              </a:rPr>
              <a:t> </a:t>
            </a:r>
            <a:r>
              <a:rPr sz="800" spc="254" dirty="0">
                <a:latin typeface="Times New Roman"/>
                <a:cs typeface="Times New Roman"/>
              </a:rPr>
              <a:t>başvurulacağı</a:t>
            </a:r>
            <a:r>
              <a:rPr sz="800" spc="260" dirty="0">
                <a:latin typeface="Times New Roman"/>
                <a:cs typeface="Times New Roman"/>
              </a:rPr>
              <a:t> </a:t>
            </a:r>
            <a:r>
              <a:rPr sz="800" spc="254" dirty="0">
                <a:latin typeface="Times New Roman"/>
                <a:cs typeface="Times New Roman"/>
              </a:rPr>
              <a:t>kendisine </a:t>
            </a:r>
            <a:r>
              <a:rPr sz="800" spc="-185" dirty="0">
                <a:latin typeface="Times New Roman"/>
                <a:cs typeface="Times New Roman"/>
              </a:rPr>
              <a:t> </a:t>
            </a:r>
            <a:r>
              <a:rPr sz="800" spc="235" dirty="0">
                <a:latin typeface="Times New Roman"/>
                <a:cs typeface="Times New Roman"/>
              </a:rPr>
              <a:t>açıklandı,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70" dirty="0">
                <a:latin typeface="Times New Roman"/>
                <a:cs typeface="Times New Roman"/>
              </a:rPr>
              <a:t>usulüne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300" dirty="0">
                <a:latin typeface="Times New Roman"/>
                <a:cs typeface="Times New Roman"/>
              </a:rPr>
              <a:t>uygun</a:t>
            </a:r>
            <a:r>
              <a:rPr sz="800" spc="175" dirty="0">
                <a:latin typeface="Times New Roman"/>
                <a:cs typeface="Times New Roman"/>
              </a:rPr>
              <a:t> </a:t>
            </a:r>
            <a:r>
              <a:rPr sz="800" spc="275" dirty="0">
                <a:latin typeface="Times New Roman"/>
                <a:cs typeface="Times New Roman"/>
              </a:rPr>
              <a:t>yemini</a:t>
            </a:r>
            <a:r>
              <a:rPr sz="800" spc="180" dirty="0">
                <a:latin typeface="Times New Roman"/>
                <a:cs typeface="Times New Roman"/>
              </a:rPr>
              <a:t> </a:t>
            </a:r>
            <a:r>
              <a:rPr sz="800" spc="210" dirty="0">
                <a:latin typeface="Times New Roman"/>
                <a:cs typeface="Times New Roman"/>
              </a:rPr>
              <a:t>yaptırıldı,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305" dirty="0">
                <a:latin typeface="Times New Roman"/>
                <a:cs typeface="Times New Roman"/>
              </a:rPr>
              <a:t>konu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20" dirty="0">
                <a:latin typeface="Times New Roman"/>
                <a:cs typeface="Times New Roman"/>
              </a:rPr>
              <a:t>anlatıldı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85" dirty="0">
                <a:latin typeface="Times New Roman"/>
                <a:cs typeface="Times New Roman"/>
              </a:rPr>
              <a:t>ve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45" dirty="0">
                <a:latin typeface="Times New Roman"/>
                <a:cs typeface="Times New Roman"/>
              </a:rPr>
              <a:t>soruldu.</a:t>
            </a:r>
            <a:endParaRPr sz="800">
              <a:latin typeface="Times New Roman"/>
              <a:cs typeface="Times New Roman"/>
            </a:endParaRPr>
          </a:p>
          <a:p>
            <a:pPr marL="540385" algn="just">
              <a:lnSpc>
                <a:spcPts val="930"/>
              </a:lnSpc>
            </a:pPr>
            <a:r>
              <a:rPr sz="800" spc="270" dirty="0">
                <a:latin typeface="Times New Roman"/>
                <a:cs typeface="Times New Roman"/>
              </a:rPr>
              <a:t>Alınan</a:t>
            </a:r>
            <a:r>
              <a:rPr sz="800" spc="120" dirty="0">
                <a:latin typeface="Times New Roman"/>
                <a:cs typeface="Times New Roman"/>
              </a:rPr>
              <a:t> </a:t>
            </a:r>
            <a:r>
              <a:rPr sz="800" spc="235" dirty="0">
                <a:latin typeface="Times New Roman"/>
                <a:cs typeface="Times New Roman"/>
              </a:rPr>
              <a:t>ifadesinde;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540385">
              <a:lnSpc>
                <a:spcPct val="100000"/>
              </a:lnSpc>
            </a:pPr>
            <a:r>
              <a:rPr sz="800" spc="565" dirty="0">
                <a:latin typeface="Times New Roman"/>
                <a:cs typeface="Times New Roman"/>
              </a:rPr>
              <a:t>………………………….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13335" indent="527685" algn="just">
              <a:lnSpc>
                <a:spcPct val="100000"/>
              </a:lnSpc>
            </a:pPr>
            <a:r>
              <a:rPr sz="800" spc="290" dirty="0">
                <a:latin typeface="Times New Roman"/>
                <a:cs typeface="Times New Roman"/>
              </a:rPr>
              <a:t>Başka </a:t>
            </a:r>
            <a:r>
              <a:rPr sz="800" spc="225" dirty="0">
                <a:latin typeface="Times New Roman"/>
                <a:cs typeface="Times New Roman"/>
              </a:rPr>
              <a:t>bir </a:t>
            </a:r>
            <a:r>
              <a:rPr sz="800" spc="254" dirty="0">
                <a:latin typeface="Times New Roman"/>
                <a:cs typeface="Times New Roman"/>
              </a:rPr>
              <a:t>diyeceği </a:t>
            </a:r>
            <a:r>
              <a:rPr sz="800" spc="260" dirty="0">
                <a:latin typeface="Times New Roman"/>
                <a:cs typeface="Times New Roman"/>
              </a:rPr>
              <a:t>olmadığını </a:t>
            </a:r>
            <a:r>
              <a:rPr sz="800" spc="290" dirty="0">
                <a:latin typeface="Times New Roman"/>
                <a:cs typeface="Times New Roman"/>
              </a:rPr>
              <a:t>beyan </a:t>
            </a:r>
            <a:r>
              <a:rPr sz="800" spc="250" dirty="0">
                <a:latin typeface="Times New Roman"/>
                <a:cs typeface="Times New Roman"/>
              </a:rPr>
              <a:t>ederek, </a:t>
            </a:r>
            <a:r>
              <a:rPr sz="800" spc="245" dirty="0">
                <a:latin typeface="Times New Roman"/>
                <a:cs typeface="Times New Roman"/>
              </a:rPr>
              <a:t>alınan </a:t>
            </a:r>
            <a:r>
              <a:rPr sz="800" spc="225" dirty="0">
                <a:latin typeface="Times New Roman"/>
                <a:cs typeface="Times New Roman"/>
              </a:rPr>
              <a:t>ifadesini </a:t>
            </a:r>
            <a:r>
              <a:rPr sz="800" spc="275" dirty="0">
                <a:latin typeface="Times New Roman"/>
                <a:cs typeface="Times New Roman"/>
              </a:rPr>
              <a:t>okudu, </a:t>
            </a:r>
            <a:r>
              <a:rPr sz="800" spc="305" dirty="0">
                <a:latin typeface="Times New Roman"/>
                <a:cs typeface="Times New Roman"/>
              </a:rPr>
              <a:t>tam </a:t>
            </a:r>
            <a:r>
              <a:rPr sz="800" spc="285" dirty="0">
                <a:latin typeface="Times New Roman"/>
                <a:cs typeface="Times New Roman"/>
              </a:rPr>
              <a:t>ve </a:t>
            </a:r>
            <a:r>
              <a:rPr sz="800" spc="280" dirty="0">
                <a:latin typeface="Times New Roman"/>
                <a:cs typeface="Times New Roman"/>
              </a:rPr>
              <a:t>doğru </a:t>
            </a:r>
            <a:r>
              <a:rPr sz="800" spc="285" dirty="0">
                <a:latin typeface="Times New Roman"/>
                <a:cs typeface="Times New Roman"/>
              </a:rPr>
              <a:t> </a:t>
            </a:r>
            <a:r>
              <a:rPr sz="800" spc="250" dirty="0">
                <a:latin typeface="Times New Roman"/>
                <a:cs typeface="Times New Roman"/>
              </a:rPr>
              <a:t>olarak</a:t>
            </a:r>
            <a:r>
              <a:rPr sz="800" spc="175" dirty="0">
                <a:latin typeface="Times New Roman"/>
                <a:cs typeface="Times New Roman"/>
              </a:rPr>
              <a:t> </a:t>
            </a:r>
            <a:r>
              <a:rPr sz="800" spc="229" dirty="0">
                <a:latin typeface="Times New Roman"/>
                <a:cs typeface="Times New Roman"/>
              </a:rPr>
              <a:t>yazıldığını</a:t>
            </a:r>
            <a:r>
              <a:rPr sz="800" spc="160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belirtmesi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54" dirty="0">
                <a:latin typeface="Times New Roman"/>
                <a:cs typeface="Times New Roman"/>
              </a:rPr>
              <a:t>üzerine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800" spc="305" dirty="0">
                <a:latin typeface="Times New Roman"/>
                <a:cs typeface="Times New Roman"/>
              </a:rPr>
              <a:t>bu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50" dirty="0">
                <a:latin typeface="Times New Roman"/>
                <a:cs typeface="Times New Roman"/>
              </a:rPr>
              <a:t>tutanak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54" dirty="0">
                <a:latin typeface="Times New Roman"/>
                <a:cs typeface="Times New Roman"/>
              </a:rPr>
              <a:t>topluca</a:t>
            </a:r>
            <a:r>
              <a:rPr sz="800" spc="140" dirty="0">
                <a:latin typeface="Times New Roman"/>
                <a:cs typeface="Times New Roman"/>
              </a:rPr>
              <a:t> </a:t>
            </a:r>
            <a:r>
              <a:rPr sz="800" spc="295" dirty="0">
                <a:latin typeface="Times New Roman"/>
                <a:cs typeface="Times New Roman"/>
              </a:rPr>
              <a:t>imza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20" dirty="0">
                <a:latin typeface="Times New Roman"/>
                <a:cs typeface="Times New Roman"/>
              </a:rPr>
              <a:t>altına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15" dirty="0">
                <a:latin typeface="Times New Roman"/>
                <a:cs typeface="Times New Roman"/>
              </a:rPr>
              <a:t>alındı.</a:t>
            </a:r>
            <a:r>
              <a:rPr sz="800" spc="190" dirty="0">
                <a:latin typeface="Times New Roman"/>
                <a:cs typeface="Times New Roman"/>
              </a:rPr>
              <a:t> </a:t>
            </a:r>
            <a:r>
              <a:rPr sz="800" spc="215" dirty="0">
                <a:latin typeface="Times New Roman"/>
                <a:cs typeface="Times New Roman"/>
              </a:rPr>
              <a:t>../../2015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588" y="4262915"/>
            <a:ext cx="9239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40" dirty="0">
                <a:latin typeface="Times New Roman"/>
                <a:cs typeface="Times New Roman"/>
              </a:rPr>
              <a:t>İfadeyi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spc="295" dirty="0">
                <a:latin typeface="Times New Roman"/>
                <a:cs typeface="Times New Roman"/>
              </a:rPr>
              <a:t>Alan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4713" y="4262915"/>
            <a:ext cx="89344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45" dirty="0">
                <a:latin typeface="Times New Roman"/>
                <a:cs typeface="Times New Roman"/>
              </a:rPr>
              <a:t>İfade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254" dirty="0">
                <a:latin typeface="Times New Roman"/>
                <a:cs typeface="Times New Roman"/>
              </a:rPr>
              <a:t>Sahibi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5583" y="4262915"/>
            <a:ext cx="10547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80" dirty="0">
                <a:latin typeface="Times New Roman"/>
                <a:cs typeface="Times New Roman"/>
              </a:rPr>
              <a:t>Yeminli</a:t>
            </a:r>
            <a:r>
              <a:rPr sz="800" spc="114" dirty="0">
                <a:latin typeface="Times New Roman"/>
                <a:cs typeface="Times New Roman"/>
              </a:rPr>
              <a:t> </a:t>
            </a:r>
            <a:r>
              <a:rPr sz="800" spc="265" dirty="0">
                <a:latin typeface="Times New Roman"/>
                <a:cs typeface="Times New Roman"/>
              </a:rPr>
              <a:t>Katip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275" y="4747926"/>
            <a:ext cx="6793230" cy="1235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0860" algn="ctr">
              <a:lnSpc>
                <a:spcPct val="100000"/>
              </a:lnSpc>
              <a:spcBef>
                <a:spcPts val="125"/>
              </a:spcBef>
            </a:pPr>
            <a:r>
              <a:rPr sz="800" b="1" spc="155" dirty="0">
                <a:latin typeface="Times New Roman"/>
                <a:cs typeface="Times New Roman"/>
              </a:rPr>
              <a:t>./..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 indent="527685" algn="just">
              <a:lnSpc>
                <a:spcPct val="100000"/>
              </a:lnSpc>
            </a:pPr>
            <a:r>
              <a:rPr sz="800" b="1" spc="315" dirty="0">
                <a:latin typeface="Times New Roman"/>
                <a:cs typeface="Times New Roman"/>
              </a:rPr>
              <a:t>Not </a:t>
            </a:r>
            <a:r>
              <a:rPr sz="800" b="1" spc="250" dirty="0">
                <a:latin typeface="Times New Roman"/>
                <a:cs typeface="Times New Roman"/>
              </a:rPr>
              <a:t>1: </a:t>
            </a:r>
            <a:r>
              <a:rPr sz="800" spc="250" dirty="0">
                <a:latin typeface="Times New Roman"/>
                <a:cs typeface="Times New Roman"/>
              </a:rPr>
              <a:t>İfadenin </a:t>
            </a:r>
            <a:r>
              <a:rPr sz="800" spc="210" dirty="0">
                <a:latin typeface="Times New Roman"/>
                <a:cs typeface="Times New Roman"/>
              </a:rPr>
              <a:t>iki </a:t>
            </a:r>
            <a:r>
              <a:rPr sz="800" spc="285" dirty="0">
                <a:latin typeface="Times New Roman"/>
                <a:cs typeface="Times New Roman"/>
              </a:rPr>
              <a:t>ve </a:t>
            </a:r>
            <a:r>
              <a:rPr sz="800" spc="280" dirty="0">
                <a:latin typeface="Times New Roman"/>
                <a:cs typeface="Times New Roman"/>
              </a:rPr>
              <a:t>daha </a:t>
            </a:r>
            <a:r>
              <a:rPr sz="800" spc="235" dirty="0">
                <a:latin typeface="Times New Roman"/>
                <a:cs typeface="Times New Roman"/>
              </a:rPr>
              <a:t>fazla </a:t>
            </a:r>
            <a:r>
              <a:rPr sz="800" spc="250" dirty="0">
                <a:latin typeface="Times New Roman"/>
                <a:cs typeface="Times New Roman"/>
              </a:rPr>
              <a:t>sayfa </a:t>
            </a:r>
            <a:r>
              <a:rPr sz="800" spc="265" dirty="0">
                <a:latin typeface="Times New Roman"/>
                <a:cs typeface="Times New Roman"/>
              </a:rPr>
              <a:t>sürmesi </a:t>
            </a:r>
            <a:r>
              <a:rPr sz="800" spc="240" dirty="0">
                <a:latin typeface="Times New Roman"/>
                <a:cs typeface="Times New Roman"/>
              </a:rPr>
              <a:t>halinde, takip </a:t>
            </a:r>
            <a:r>
              <a:rPr sz="800" spc="280" dirty="0">
                <a:latin typeface="Times New Roman"/>
                <a:cs typeface="Times New Roman"/>
              </a:rPr>
              <a:t>eden </a:t>
            </a:r>
            <a:r>
              <a:rPr sz="800" spc="235" dirty="0">
                <a:latin typeface="Times New Roman"/>
                <a:cs typeface="Times New Roman"/>
              </a:rPr>
              <a:t>sayfaların başına, </a:t>
            </a:r>
            <a:r>
              <a:rPr sz="800" spc="-185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ifade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800" spc="245" dirty="0">
                <a:latin typeface="Times New Roman"/>
                <a:cs typeface="Times New Roman"/>
              </a:rPr>
              <a:t>sahibinin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45" dirty="0">
                <a:latin typeface="Times New Roman"/>
                <a:cs typeface="Times New Roman"/>
              </a:rPr>
              <a:t>adı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85" dirty="0">
                <a:latin typeface="Times New Roman"/>
                <a:cs typeface="Times New Roman"/>
              </a:rPr>
              <a:t>ve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60" dirty="0">
                <a:latin typeface="Times New Roman"/>
                <a:cs typeface="Times New Roman"/>
              </a:rPr>
              <a:t>soyadı</a:t>
            </a:r>
            <a:r>
              <a:rPr sz="800" spc="170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yazılarak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35" dirty="0">
                <a:latin typeface="Times New Roman"/>
                <a:cs typeface="Times New Roman"/>
              </a:rPr>
              <a:t>ifadesinin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50" dirty="0">
                <a:latin typeface="Times New Roman"/>
                <a:cs typeface="Times New Roman"/>
              </a:rPr>
              <a:t>kaçıncı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35" dirty="0">
                <a:latin typeface="Times New Roman"/>
                <a:cs typeface="Times New Roman"/>
              </a:rPr>
              <a:t>sayfası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80" dirty="0">
                <a:latin typeface="Times New Roman"/>
                <a:cs typeface="Times New Roman"/>
              </a:rPr>
              <a:t>olduğu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800" spc="220" dirty="0">
                <a:latin typeface="Times New Roman"/>
                <a:cs typeface="Times New Roman"/>
              </a:rPr>
              <a:t>belirtilmelidir.</a:t>
            </a:r>
            <a:endParaRPr sz="800">
              <a:latin typeface="Times New Roman"/>
              <a:cs typeface="Times New Roman"/>
            </a:endParaRPr>
          </a:p>
          <a:p>
            <a:pPr marL="540385" algn="just">
              <a:lnSpc>
                <a:spcPts val="940"/>
              </a:lnSpc>
            </a:pPr>
            <a:r>
              <a:rPr sz="800" b="1" spc="315" dirty="0">
                <a:latin typeface="Times New Roman"/>
                <a:cs typeface="Times New Roman"/>
              </a:rPr>
              <a:t>Not</a:t>
            </a:r>
            <a:r>
              <a:rPr sz="800" b="1" spc="655" dirty="0">
                <a:latin typeface="Times New Roman"/>
                <a:cs typeface="Times New Roman"/>
              </a:rPr>
              <a:t> </a:t>
            </a:r>
            <a:r>
              <a:rPr sz="800" b="1" spc="250" dirty="0">
                <a:latin typeface="Times New Roman"/>
                <a:cs typeface="Times New Roman"/>
              </a:rPr>
              <a:t>2:</a:t>
            </a:r>
            <a:r>
              <a:rPr sz="800" b="1" spc="655" dirty="0">
                <a:latin typeface="Times New Roman"/>
                <a:cs typeface="Times New Roman"/>
              </a:rPr>
              <a:t> </a:t>
            </a:r>
            <a:r>
              <a:rPr sz="800" spc="355" dirty="0">
                <a:latin typeface="Times New Roman"/>
                <a:cs typeface="Times New Roman"/>
              </a:rPr>
              <a:t>CMK’nun</a:t>
            </a:r>
            <a:r>
              <a:rPr sz="800" spc="655" dirty="0">
                <a:latin typeface="Times New Roman"/>
                <a:cs typeface="Times New Roman"/>
              </a:rPr>
              <a:t> </a:t>
            </a:r>
            <a:r>
              <a:rPr sz="800" spc="305" dirty="0">
                <a:latin typeface="Times New Roman"/>
                <a:cs typeface="Times New Roman"/>
              </a:rPr>
              <a:t>55</a:t>
            </a:r>
            <a:r>
              <a:rPr sz="800" spc="655" dirty="0">
                <a:latin typeface="Times New Roman"/>
                <a:cs typeface="Times New Roman"/>
              </a:rPr>
              <a:t> </a:t>
            </a:r>
            <a:r>
              <a:rPr sz="800" spc="229" dirty="0">
                <a:latin typeface="Times New Roman"/>
                <a:cs typeface="Times New Roman"/>
              </a:rPr>
              <a:t>inci  </a:t>
            </a:r>
            <a:r>
              <a:rPr sz="800" spc="285" dirty="0">
                <a:latin typeface="Times New Roman"/>
                <a:cs typeface="Times New Roman"/>
              </a:rPr>
              <a:t>maddesi</a:t>
            </a:r>
            <a:r>
              <a:rPr sz="800" spc="660" dirty="0">
                <a:latin typeface="Times New Roman"/>
                <a:cs typeface="Times New Roman"/>
              </a:rPr>
              <a:t> </a:t>
            </a:r>
            <a:r>
              <a:rPr sz="800" spc="245" dirty="0">
                <a:latin typeface="Times New Roman"/>
                <a:cs typeface="Times New Roman"/>
              </a:rPr>
              <a:t>uyarınca,</a:t>
            </a:r>
            <a:r>
              <a:rPr sz="800" spc="670" dirty="0">
                <a:latin typeface="Times New Roman"/>
                <a:cs typeface="Times New Roman"/>
              </a:rPr>
              <a:t> </a:t>
            </a:r>
            <a:r>
              <a:rPr sz="800" spc="235" dirty="0">
                <a:latin typeface="Times New Roman"/>
                <a:cs typeface="Times New Roman"/>
              </a:rPr>
              <a:t>tanıklara</a:t>
            </a:r>
            <a:r>
              <a:rPr sz="800" spc="650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ifade</a:t>
            </a:r>
            <a:r>
              <a:rPr sz="800" spc="650" dirty="0">
                <a:latin typeface="Times New Roman"/>
                <a:cs typeface="Times New Roman"/>
              </a:rPr>
              <a:t> </a:t>
            </a:r>
            <a:r>
              <a:rPr sz="800" spc="270" dirty="0">
                <a:latin typeface="Times New Roman"/>
                <a:cs typeface="Times New Roman"/>
              </a:rPr>
              <a:t>alınmasından</a:t>
            </a:r>
            <a:r>
              <a:rPr sz="800" spc="655" dirty="0">
                <a:latin typeface="Times New Roman"/>
                <a:cs typeface="Times New Roman"/>
              </a:rPr>
              <a:t> </a:t>
            </a:r>
            <a:r>
              <a:rPr sz="800" spc="285" dirty="0">
                <a:latin typeface="Times New Roman"/>
                <a:cs typeface="Times New Roman"/>
              </a:rPr>
              <a:t>önce</a:t>
            </a:r>
            <a:endParaRPr sz="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8600"/>
              </a:lnSpc>
              <a:spcBef>
                <a:spcPts val="20"/>
              </a:spcBef>
            </a:pPr>
            <a:r>
              <a:rPr sz="800" b="1" spc="295" dirty="0">
                <a:latin typeface="Times New Roman"/>
                <a:cs typeface="Times New Roman"/>
              </a:rPr>
              <a:t>“…Bildiğimi </a:t>
            </a:r>
            <a:r>
              <a:rPr sz="800" b="1" spc="300" dirty="0">
                <a:latin typeface="Times New Roman"/>
                <a:cs typeface="Times New Roman"/>
              </a:rPr>
              <a:t>dosdoğru </a:t>
            </a:r>
            <a:r>
              <a:rPr sz="800" b="1" spc="275" dirty="0">
                <a:latin typeface="Times New Roman"/>
                <a:cs typeface="Times New Roman"/>
              </a:rPr>
              <a:t>söyleyeceğime </a:t>
            </a:r>
            <a:r>
              <a:rPr sz="800" b="1" spc="365" dirty="0">
                <a:latin typeface="Times New Roman"/>
                <a:cs typeface="Times New Roman"/>
              </a:rPr>
              <a:t>namusum </a:t>
            </a:r>
            <a:r>
              <a:rPr sz="800" b="1" spc="290" dirty="0">
                <a:latin typeface="Times New Roman"/>
                <a:cs typeface="Times New Roman"/>
              </a:rPr>
              <a:t>ve </a:t>
            </a:r>
            <a:r>
              <a:rPr sz="800" b="1" spc="300" dirty="0">
                <a:latin typeface="Times New Roman"/>
                <a:cs typeface="Times New Roman"/>
              </a:rPr>
              <a:t>vicdanım </a:t>
            </a:r>
            <a:r>
              <a:rPr sz="800" b="1" spc="270" dirty="0">
                <a:latin typeface="Times New Roman"/>
                <a:cs typeface="Times New Roman"/>
              </a:rPr>
              <a:t>üzerine </a:t>
            </a:r>
            <a:r>
              <a:rPr sz="800" b="1" spc="315" dirty="0">
                <a:latin typeface="Times New Roman"/>
                <a:cs typeface="Times New Roman"/>
              </a:rPr>
              <a:t>yemin </a:t>
            </a:r>
            <a:r>
              <a:rPr sz="800" b="1" spc="335" dirty="0">
                <a:latin typeface="Times New Roman"/>
                <a:cs typeface="Times New Roman"/>
              </a:rPr>
              <a:t>ederim…” </a:t>
            </a:r>
            <a:r>
              <a:rPr sz="800" b="1" spc="-185" dirty="0">
                <a:latin typeface="Times New Roman"/>
                <a:cs typeface="Times New Roman"/>
              </a:rPr>
              <a:t> </a:t>
            </a:r>
            <a:r>
              <a:rPr sz="800" spc="250" dirty="0">
                <a:latin typeface="Times New Roman"/>
                <a:cs typeface="Times New Roman"/>
              </a:rPr>
              <a:t>şeklinde </a:t>
            </a:r>
            <a:r>
              <a:rPr sz="800" spc="300" dirty="0">
                <a:latin typeface="Times New Roman"/>
                <a:cs typeface="Times New Roman"/>
              </a:rPr>
              <a:t>yemin </a:t>
            </a:r>
            <a:r>
              <a:rPr sz="800" spc="204" dirty="0">
                <a:latin typeface="Times New Roman"/>
                <a:cs typeface="Times New Roman"/>
              </a:rPr>
              <a:t>yaptırılır. </a:t>
            </a:r>
            <a:r>
              <a:rPr sz="800" spc="355" dirty="0">
                <a:latin typeface="Times New Roman"/>
                <a:cs typeface="Times New Roman"/>
              </a:rPr>
              <a:t>CMK’nun </a:t>
            </a:r>
            <a:r>
              <a:rPr sz="800" spc="305" dirty="0">
                <a:latin typeface="Times New Roman"/>
                <a:cs typeface="Times New Roman"/>
              </a:rPr>
              <a:t>54 </a:t>
            </a:r>
            <a:r>
              <a:rPr sz="800" spc="290" dirty="0">
                <a:latin typeface="Times New Roman"/>
                <a:cs typeface="Times New Roman"/>
              </a:rPr>
              <a:t>üncü </a:t>
            </a:r>
            <a:r>
              <a:rPr sz="800" spc="285" dirty="0">
                <a:latin typeface="Times New Roman"/>
                <a:cs typeface="Times New Roman"/>
              </a:rPr>
              <a:t>maddesi </a:t>
            </a:r>
            <a:r>
              <a:rPr sz="800" spc="254" dirty="0">
                <a:latin typeface="Times New Roman"/>
                <a:cs typeface="Times New Roman"/>
              </a:rPr>
              <a:t>uyarınca </a:t>
            </a:r>
            <a:r>
              <a:rPr sz="800" spc="235" dirty="0">
                <a:latin typeface="Times New Roman"/>
                <a:cs typeface="Times New Roman"/>
              </a:rPr>
              <a:t>tanıklara </a:t>
            </a:r>
            <a:r>
              <a:rPr sz="800" spc="250" dirty="0">
                <a:latin typeface="Times New Roman"/>
                <a:cs typeface="Times New Roman"/>
              </a:rPr>
              <a:t>gerektiğinde </a:t>
            </a:r>
            <a:r>
              <a:rPr sz="800" spc="285" dirty="0">
                <a:latin typeface="Times New Roman"/>
                <a:cs typeface="Times New Roman"/>
              </a:rPr>
              <a:t>veya </a:t>
            </a:r>
            <a:r>
              <a:rPr sz="800" spc="290" dirty="0">
                <a:latin typeface="Times New Roman"/>
                <a:cs typeface="Times New Roman"/>
              </a:rPr>
              <a:t> </a:t>
            </a:r>
            <a:r>
              <a:rPr sz="800" spc="240" dirty="0">
                <a:latin typeface="Times New Roman"/>
                <a:cs typeface="Times New Roman"/>
              </a:rPr>
              <a:t>tanık </a:t>
            </a:r>
            <a:r>
              <a:rPr sz="800" spc="210" dirty="0">
                <a:latin typeface="Times New Roman"/>
                <a:cs typeface="Times New Roman"/>
              </a:rPr>
              <a:t>sıfatıyla </a:t>
            </a:r>
            <a:r>
              <a:rPr sz="800" spc="250" dirty="0">
                <a:latin typeface="Times New Roman"/>
                <a:cs typeface="Times New Roman"/>
              </a:rPr>
              <a:t>dinlenilmesinin </a:t>
            </a:r>
            <a:r>
              <a:rPr sz="800" spc="300" dirty="0">
                <a:latin typeface="Times New Roman"/>
                <a:cs typeface="Times New Roman"/>
              </a:rPr>
              <a:t>uygun </a:t>
            </a:r>
            <a:r>
              <a:rPr sz="800" spc="270" dirty="0">
                <a:latin typeface="Times New Roman"/>
                <a:cs typeface="Times New Roman"/>
              </a:rPr>
              <a:t>olup </a:t>
            </a:r>
            <a:r>
              <a:rPr sz="800" spc="275" dirty="0">
                <a:latin typeface="Times New Roman"/>
                <a:cs typeface="Times New Roman"/>
              </a:rPr>
              <a:t>olmadığında </a:t>
            </a:r>
            <a:r>
              <a:rPr sz="800" spc="245" dirty="0">
                <a:latin typeface="Times New Roman"/>
                <a:cs typeface="Times New Roman"/>
              </a:rPr>
              <a:t>tereddüt </a:t>
            </a:r>
            <a:r>
              <a:rPr sz="800" spc="254" dirty="0">
                <a:latin typeface="Times New Roman"/>
                <a:cs typeface="Times New Roman"/>
              </a:rPr>
              <a:t>varsa </a:t>
            </a:r>
            <a:r>
              <a:rPr sz="800" spc="250" dirty="0">
                <a:latin typeface="Times New Roman"/>
                <a:cs typeface="Times New Roman"/>
              </a:rPr>
              <a:t>ifadesinden </a:t>
            </a:r>
            <a:r>
              <a:rPr sz="800" spc="240" dirty="0">
                <a:latin typeface="Times New Roman"/>
                <a:cs typeface="Times New Roman"/>
              </a:rPr>
              <a:t>sonra, </a:t>
            </a:r>
            <a:r>
              <a:rPr sz="800" spc="245" dirty="0">
                <a:latin typeface="Times New Roman"/>
                <a:cs typeface="Times New Roman"/>
              </a:rPr>
              <a:t> </a:t>
            </a:r>
            <a:r>
              <a:rPr sz="800" b="1" spc="300" dirty="0">
                <a:latin typeface="Times New Roman"/>
                <a:cs typeface="Times New Roman"/>
              </a:rPr>
              <a:t>"…Bildiğimi dosdoğru </a:t>
            </a:r>
            <a:r>
              <a:rPr sz="800" b="1" spc="270" dirty="0">
                <a:latin typeface="Times New Roman"/>
                <a:cs typeface="Times New Roman"/>
              </a:rPr>
              <a:t>söylediğime </a:t>
            </a:r>
            <a:r>
              <a:rPr sz="800" b="1" spc="365" dirty="0">
                <a:latin typeface="Times New Roman"/>
                <a:cs typeface="Times New Roman"/>
              </a:rPr>
              <a:t>namusum </a:t>
            </a:r>
            <a:r>
              <a:rPr sz="800" b="1" spc="285" dirty="0">
                <a:latin typeface="Times New Roman"/>
                <a:cs typeface="Times New Roman"/>
              </a:rPr>
              <a:t>ve </a:t>
            </a:r>
            <a:r>
              <a:rPr sz="800" b="1" spc="300" dirty="0">
                <a:latin typeface="Times New Roman"/>
                <a:cs typeface="Times New Roman"/>
              </a:rPr>
              <a:t>vicdanım </a:t>
            </a:r>
            <a:r>
              <a:rPr sz="800" b="1" spc="270" dirty="0">
                <a:latin typeface="Times New Roman"/>
                <a:cs typeface="Times New Roman"/>
              </a:rPr>
              <a:t>üzerine </a:t>
            </a:r>
            <a:r>
              <a:rPr sz="800" b="1" spc="315" dirty="0">
                <a:latin typeface="Times New Roman"/>
                <a:cs typeface="Times New Roman"/>
              </a:rPr>
              <a:t>yemin </a:t>
            </a:r>
            <a:r>
              <a:rPr sz="800" b="1" spc="340" dirty="0">
                <a:latin typeface="Times New Roman"/>
                <a:cs typeface="Times New Roman"/>
              </a:rPr>
              <a:t>ederim…" </a:t>
            </a:r>
            <a:r>
              <a:rPr sz="800" b="1" spc="345" dirty="0">
                <a:latin typeface="Times New Roman"/>
                <a:cs typeface="Times New Roman"/>
              </a:rPr>
              <a:t> </a:t>
            </a:r>
            <a:r>
              <a:rPr sz="800" spc="250" dirty="0">
                <a:latin typeface="Times New Roman"/>
                <a:cs typeface="Times New Roman"/>
              </a:rPr>
              <a:t>şeklinde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800" spc="295" dirty="0">
                <a:latin typeface="Times New Roman"/>
                <a:cs typeface="Times New Roman"/>
              </a:rPr>
              <a:t>yemin</a:t>
            </a:r>
            <a:r>
              <a:rPr sz="800" spc="175" dirty="0">
                <a:latin typeface="Times New Roman"/>
                <a:cs typeface="Times New Roman"/>
              </a:rPr>
              <a:t> </a:t>
            </a:r>
            <a:r>
              <a:rPr sz="800" spc="204" dirty="0">
                <a:latin typeface="Times New Roman"/>
                <a:cs typeface="Times New Roman"/>
              </a:rPr>
              <a:t>yaptırılır.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7403" y="1263395"/>
            <a:ext cx="6779259" cy="5594985"/>
          </a:xfrm>
          <a:custGeom>
            <a:avLst/>
            <a:gdLst/>
            <a:ahLst/>
            <a:cxnLst/>
            <a:rect l="l" t="t" r="r" b="b"/>
            <a:pathLst>
              <a:path w="6779259" h="5594984">
                <a:moveTo>
                  <a:pt x="6778752" y="5594604"/>
                </a:moveTo>
                <a:lnTo>
                  <a:pt x="6778752" y="0"/>
                </a:lnTo>
                <a:lnTo>
                  <a:pt x="0" y="0"/>
                </a:lnTo>
                <a:lnTo>
                  <a:pt x="0" y="5594604"/>
                </a:lnTo>
              </a:path>
            </a:pathLst>
          </a:custGeom>
          <a:ln w="9144">
            <a:solidFill>
              <a:srgbClr val="A6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9" name="object 9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13083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602" y="1499982"/>
            <a:ext cx="1409065" cy="4692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94055">
              <a:lnSpc>
                <a:spcPts val="860"/>
              </a:lnSpc>
              <a:spcBef>
                <a:spcPts val="160"/>
              </a:spcBef>
            </a:pPr>
            <a:r>
              <a:rPr sz="750" spc="135" dirty="0">
                <a:latin typeface="Times New Roman"/>
                <a:cs typeface="Times New Roman"/>
              </a:rPr>
              <a:t>AD</a:t>
            </a:r>
            <a:r>
              <a:rPr sz="750" spc="60" dirty="0">
                <a:latin typeface="Times New Roman"/>
                <a:cs typeface="Times New Roman"/>
              </a:rPr>
              <a:t>I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120" dirty="0">
                <a:latin typeface="Times New Roman"/>
                <a:cs typeface="Times New Roman"/>
              </a:rPr>
              <a:t>SO</a:t>
            </a:r>
            <a:r>
              <a:rPr sz="750" spc="130" dirty="0">
                <a:latin typeface="Times New Roman"/>
                <a:cs typeface="Times New Roman"/>
              </a:rPr>
              <a:t>Y</a:t>
            </a:r>
            <a:r>
              <a:rPr sz="750" spc="135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D</a:t>
            </a:r>
            <a:r>
              <a:rPr sz="750" spc="50" dirty="0">
                <a:latin typeface="Times New Roman"/>
                <a:cs typeface="Times New Roman"/>
              </a:rPr>
              <a:t>I  </a:t>
            </a:r>
            <a:r>
              <a:rPr sz="750" spc="125" dirty="0">
                <a:latin typeface="Times New Roman"/>
                <a:cs typeface="Times New Roman"/>
              </a:rPr>
              <a:t>BABA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114" dirty="0">
                <a:latin typeface="Times New Roman"/>
                <a:cs typeface="Times New Roman"/>
              </a:rPr>
              <a:t>ADI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25"/>
              </a:lnSpc>
            </a:pPr>
            <a:r>
              <a:rPr sz="750" spc="135" dirty="0">
                <a:latin typeface="Times New Roman"/>
                <a:cs typeface="Times New Roman"/>
              </a:rPr>
              <a:t>DOĞUM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105" dirty="0">
                <a:latin typeface="Times New Roman"/>
                <a:cs typeface="Times New Roman"/>
              </a:rPr>
              <a:t>YERİ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120" dirty="0">
                <a:latin typeface="Times New Roman"/>
                <a:cs typeface="Times New Roman"/>
              </a:rPr>
              <a:t>VE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105" dirty="0">
                <a:latin typeface="Times New Roman"/>
                <a:cs typeface="Times New Roman"/>
              </a:rPr>
              <a:t>TARİHİ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85"/>
              </a:lnSpc>
            </a:pPr>
            <a:r>
              <a:rPr sz="750" spc="120" dirty="0">
                <a:latin typeface="Times New Roman"/>
                <a:cs typeface="Times New Roman"/>
              </a:rPr>
              <a:t>MEDENİ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110" dirty="0">
                <a:latin typeface="Times New Roman"/>
                <a:cs typeface="Times New Roman"/>
              </a:rPr>
              <a:t>HALİ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4049" y="1392235"/>
            <a:ext cx="106934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75"/>
              </a:lnSpc>
              <a:spcBef>
                <a:spcPts val="100"/>
              </a:spcBef>
            </a:pPr>
            <a:r>
              <a:rPr sz="750" b="1" spc="110" dirty="0">
                <a:latin typeface="Times New Roman"/>
                <a:cs typeface="Times New Roman"/>
              </a:rPr>
              <a:t>İFADE</a:t>
            </a:r>
            <a:r>
              <a:rPr sz="750" b="1" spc="15" dirty="0">
                <a:latin typeface="Times New Roman"/>
                <a:cs typeface="Times New Roman"/>
              </a:rPr>
              <a:t> </a:t>
            </a:r>
            <a:r>
              <a:rPr sz="750" b="1" spc="120" dirty="0">
                <a:latin typeface="Times New Roman"/>
                <a:cs typeface="Times New Roman"/>
              </a:rPr>
              <a:t>TUTANAĞI</a:t>
            </a:r>
            <a:endParaRPr sz="750">
              <a:latin typeface="Times New Roman"/>
              <a:cs typeface="Times New Roman"/>
            </a:endParaRPr>
          </a:p>
          <a:p>
            <a:pPr marR="266700" algn="ctr">
              <a:lnSpc>
                <a:spcPts val="855"/>
              </a:lnSpc>
            </a:pPr>
            <a:r>
              <a:rPr sz="750" spc="50" dirty="0"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  <a:p>
            <a:pPr marR="266700" algn="ctr">
              <a:lnSpc>
                <a:spcPts val="865"/>
              </a:lnSpc>
            </a:pPr>
            <a:r>
              <a:rPr sz="750" spc="50" dirty="0"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  <a:p>
            <a:pPr marR="266700" algn="ctr">
              <a:lnSpc>
                <a:spcPts val="865"/>
              </a:lnSpc>
            </a:pPr>
            <a:r>
              <a:rPr sz="750" spc="50" dirty="0"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  <a:p>
            <a:pPr marR="266700" algn="ctr">
              <a:lnSpc>
                <a:spcPts val="885"/>
              </a:lnSpc>
            </a:pPr>
            <a:r>
              <a:rPr sz="750" spc="50" dirty="0"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ts val="880"/>
              </a:lnSpc>
              <a:spcBef>
                <a:spcPts val="100"/>
              </a:spcBef>
              <a:tabLst>
                <a:tab pos="2292350" algn="l"/>
              </a:tabLst>
            </a:pPr>
            <a:r>
              <a:rPr spc="120" dirty="0"/>
              <a:t>NÜFUSA</a:t>
            </a:r>
            <a:r>
              <a:rPr spc="55" dirty="0"/>
              <a:t> </a:t>
            </a:r>
            <a:r>
              <a:rPr spc="105" dirty="0"/>
              <a:t>KAYITLI</a:t>
            </a:r>
            <a:r>
              <a:rPr spc="55" dirty="0"/>
              <a:t> </a:t>
            </a:r>
            <a:r>
              <a:rPr spc="130" dirty="0"/>
              <a:t>OLDUĞU</a:t>
            </a:r>
            <a:r>
              <a:rPr spc="55" dirty="0"/>
              <a:t> </a:t>
            </a:r>
            <a:r>
              <a:rPr spc="120" dirty="0"/>
              <a:t>YER	</a:t>
            </a:r>
            <a:r>
              <a:rPr spc="50" dirty="0"/>
              <a:t>:</a:t>
            </a:r>
          </a:p>
          <a:p>
            <a:pPr marL="364490">
              <a:lnSpc>
                <a:spcPts val="865"/>
              </a:lnSpc>
              <a:tabLst>
                <a:tab pos="2292350" algn="l"/>
              </a:tabLst>
            </a:pPr>
            <a:r>
              <a:rPr spc="105" dirty="0"/>
              <a:t>TAHSİLİ	</a:t>
            </a:r>
            <a:r>
              <a:rPr spc="50" dirty="0"/>
              <a:t>:</a:t>
            </a:r>
          </a:p>
          <a:p>
            <a:pPr marL="364490">
              <a:lnSpc>
                <a:spcPts val="865"/>
              </a:lnSpc>
              <a:tabLst>
                <a:tab pos="2292350" algn="l"/>
              </a:tabLst>
            </a:pPr>
            <a:r>
              <a:rPr spc="95" dirty="0"/>
              <a:t>İŞİ/GÖREVİ	</a:t>
            </a:r>
            <a:r>
              <a:rPr spc="50" dirty="0"/>
              <a:t>:</a:t>
            </a:r>
          </a:p>
          <a:p>
            <a:pPr marL="364490">
              <a:lnSpc>
                <a:spcPts val="865"/>
              </a:lnSpc>
              <a:tabLst>
                <a:tab pos="2292350" algn="l"/>
              </a:tabLst>
            </a:pPr>
            <a:r>
              <a:rPr spc="114" dirty="0"/>
              <a:t>İKAMET</a:t>
            </a:r>
            <a:r>
              <a:rPr spc="55" dirty="0"/>
              <a:t> </a:t>
            </a:r>
            <a:r>
              <a:rPr spc="110" dirty="0"/>
              <a:t>ADRESİ	</a:t>
            </a:r>
            <a:r>
              <a:rPr spc="50" dirty="0"/>
              <a:t>:</a:t>
            </a:r>
          </a:p>
          <a:p>
            <a:pPr marL="364490">
              <a:lnSpc>
                <a:spcPts val="865"/>
              </a:lnSpc>
              <a:tabLst>
                <a:tab pos="2285365" algn="l"/>
              </a:tabLst>
            </a:pPr>
            <a:r>
              <a:rPr spc="80" dirty="0"/>
              <a:t>T.C.</a:t>
            </a:r>
            <a:r>
              <a:rPr spc="55" dirty="0"/>
              <a:t> </a:t>
            </a:r>
            <a:r>
              <a:rPr spc="105" dirty="0"/>
              <a:t>KİMLİK</a:t>
            </a:r>
            <a:r>
              <a:rPr spc="65" dirty="0"/>
              <a:t> </a:t>
            </a:r>
            <a:r>
              <a:rPr spc="130" dirty="0"/>
              <a:t>NO	</a:t>
            </a:r>
            <a:r>
              <a:rPr spc="50" dirty="0"/>
              <a:t>:</a:t>
            </a:r>
          </a:p>
          <a:p>
            <a:pPr marL="364490">
              <a:lnSpc>
                <a:spcPts val="880"/>
              </a:lnSpc>
              <a:tabLst>
                <a:tab pos="2299335" algn="l"/>
              </a:tabLst>
            </a:pPr>
            <a:r>
              <a:rPr spc="114" dirty="0"/>
              <a:t>TELEFON	</a:t>
            </a:r>
            <a:r>
              <a:rPr spc="50" dirty="0"/>
              <a:t>:</a:t>
            </a:r>
          </a:p>
          <a:p>
            <a:pPr>
              <a:lnSpc>
                <a:spcPct val="100000"/>
              </a:lnSpc>
            </a:pPr>
            <a:endParaRPr sz="80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/>
          </a:p>
          <a:p>
            <a:pPr marL="12700" marR="5080" indent="351790" algn="just">
              <a:lnSpc>
                <a:spcPts val="860"/>
              </a:lnSpc>
              <a:spcBef>
                <a:spcPts val="5"/>
              </a:spcBef>
            </a:pPr>
            <a:r>
              <a:rPr spc="85" dirty="0"/>
              <a:t>Yukarıda </a:t>
            </a:r>
            <a:r>
              <a:rPr spc="75" dirty="0"/>
              <a:t>açık kimliği </a:t>
            </a:r>
            <a:r>
              <a:rPr spc="65" dirty="0"/>
              <a:t>yazılı </a:t>
            </a:r>
            <a:r>
              <a:rPr spc="190" dirty="0"/>
              <a:t>…… </a:t>
            </a:r>
            <a:r>
              <a:rPr spc="65" dirty="0"/>
              <a:t>şahıs, </a:t>
            </a:r>
            <a:r>
              <a:rPr spc="185" dirty="0"/>
              <a:t>…… </a:t>
            </a:r>
            <a:r>
              <a:rPr spc="75" dirty="0"/>
              <a:t>Valiliğinde tarafımıza </a:t>
            </a:r>
            <a:r>
              <a:rPr spc="70" dirty="0"/>
              <a:t>tahsis </a:t>
            </a:r>
            <a:r>
              <a:rPr spc="75" dirty="0"/>
              <a:t>edilen </a:t>
            </a:r>
            <a:r>
              <a:rPr spc="80" dirty="0"/>
              <a:t> </a:t>
            </a:r>
            <a:r>
              <a:rPr spc="75" dirty="0"/>
              <a:t>çalışma odasına </a:t>
            </a:r>
            <a:r>
              <a:rPr spc="80" dirty="0"/>
              <a:t>davet </a:t>
            </a:r>
            <a:r>
              <a:rPr spc="70" dirty="0"/>
              <a:t>edilerek </a:t>
            </a:r>
            <a:r>
              <a:rPr spc="75" dirty="0"/>
              <a:t>tanık </a:t>
            </a:r>
            <a:r>
              <a:rPr spc="65" dirty="0"/>
              <a:t>sıfatıyla </a:t>
            </a:r>
            <a:r>
              <a:rPr spc="70" dirty="0"/>
              <a:t>ifadesine </a:t>
            </a:r>
            <a:r>
              <a:rPr spc="75" dirty="0"/>
              <a:t>başvurulacağı </a:t>
            </a:r>
            <a:r>
              <a:rPr spc="80" dirty="0"/>
              <a:t>kendisine </a:t>
            </a:r>
            <a:r>
              <a:rPr spc="70" dirty="0"/>
              <a:t>açıklandı, </a:t>
            </a:r>
            <a:r>
              <a:rPr spc="75" dirty="0"/>
              <a:t> </a:t>
            </a:r>
            <a:r>
              <a:rPr spc="70" dirty="0"/>
              <a:t>tanıklık</a:t>
            </a:r>
            <a:r>
              <a:rPr spc="75" dirty="0"/>
              <a:t> </a:t>
            </a:r>
            <a:r>
              <a:rPr spc="85" dirty="0"/>
              <a:t>yapmasına</a:t>
            </a:r>
            <a:r>
              <a:rPr spc="90" dirty="0"/>
              <a:t> </a:t>
            </a:r>
            <a:r>
              <a:rPr spc="80" dirty="0"/>
              <a:t>engel</a:t>
            </a:r>
            <a:r>
              <a:rPr spc="85" dirty="0"/>
              <a:t> </a:t>
            </a:r>
            <a:r>
              <a:rPr spc="70" dirty="0"/>
              <a:t>bir</a:t>
            </a:r>
            <a:r>
              <a:rPr spc="75" dirty="0"/>
              <a:t> </a:t>
            </a:r>
            <a:r>
              <a:rPr spc="70" dirty="0"/>
              <a:t>halin</a:t>
            </a:r>
            <a:r>
              <a:rPr spc="75" dirty="0"/>
              <a:t> </a:t>
            </a:r>
            <a:r>
              <a:rPr spc="80" dirty="0"/>
              <a:t>bulunmadığının</a:t>
            </a:r>
            <a:r>
              <a:rPr spc="85" dirty="0"/>
              <a:t> </a:t>
            </a:r>
            <a:r>
              <a:rPr spc="75" dirty="0"/>
              <a:t>anlaşılması</a:t>
            </a:r>
            <a:r>
              <a:rPr spc="80" dirty="0"/>
              <a:t> </a:t>
            </a:r>
            <a:r>
              <a:rPr spc="75" dirty="0"/>
              <a:t>üzerine</a:t>
            </a:r>
            <a:r>
              <a:rPr spc="80" dirty="0"/>
              <a:t> </a:t>
            </a:r>
            <a:r>
              <a:rPr spc="85" dirty="0"/>
              <a:t>yeminsiz</a:t>
            </a:r>
            <a:r>
              <a:rPr spc="90" dirty="0"/>
              <a:t> </a:t>
            </a:r>
            <a:r>
              <a:rPr spc="75" dirty="0"/>
              <a:t>olarak </a:t>
            </a:r>
            <a:r>
              <a:rPr spc="80" dirty="0"/>
              <a:t> </a:t>
            </a:r>
            <a:r>
              <a:rPr spc="70" dirty="0"/>
              <a:t>ifadesine</a:t>
            </a:r>
            <a:r>
              <a:rPr spc="45" dirty="0"/>
              <a:t> </a:t>
            </a:r>
            <a:r>
              <a:rPr spc="85" dirty="0"/>
              <a:t>başvurulmak</a:t>
            </a:r>
            <a:r>
              <a:rPr spc="45" dirty="0"/>
              <a:t> </a:t>
            </a:r>
            <a:r>
              <a:rPr spc="80" dirty="0"/>
              <a:t>üzere</a:t>
            </a:r>
            <a:r>
              <a:rPr spc="40" dirty="0"/>
              <a:t> </a:t>
            </a:r>
            <a:r>
              <a:rPr spc="90" dirty="0"/>
              <a:t>konu</a:t>
            </a:r>
            <a:r>
              <a:rPr spc="45" dirty="0"/>
              <a:t> </a:t>
            </a:r>
            <a:r>
              <a:rPr spc="65" dirty="0"/>
              <a:t>anlatıldı</a:t>
            </a:r>
            <a:r>
              <a:rPr spc="50" dirty="0"/>
              <a:t> </a:t>
            </a:r>
            <a:r>
              <a:rPr spc="85" dirty="0"/>
              <a:t>ve</a:t>
            </a:r>
            <a:r>
              <a:rPr spc="40" dirty="0"/>
              <a:t> </a:t>
            </a:r>
            <a:r>
              <a:rPr spc="70" dirty="0"/>
              <a:t>soruldu.</a:t>
            </a:r>
          </a:p>
          <a:p>
            <a:pPr marL="364490" algn="just">
              <a:lnSpc>
                <a:spcPts val="850"/>
              </a:lnSpc>
            </a:pPr>
            <a:r>
              <a:rPr spc="80" dirty="0"/>
              <a:t>Alınan</a:t>
            </a:r>
            <a:r>
              <a:rPr spc="10" dirty="0"/>
              <a:t> </a:t>
            </a:r>
            <a:r>
              <a:rPr spc="70" dirty="0"/>
              <a:t>ifadesinde;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/>
          </a:p>
          <a:p>
            <a:pPr marL="364490">
              <a:lnSpc>
                <a:spcPts val="880"/>
              </a:lnSpc>
            </a:pPr>
            <a:r>
              <a:rPr spc="185" dirty="0"/>
              <a:t>…</a:t>
            </a:r>
          </a:p>
          <a:p>
            <a:pPr marL="12700" marR="8890" indent="351790">
              <a:lnSpc>
                <a:spcPts val="860"/>
              </a:lnSpc>
              <a:spcBef>
                <a:spcPts val="45"/>
              </a:spcBef>
            </a:pPr>
            <a:r>
              <a:rPr spc="85" dirty="0"/>
              <a:t>Başka</a:t>
            </a:r>
            <a:r>
              <a:rPr spc="229" dirty="0"/>
              <a:t> </a:t>
            </a:r>
            <a:r>
              <a:rPr spc="70" dirty="0"/>
              <a:t>bir</a:t>
            </a:r>
            <a:r>
              <a:rPr spc="229" dirty="0"/>
              <a:t> </a:t>
            </a:r>
            <a:r>
              <a:rPr spc="75" dirty="0"/>
              <a:t>diyeceği</a:t>
            </a:r>
            <a:r>
              <a:rPr spc="235" dirty="0"/>
              <a:t> </a:t>
            </a:r>
            <a:r>
              <a:rPr spc="80" dirty="0"/>
              <a:t>olmadığını</a:t>
            </a:r>
            <a:r>
              <a:rPr spc="235" dirty="0"/>
              <a:t> </a:t>
            </a:r>
            <a:r>
              <a:rPr spc="85" dirty="0"/>
              <a:t>beyan</a:t>
            </a:r>
            <a:r>
              <a:rPr spc="229" dirty="0"/>
              <a:t> </a:t>
            </a:r>
            <a:r>
              <a:rPr spc="75" dirty="0"/>
              <a:t>ederek,</a:t>
            </a:r>
            <a:r>
              <a:rPr spc="240" dirty="0"/>
              <a:t> </a:t>
            </a:r>
            <a:r>
              <a:rPr spc="75" dirty="0"/>
              <a:t>alınan</a:t>
            </a:r>
            <a:r>
              <a:rPr spc="229" dirty="0"/>
              <a:t> </a:t>
            </a:r>
            <a:r>
              <a:rPr spc="65" dirty="0"/>
              <a:t>ifadesini</a:t>
            </a:r>
            <a:r>
              <a:rPr spc="229" dirty="0"/>
              <a:t> </a:t>
            </a:r>
            <a:r>
              <a:rPr spc="85" dirty="0"/>
              <a:t>okudu,</a:t>
            </a:r>
            <a:r>
              <a:rPr spc="229" dirty="0"/>
              <a:t> </a:t>
            </a:r>
            <a:r>
              <a:rPr spc="95" dirty="0"/>
              <a:t>tam</a:t>
            </a:r>
            <a:r>
              <a:rPr spc="235" dirty="0"/>
              <a:t> </a:t>
            </a:r>
            <a:r>
              <a:rPr spc="85" dirty="0"/>
              <a:t>ve</a:t>
            </a:r>
            <a:r>
              <a:rPr spc="225" dirty="0"/>
              <a:t> </a:t>
            </a:r>
            <a:r>
              <a:rPr spc="85" dirty="0"/>
              <a:t>doğru </a:t>
            </a:r>
            <a:r>
              <a:rPr spc="-175" dirty="0"/>
              <a:t> </a:t>
            </a:r>
            <a:r>
              <a:rPr spc="75" dirty="0"/>
              <a:t>olarak</a:t>
            </a:r>
            <a:r>
              <a:rPr spc="65" dirty="0"/>
              <a:t> </a:t>
            </a:r>
            <a:r>
              <a:rPr spc="70" dirty="0"/>
              <a:t>yazıldığını</a:t>
            </a:r>
            <a:r>
              <a:rPr spc="55" dirty="0"/>
              <a:t> </a:t>
            </a:r>
            <a:r>
              <a:rPr spc="70" dirty="0"/>
              <a:t>belirtmesi</a:t>
            </a:r>
            <a:r>
              <a:rPr spc="50" dirty="0"/>
              <a:t> </a:t>
            </a:r>
            <a:r>
              <a:rPr spc="75" dirty="0"/>
              <a:t>üzerine</a:t>
            </a:r>
            <a:r>
              <a:rPr spc="45" dirty="0"/>
              <a:t> </a:t>
            </a:r>
            <a:r>
              <a:rPr spc="90" dirty="0"/>
              <a:t>bu</a:t>
            </a:r>
            <a:r>
              <a:rPr spc="50" dirty="0"/>
              <a:t> </a:t>
            </a:r>
            <a:r>
              <a:rPr spc="75" dirty="0"/>
              <a:t>tutanak</a:t>
            </a:r>
            <a:r>
              <a:rPr spc="50" dirty="0"/>
              <a:t> </a:t>
            </a:r>
            <a:r>
              <a:rPr spc="80" dirty="0"/>
              <a:t>topluca</a:t>
            </a:r>
            <a:r>
              <a:rPr spc="45" dirty="0"/>
              <a:t> </a:t>
            </a:r>
            <a:r>
              <a:rPr spc="90" dirty="0"/>
              <a:t>imza</a:t>
            </a:r>
            <a:r>
              <a:rPr spc="45" dirty="0"/>
              <a:t> </a:t>
            </a:r>
            <a:r>
              <a:rPr spc="65" dirty="0"/>
              <a:t>altına</a:t>
            </a:r>
            <a:r>
              <a:rPr spc="45" dirty="0"/>
              <a:t> </a:t>
            </a:r>
            <a:r>
              <a:rPr spc="65" dirty="0"/>
              <a:t>alındı.</a:t>
            </a:r>
            <a:r>
              <a:rPr spc="50" dirty="0"/>
              <a:t> </a:t>
            </a:r>
            <a:r>
              <a:rPr spc="65" dirty="0"/>
              <a:t>../../2015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4602" y="4241879"/>
            <a:ext cx="6248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70" dirty="0">
                <a:latin typeface="Times New Roman"/>
                <a:cs typeface="Times New Roman"/>
              </a:rPr>
              <a:t>İfadeyi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Alan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843" y="4241879"/>
            <a:ext cx="6045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70" dirty="0">
                <a:latin typeface="Times New Roman"/>
                <a:cs typeface="Times New Roman"/>
              </a:rPr>
              <a:t>İfade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Sahibi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856" y="4241879"/>
            <a:ext cx="71183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85" dirty="0">
                <a:latin typeface="Times New Roman"/>
                <a:cs typeface="Times New Roman"/>
              </a:rPr>
              <a:t>Yeminli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Katip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2195" y="4901946"/>
            <a:ext cx="4541520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algn="ctr">
              <a:lnSpc>
                <a:spcPct val="100000"/>
              </a:lnSpc>
              <a:spcBef>
                <a:spcPts val="100"/>
              </a:spcBef>
            </a:pPr>
            <a:r>
              <a:rPr sz="750" b="1" spc="45" dirty="0">
                <a:latin typeface="Times New Roman"/>
                <a:cs typeface="Times New Roman"/>
              </a:rPr>
              <a:t>./..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6350" indent="351790" algn="just">
              <a:lnSpc>
                <a:spcPts val="860"/>
              </a:lnSpc>
            </a:pPr>
            <a:r>
              <a:rPr sz="750" b="1" spc="95" dirty="0">
                <a:latin typeface="Times New Roman"/>
                <a:cs typeface="Times New Roman"/>
              </a:rPr>
              <a:t>Not </a:t>
            </a:r>
            <a:r>
              <a:rPr sz="750" b="1" spc="75" dirty="0">
                <a:latin typeface="Times New Roman"/>
                <a:cs typeface="Times New Roman"/>
              </a:rPr>
              <a:t>1: </a:t>
            </a:r>
            <a:r>
              <a:rPr sz="750" spc="75" dirty="0">
                <a:latin typeface="Times New Roman"/>
                <a:cs typeface="Times New Roman"/>
              </a:rPr>
              <a:t>İfadenin </a:t>
            </a:r>
            <a:r>
              <a:rPr sz="750" spc="65" dirty="0">
                <a:latin typeface="Times New Roman"/>
                <a:cs typeface="Times New Roman"/>
              </a:rPr>
              <a:t>iki </a:t>
            </a:r>
            <a:r>
              <a:rPr sz="750" spc="85" dirty="0">
                <a:latin typeface="Times New Roman"/>
                <a:cs typeface="Times New Roman"/>
              </a:rPr>
              <a:t>ve daha </a:t>
            </a:r>
            <a:r>
              <a:rPr sz="750" spc="70" dirty="0">
                <a:latin typeface="Times New Roman"/>
                <a:cs typeface="Times New Roman"/>
              </a:rPr>
              <a:t>fazla </a:t>
            </a:r>
            <a:r>
              <a:rPr sz="750" spc="75" dirty="0">
                <a:latin typeface="Times New Roman"/>
                <a:cs typeface="Times New Roman"/>
              </a:rPr>
              <a:t>sayfa </a:t>
            </a:r>
            <a:r>
              <a:rPr sz="750" spc="80" dirty="0">
                <a:latin typeface="Times New Roman"/>
                <a:cs typeface="Times New Roman"/>
              </a:rPr>
              <a:t>sürmesi </a:t>
            </a:r>
            <a:r>
              <a:rPr sz="750" spc="70" dirty="0">
                <a:latin typeface="Times New Roman"/>
                <a:cs typeface="Times New Roman"/>
              </a:rPr>
              <a:t>halinde, </a:t>
            </a:r>
            <a:r>
              <a:rPr sz="750" spc="75" dirty="0">
                <a:latin typeface="Times New Roman"/>
                <a:cs typeface="Times New Roman"/>
              </a:rPr>
              <a:t>takip </a:t>
            </a:r>
            <a:r>
              <a:rPr sz="750" spc="85" dirty="0">
                <a:latin typeface="Times New Roman"/>
                <a:cs typeface="Times New Roman"/>
              </a:rPr>
              <a:t>eden </a:t>
            </a:r>
            <a:r>
              <a:rPr sz="750" spc="70" dirty="0">
                <a:latin typeface="Times New Roman"/>
                <a:cs typeface="Times New Roman"/>
              </a:rPr>
              <a:t>sayfaların başına,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ifade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sahibinin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adı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ve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soyadı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yazılarak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ifadesinin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kaçıncı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sayfası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olduğu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belirtilmelidir.</a:t>
            </a:r>
            <a:endParaRPr sz="750">
              <a:latin typeface="Times New Roman"/>
              <a:cs typeface="Times New Roman"/>
            </a:endParaRPr>
          </a:p>
          <a:p>
            <a:pPr marL="12700" marR="5080" indent="351790" algn="just">
              <a:lnSpc>
                <a:spcPts val="860"/>
              </a:lnSpc>
              <a:spcBef>
                <a:spcPts val="5"/>
              </a:spcBef>
            </a:pPr>
            <a:r>
              <a:rPr sz="750" b="1" spc="95" dirty="0">
                <a:latin typeface="Times New Roman"/>
                <a:cs typeface="Times New Roman"/>
              </a:rPr>
              <a:t>Not</a:t>
            </a:r>
            <a:r>
              <a:rPr sz="750" b="1" spc="100" dirty="0">
                <a:latin typeface="Times New Roman"/>
                <a:cs typeface="Times New Roman"/>
              </a:rPr>
              <a:t> </a:t>
            </a:r>
            <a:r>
              <a:rPr sz="750" b="1" spc="75" dirty="0">
                <a:latin typeface="Times New Roman"/>
                <a:cs typeface="Times New Roman"/>
              </a:rPr>
              <a:t>2:</a:t>
            </a:r>
            <a:r>
              <a:rPr sz="750" b="1" spc="80" dirty="0">
                <a:latin typeface="Times New Roman"/>
                <a:cs typeface="Times New Roman"/>
              </a:rPr>
              <a:t> </a:t>
            </a:r>
            <a:r>
              <a:rPr sz="750" spc="105" dirty="0">
                <a:latin typeface="Times New Roman"/>
                <a:cs typeface="Times New Roman"/>
              </a:rPr>
              <a:t>CMK’nun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50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nci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maddesi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uyarınca,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dinlenme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sırasında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onbeş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yaşını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doldurmamış </a:t>
            </a:r>
            <a:r>
              <a:rPr sz="750" spc="70" dirty="0">
                <a:latin typeface="Times New Roman"/>
                <a:cs typeface="Times New Roman"/>
              </a:rPr>
              <a:t>olanlar, </a:t>
            </a:r>
            <a:r>
              <a:rPr sz="750" spc="65" dirty="0">
                <a:latin typeface="Times New Roman"/>
                <a:cs typeface="Times New Roman"/>
              </a:rPr>
              <a:t>ayırt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etme </a:t>
            </a:r>
            <a:r>
              <a:rPr sz="750" spc="85" dirty="0">
                <a:latin typeface="Times New Roman"/>
                <a:cs typeface="Times New Roman"/>
              </a:rPr>
              <a:t>gücüne </a:t>
            </a:r>
            <a:r>
              <a:rPr sz="750" spc="75" dirty="0">
                <a:latin typeface="Times New Roman"/>
                <a:cs typeface="Times New Roman"/>
              </a:rPr>
              <a:t>sahip </a:t>
            </a:r>
            <a:r>
              <a:rPr sz="750" spc="85" dirty="0">
                <a:latin typeface="Times New Roman"/>
                <a:cs typeface="Times New Roman"/>
              </a:rPr>
              <a:t>olmamaları </a:t>
            </a:r>
            <a:r>
              <a:rPr sz="750" spc="80" dirty="0">
                <a:latin typeface="Times New Roman"/>
                <a:cs typeface="Times New Roman"/>
              </a:rPr>
              <a:t>nedeniyle </a:t>
            </a:r>
            <a:r>
              <a:rPr sz="750" spc="85" dirty="0">
                <a:latin typeface="Times New Roman"/>
                <a:cs typeface="Times New Roman"/>
              </a:rPr>
              <a:t>yeminin </a:t>
            </a:r>
            <a:r>
              <a:rPr sz="750" spc="65" dirty="0">
                <a:latin typeface="Times New Roman"/>
                <a:cs typeface="Times New Roman"/>
              </a:rPr>
              <a:t>niteliği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ve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önemini kavrayamayanlar ve </a:t>
            </a:r>
            <a:r>
              <a:rPr sz="750" spc="75" dirty="0">
                <a:latin typeface="Times New Roman"/>
                <a:cs typeface="Times New Roman"/>
              </a:rPr>
              <a:t>soruşturma </a:t>
            </a:r>
            <a:r>
              <a:rPr sz="750" spc="85" dirty="0">
                <a:latin typeface="Times New Roman"/>
                <a:cs typeface="Times New Roman"/>
              </a:rPr>
              <a:t>veya </a:t>
            </a:r>
            <a:r>
              <a:rPr sz="750" spc="90" dirty="0">
                <a:latin typeface="Times New Roman"/>
                <a:cs typeface="Times New Roman"/>
              </a:rPr>
              <a:t>kovuşturma konusu </a:t>
            </a:r>
            <a:r>
              <a:rPr sz="750" spc="70" dirty="0">
                <a:latin typeface="Times New Roman"/>
                <a:cs typeface="Times New Roman"/>
              </a:rPr>
              <a:t>suçlara iştirakten </a:t>
            </a:r>
            <a:r>
              <a:rPr sz="750" spc="85" dirty="0">
                <a:latin typeface="Times New Roman"/>
                <a:cs typeface="Times New Roman"/>
              </a:rPr>
              <a:t>veya </a:t>
            </a:r>
            <a:r>
              <a:rPr sz="750" spc="90" dirty="0">
                <a:latin typeface="Times New Roman"/>
                <a:cs typeface="Times New Roman"/>
              </a:rPr>
              <a:t>bu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suçlar</a:t>
            </a:r>
            <a:r>
              <a:rPr sz="750" spc="27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nedeniyle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suçluyu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kayırmaktan</a:t>
            </a:r>
            <a:r>
              <a:rPr sz="750" spc="29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yada</a:t>
            </a:r>
            <a:r>
              <a:rPr sz="750" spc="27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suç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delillerini</a:t>
            </a:r>
            <a:r>
              <a:rPr sz="750" spc="29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yok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etme,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gizleme</a:t>
            </a:r>
            <a:r>
              <a:rPr sz="750" spc="26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veya</a:t>
            </a:r>
            <a:endParaRPr sz="750">
              <a:latin typeface="Times New Roman"/>
              <a:cs typeface="Times New Roman"/>
            </a:endParaRPr>
          </a:p>
          <a:p>
            <a:pPr marL="12700" algn="just">
              <a:lnSpc>
                <a:spcPts val="855"/>
              </a:lnSpc>
            </a:pPr>
            <a:r>
              <a:rPr sz="750" spc="75" dirty="0">
                <a:latin typeface="Times New Roman"/>
                <a:cs typeface="Times New Roman"/>
              </a:rPr>
              <a:t>değiştirmekten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şüpheli,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sanık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veya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95" dirty="0">
                <a:latin typeface="Times New Roman"/>
                <a:cs typeface="Times New Roman"/>
              </a:rPr>
              <a:t>hükümlü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olanlar, </a:t>
            </a:r>
            <a:r>
              <a:rPr sz="750" spc="80" dirty="0">
                <a:latin typeface="Times New Roman"/>
                <a:cs typeface="Times New Roman"/>
              </a:rPr>
              <a:t>yeminsiz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tanık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olarak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dinlenirler.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10" name="object 10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8067" y="1103399"/>
            <a:ext cx="1438910" cy="4768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96265">
              <a:lnSpc>
                <a:spcPts val="1170"/>
              </a:lnSpc>
              <a:spcBef>
                <a:spcPts val="180"/>
              </a:spcBef>
            </a:pPr>
            <a:r>
              <a:rPr sz="1000" b="1" spc="25" dirty="0">
                <a:latin typeface="Times New Roman"/>
                <a:cs typeface="Times New Roman"/>
              </a:rPr>
              <a:t>T.C </a:t>
            </a:r>
            <a:r>
              <a:rPr sz="1000" b="1" spc="30" dirty="0">
                <a:latin typeface="Times New Roman"/>
                <a:cs typeface="Times New Roman"/>
              </a:rPr>
              <a:t> </a:t>
            </a:r>
            <a:r>
              <a:rPr sz="1000" b="1" spc="25" dirty="0">
                <a:latin typeface="Times New Roman"/>
                <a:cs typeface="Times New Roman"/>
              </a:rPr>
              <a:t>İÇİŞLERİ</a:t>
            </a:r>
            <a:r>
              <a:rPr sz="1000" b="1" spc="-65" dirty="0">
                <a:latin typeface="Times New Roman"/>
                <a:cs typeface="Times New Roman"/>
              </a:rPr>
              <a:t> </a:t>
            </a:r>
            <a:r>
              <a:rPr sz="1000" b="1" spc="30" dirty="0">
                <a:latin typeface="Times New Roman"/>
                <a:cs typeface="Times New Roman"/>
              </a:rPr>
              <a:t>BAKANLIĞI</a:t>
            </a: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ts val="1130"/>
              </a:lnSpc>
            </a:pPr>
            <a:r>
              <a:rPr sz="1000" b="1" spc="25" dirty="0">
                <a:latin typeface="Times New Roman"/>
                <a:cs typeface="Times New Roman"/>
              </a:rPr>
              <a:t>Mülkiye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15" dirty="0">
                <a:latin typeface="Times New Roman"/>
                <a:cs typeface="Times New Roman"/>
              </a:rPr>
              <a:t>Müfettişliği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244" y="1844998"/>
            <a:ext cx="344170" cy="3263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95"/>
              </a:spcBef>
            </a:pPr>
            <a:r>
              <a:rPr sz="1000" b="1" spc="20" dirty="0">
                <a:latin typeface="Times New Roman"/>
                <a:cs typeface="Times New Roman"/>
              </a:rPr>
              <a:t>Sayı </a:t>
            </a:r>
            <a:r>
              <a:rPr sz="1000" b="1" spc="25" dirty="0">
                <a:latin typeface="Times New Roman"/>
                <a:cs typeface="Times New Roman"/>
              </a:rPr>
              <a:t> Konu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3871" y="1844998"/>
            <a:ext cx="736600" cy="3263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14"/>
              </a:spcBef>
            </a:pPr>
            <a:r>
              <a:rPr sz="1000" b="1" spc="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sz="1000" b="1" spc="15" dirty="0">
                <a:latin typeface="Times New Roman"/>
                <a:cs typeface="Times New Roman"/>
              </a:rPr>
              <a:t>:</a:t>
            </a:r>
            <a:r>
              <a:rPr sz="1000" spc="15" dirty="0">
                <a:latin typeface="Times New Roman"/>
                <a:cs typeface="Times New Roman"/>
              </a:rPr>
              <a:t>İfade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istemi.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9813" y="1990696"/>
            <a:ext cx="56705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30" dirty="0">
                <a:latin typeface="Times New Roman"/>
                <a:cs typeface="Times New Roman"/>
              </a:rPr>
              <a:t>…/…/2…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5683" y="2586382"/>
            <a:ext cx="5069205" cy="19577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93700" algn="ctr">
              <a:lnSpc>
                <a:spcPct val="100000"/>
              </a:lnSpc>
              <a:spcBef>
                <a:spcPts val="114"/>
              </a:spcBef>
            </a:pPr>
            <a:r>
              <a:rPr sz="1000" b="1" spc="20" dirty="0">
                <a:latin typeface="Times New Roman"/>
                <a:cs typeface="Times New Roman"/>
              </a:rPr>
              <a:t>Sayın: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405765">
              <a:lnSpc>
                <a:spcPts val="1185"/>
              </a:lnSpc>
            </a:pPr>
            <a:r>
              <a:rPr sz="1000" spc="15" dirty="0">
                <a:latin typeface="Times New Roman"/>
                <a:cs typeface="Times New Roman"/>
              </a:rPr>
              <a:t>İçişleri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Bakanlık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Makamının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…/…/2…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günlü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onay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ve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Teftiş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Kurulu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Başkanlığının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70"/>
              </a:lnSpc>
              <a:spcBef>
                <a:spcPts val="50"/>
              </a:spcBef>
            </a:pPr>
            <a:r>
              <a:rPr sz="1000" spc="30" dirty="0">
                <a:latin typeface="Times New Roman"/>
                <a:cs typeface="Times New Roman"/>
              </a:rPr>
              <a:t>…/…/2…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gün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ve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…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sayılı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görev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emirleri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uyarınca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tarafımdan</a:t>
            </a:r>
            <a:r>
              <a:rPr sz="1000" spc="229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yürütülmekte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olan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disiplin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soruşturması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nedeniyle;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405765">
              <a:lnSpc>
                <a:spcPts val="1185"/>
              </a:lnSpc>
            </a:pPr>
            <a:r>
              <a:rPr sz="1000" spc="20" dirty="0">
                <a:latin typeface="Times New Roman"/>
                <a:cs typeface="Times New Roman"/>
              </a:rPr>
              <a:t>1-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…</a:t>
            </a:r>
            <a:endParaRPr sz="1000">
              <a:latin typeface="Times New Roman"/>
              <a:cs typeface="Times New Roman"/>
            </a:endParaRPr>
          </a:p>
          <a:p>
            <a:pPr marL="405765">
              <a:lnSpc>
                <a:spcPts val="1170"/>
              </a:lnSpc>
            </a:pPr>
            <a:r>
              <a:rPr sz="1000" spc="20" dirty="0">
                <a:latin typeface="Times New Roman"/>
                <a:cs typeface="Times New Roman"/>
              </a:rPr>
              <a:t>2-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…</a:t>
            </a:r>
            <a:endParaRPr sz="1000">
              <a:latin typeface="Times New Roman"/>
              <a:cs typeface="Times New Roman"/>
            </a:endParaRPr>
          </a:p>
          <a:p>
            <a:pPr marL="405765">
              <a:lnSpc>
                <a:spcPts val="1185"/>
              </a:lnSpc>
            </a:pPr>
            <a:r>
              <a:rPr sz="1000" spc="20" dirty="0">
                <a:latin typeface="Times New Roman"/>
                <a:cs typeface="Times New Roman"/>
              </a:rPr>
              <a:t>3-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...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 indent="393065" algn="just">
              <a:lnSpc>
                <a:spcPts val="1170"/>
              </a:lnSpc>
            </a:pPr>
            <a:r>
              <a:rPr sz="1000" spc="15" dirty="0">
                <a:latin typeface="Times New Roman"/>
                <a:cs typeface="Times New Roman"/>
              </a:rPr>
              <a:t>İddialarına ilişkin </a:t>
            </a:r>
            <a:r>
              <a:rPr sz="1000" spc="20" dirty="0">
                <a:latin typeface="Times New Roman"/>
                <a:cs typeface="Times New Roman"/>
              </a:rPr>
              <a:t>olarak </a:t>
            </a:r>
            <a:r>
              <a:rPr sz="1000" spc="15" dirty="0">
                <a:latin typeface="Times New Roman"/>
                <a:cs typeface="Times New Roman"/>
              </a:rPr>
              <a:t>yazılı ifadenizi, </a:t>
            </a:r>
            <a:r>
              <a:rPr sz="1000" spc="25" dirty="0">
                <a:latin typeface="Times New Roman"/>
                <a:cs typeface="Times New Roman"/>
              </a:rPr>
              <a:t>657 </a:t>
            </a:r>
            <a:r>
              <a:rPr sz="1000" spc="15" dirty="0">
                <a:latin typeface="Times New Roman"/>
                <a:cs typeface="Times New Roman"/>
              </a:rPr>
              <a:t>sayılı </a:t>
            </a:r>
            <a:r>
              <a:rPr sz="1000" spc="20" dirty="0">
                <a:latin typeface="Times New Roman"/>
                <a:cs typeface="Times New Roman"/>
              </a:rPr>
              <a:t>Devlet Memurları </a:t>
            </a:r>
            <a:r>
              <a:rPr sz="1000" spc="25" dirty="0">
                <a:latin typeface="Times New Roman"/>
                <a:cs typeface="Times New Roman"/>
              </a:rPr>
              <a:t>Kanununun </a:t>
            </a:r>
            <a:r>
              <a:rPr sz="1000" spc="20" dirty="0">
                <a:latin typeface="Times New Roman"/>
                <a:cs typeface="Times New Roman"/>
              </a:rPr>
              <a:t>130.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maddesi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gereği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(7)</a:t>
            </a:r>
            <a:r>
              <a:rPr sz="1000" spc="20" dirty="0">
                <a:latin typeface="Times New Roman"/>
                <a:cs typeface="Times New Roman"/>
              </a:rPr>
              <a:t> gün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içerisinde</a:t>
            </a:r>
            <a:r>
              <a:rPr sz="1000" spc="20" dirty="0">
                <a:latin typeface="Times New Roman"/>
                <a:cs typeface="Times New Roman"/>
              </a:rPr>
              <a:t> aşağıdaki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adrese</a:t>
            </a:r>
            <a:r>
              <a:rPr sz="1000" spc="20" dirty="0">
                <a:latin typeface="Times New Roman"/>
                <a:cs typeface="Times New Roman"/>
              </a:rPr>
              <a:t> göndermenizi,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aksi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halde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savunma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hakkınızdan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vazgeçmiş </a:t>
            </a:r>
            <a:r>
              <a:rPr sz="1000" spc="15" dirty="0">
                <a:latin typeface="Times New Roman"/>
                <a:cs typeface="Times New Roman"/>
              </a:rPr>
              <a:t>sayılacağınızın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bilinmesini rica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ederim.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1559" y="5105044"/>
            <a:ext cx="1169670" cy="3289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80"/>
              </a:spcBef>
            </a:pPr>
            <a:r>
              <a:rPr sz="1000" spc="20" dirty="0">
                <a:latin typeface="Times New Roman"/>
                <a:cs typeface="Times New Roman"/>
              </a:rPr>
              <a:t>Soruşturma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Görevlisi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Adı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Soyadı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9244" y="5552453"/>
            <a:ext cx="52197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35" dirty="0">
                <a:latin typeface="Times New Roman"/>
                <a:cs typeface="Times New Roman"/>
              </a:rPr>
              <a:t>A</a:t>
            </a:r>
            <a:r>
              <a:rPr sz="1000" b="1" spc="30" dirty="0">
                <a:latin typeface="Times New Roman"/>
                <a:cs typeface="Times New Roman"/>
              </a:rPr>
              <a:t>DRES</a:t>
            </a:r>
            <a:r>
              <a:rPr sz="1000" b="1" spc="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448" y="233172"/>
            <a:ext cx="8284845" cy="847725"/>
            <a:chOff x="440448" y="233172"/>
            <a:chExt cx="8284845" cy="847725"/>
          </a:xfrm>
        </p:grpSpPr>
        <p:sp>
          <p:nvSpPr>
            <p:cNvPr id="10" name="object 10"/>
            <p:cNvSpPr/>
            <p:nvPr/>
          </p:nvSpPr>
          <p:spPr>
            <a:xfrm>
              <a:off x="467867" y="260604"/>
              <a:ext cx="396240" cy="792480"/>
            </a:xfrm>
            <a:custGeom>
              <a:avLst/>
              <a:gdLst/>
              <a:ahLst/>
              <a:cxnLst/>
              <a:rect l="l" t="t" r="r" b="b"/>
              <a:pathLst>
                <a:path w="39624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8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448" y="233553"/>
              <a:ext cx="451484" cy="847090"/>
            </a:xfrm>
            <a:custGeom>
              <a:avLst/>
              <a:gdLst/>
              <a:ahLst/>
              <a:cxnLst/>
              <a:rect l="l" t="t" r="r" b="b"/>
              <a:pathLst>
                <a:path w="451484" h="847090">
                  <a:moveTo>
                    <a:pt x="430403" y="0"/>
                  </a:moveTo>
                  <a:lnTo>
                    <a:pt x="423024" y="0"/>
                  </a:lnTo>
                  <a:lnTo>
                    <a:pt x="379552" y="2539"/>
                  </a:lnTo>
                  <a:lnTo>
                    <a:pt x="337616" y="8889"/>
                  </a:lnTo>
                  <a:lnTo>
                    <a:pt x="297078" y="19050"/>
                  </a:lnTo>
                  <a:lnTo>
                    <a:pt x="239433" y="41909"/>
                  </a:lnTo>
                  <a:lnTo>
                    <a:pt x="203339" y="62229"/>
                  </a:lnTo>
                  <a:lnTo>
                    <a:pt x="169659" y="85089"/>
                  </a:lnTo>
                  <a:lnTo>
                    <a:pt x="138264" y="110489"/>
                  </a:lnTo>
                  <a:lnTo>
                    <a:pt x="109664" y="139700"/>
                  </a:lnTo>
                  <a:lnTo>
                    <a:pt x="83845" y="171450"/>
                  </a:lnTo>
                  <a:lnTo>
                    <a:pt x="60972" y="204469"/>
                  </a:lnTo>
                  <a:lnTo>
                    <a:pt x="41465" y="241300"/>
                  </a:lnTo>
                  <a:lnTo>
                    <a:pt x="25425" y="279400"/>
                  </a:lnTo>
                  <a:lnTo>
                    <a:pt x="13157" y="318769"/>
                  </a:lnTo>
                  <a:lnTo>
                    <a:pt x="4787" y="360679"/>
                  </a:lnTo>
                  <a:lnTo>
                    <a:pt x="469" y="402589"/>
                  </a:lnTo>
                  <a:lnTo>
                    <a:pt x="0" y="424179"/>
                  </a:lnTo>
                  <a:lnTo>
                    <a:pt x="546" y="447039"/>
                  </a:lnTo>
                  <a:lnTo>
                    <a:pt x="4978" y="488950"/>
                  </a:lnTo>
                  <a:lnTo>
                    <a:pt x="13512" y="530860"/>
                  </a:lnTo>
                  <a:lnTo>
                    <a:pt x="25946" y="570229"/>
                  </a:lnTo>
                  <a:lnTo>
                    <a:pt x="42075" y="608329"/>
                  </a:lnTo>
                  <a:lnTo>
                    <a:pt x="61709" y="643889"/>
                  </a:lnTo>
                  <a:lnTo>
                    <a:pt x="84594" y="678179"/>
                  </a:lnTo>
                  <a:lnTo>
                    <a:pt x="97180" y="693419"/>
                  </a:lnTo>
                  <a:lnTo>
                    <a:pt x="110515" y="709929"/>
                  </a:lnTo>
                  <a:lnTo>
                    <a:pt x="124625" y="723900"/>
                  </a:lnTo>
                  <a:lnTo>
                    <a:pt x="139268" y="737869"/>
                  </a:lnTo>
                  <a:lnTo>
                    <a:pt x="154622" y="751839"/>
                  </a:lnTo>
                  <a:lnTo>
                    <a:pt x="170675" y="763269"/>
                  </a:lnTo>
                  <a:lnTo>
                    <a:pt x="187337" y="775969"/>
                  </a:lnTo>
                  <a:lnTo>
                    <a:pt x="222288" y="796289"/>
                  </a:lnTo>
                  <a:lnTo>
                    <a:pt x="259334" y="814069"/>
                  </a:lnTo>
                  <a:lnTo>
                    <a:pt x="298373" y="829310"/>
                  </a:lnTo>
                  <a:lnTo>
                    <a:pt x="339090" y="839469"/>
                  </a:lnTo>
                  <a:lnTo>
                    <a:pt x="381101" y="845819"/>
                  </a:lnTo>
                  <a:lnTo>
                    <a:pt x="402640" y="847089"/>
                  </a:lnTo>
                  <a:lnTo>
                    <a:pt x="430403" y="847089"/>
                  </a:lnTo>
                  <a:lnTo>
                    <a:pt x="437540" y="844550"/>
                  </a:lnTo>
                  <a:lnTo>
                    <a:pt x="448106" y="834389"/>
                  </a:lnTo>
                  <a:lnTo>
                    <a:pt x="451091" y="828039"/>
                  </a:lnTo>
                  <a:lnTo>
                    <a:pt x="451091" y="814069"/>
                  </a:lnTo>
                  <a:lnTo>
                    <a:pt x="403402" y="814069"/>
                  </a:lnTo>
                  <a:lnTo>
                    <a:pt x="383590" y="812800"/>
                  </a:lnTo>
                  <a:lnTo>
                    <a:pt x="325945" y="802639"/>
                  </a:lnTo>
                  <a:lnTo>
                    <a:pt x="289204" y="791210"/>
                  </a:lnTo>
                  <a:lnTo>
                    <a:pt x="254177" y="775969"/>
                  </a:lnTo>
                  <a:lnTo>
                    <a:pt x="205066" y="748029"/>
                  </a:lnTo>
                  <a:lnTo>
                    <a:pt x="160845" y="713739"/>
                  </a:lnTo>
                  <a:lnTo>
                    <a:pt x="147307" y="699769"/>
                  </a:lnTo>
                  <a:lnTo>
                    <a:pt x="134353" y="687069"/>
                  </a:lnTo>
                  <a:lnTo>
                    <a:pt x="122047" y="671829"/>
                  </a:lnTo>
                  <a:lnTo>
                    <a:pt x="110515" y="657860"/>
                  </a:lnTo>
                  <a:lnTo>
                    <a:pt x="99606" y="642619"/>
                  </a:lnTo>
                  <a:lnTo>
                    <a:pt x="79997" y="609600"/>
                  </a:lnTo>
                  <a:lnTo>
                    <a:pt x="56515" y="558800"/>
                  </a:lnTo>
                  <a:lnTo>
                    <a:pt x="45173" y="521969"/>
                  </a:lnTo>
                  <a:lnTo>
                    <a:pt x="37388" y="483869"/>
                  </a:lnTo>
                  <a:lnTo>
                    <a:pt x="33362" y="444500"/>
                  </a:lnTo>
                  <a:lnTo>
                    <a:pt x="32905" y="424179"/>
                  </a:lnTo>
                  <a:lnTo>
                    <a:pt x="33375" y="403860"/>
                  </a:lnTo>
                  <a:lnTo>
                    <a:pt x="37426" y="364489"/>
                  </a:lnTo>
                  <a:lnTo>
                    <a:pt x="45250" y="326389"/>
                  </a:lnTo>
                  <a:lnTo>
                    <a:pt x="56616" y="289560"/>
                  </a:lnTo>
                  <a:lnTo>
                    <a:pt x="71475" y="254000"/>
                  </a:lnTo>
                  <a:lnTo>
                    <a:pt x="99758" y="205739"/>
                  </a:lnTo>
                  <a:lnTo>
                    <a:pt x="134531" y="161289"/>
                  </a:lnTo>
                  <a:lnTo>
                    <a:pt x="175221" y="121920"/>
                  </a:lnTo>
                  <a:lnTo>
                    <a:pt x="221183" y="90170"/>
                  </a:lnTo>
                  <a:lnTo>
                    <a:pt x="254419" y="71120"/>
                  </a:lnTo>
                  <a:lnTo>
                    <a:pt x="307581" y="50800"/>
                  </a:lnTo>
                  <a:lnTo>
                    <a:pt x="345084" y="40639"/>
                  </a:lnTo>
                  <a:lnTo>
                    <a:pt x="383794" y="35559"/>
                  </a:lnTo>
                  <a:lnTo>
                    <a:pt x="403694" y="34289"/>
                  </a:lnTo>
                  <a:lnTo>
                    <a:pt x="418172" y="33020"/>
                  </a:lnTo>
                  <a:lnTo>
                    <a:pt x="451091" y="33020"/>
                  </a:lnTo>
                  <a:lnTo>
                    <a:pt x="451091" y="20320"/>
                  </a:lnTo>
                  <a:lnTo>
                    <a:pt x="448106" y="12700"/>
                  </a:lnTo>
                  <a:lnTo>
                    <a:pt x="437540" y="2539"/>
                  </a:lnTo>
                  <a:lnTo>
                    <a:pt x="430403" y="0"/>
                  </a:lnTo>
                  <a:close/>
                </a:path>
                <a:path w="451484" h="847090">
                  <a:moveTo>
                    <a:pt x="451091" y="33020"/>
                  </a:moveTo>
                  <a:lnTo>
                    <a:pt x="418172" y="33020"/>
                  </a:lnTo>
                  <a:lnTo>
                    <a:pt x="418172" y="814069"/>
                  </a:lnTo>
                  <a:lnTo>
                    <a:pt x="451091" y="814069"/>
                  </a:lnTo>
                  <a:lnTo>
                    <a:pt x="451091" y="33020"/>
                  </a:lnTo>
                  <a:close/>
                </a:path>
                <a:path w="451484" h="847090">
                  <a:moveTo>
                    <a:pt x="407200" y="44450"/>
                  </a:moveTo>
                  <a:lnTo>
                    <a:pt x="404520" y="44450"/>
                  </a:lnTo>
                  <a:lnTo>
                    <a:pt x="385203" y="45720"/>
                  </a:lnTo>
                  <a:lnTo>
                    <a:pt x="329095" y="55879"/>
                  </a:lnTo>
                  <a:lnTo>
                    <a:pt x="276212" y="73659"/>
                  </a:lnTo>
                  <a:lnTo>
                    <a:pt x="227126" y="99059"/>
                  </a:lnTo>
                  <a:lnTo>
                    <a:pt x="182410" y="130810"/>
                  </a:lnTo>
                  <a:lnTo>
                    <a:pt x="142811" y="167639"/>
                  </a:lnTo>
                  <a:lnTo>
                    <a:pt x="119595" y="196850"/>
                  </a:lnTo>
                  <a:lnTo>
                    <a:pt x="108978" y="210819"/>
                  </a:lnTo>
                  <a:lnTo>
                    <a:pt x="81470" y="259079"/>
                  </a:lnTo>
                  <a:lnTo>
                    <a:pt x="61074" y="311150"/>
                  </a:lnTo>
                  <a:lnTo>
                    <a:pt x="48310" y="365760"/>
                  </a:lnTo>
                  <a:lnTo>
                    <a:pt x="44348" y="403860"/>
                  </a:lnTo>
                  <a:lnTo>
                    <a:pt x="43878" y="424179"/>
                  </a:lnTo>
                  <a:lnTo>
                    <a:pt x="44281" y="441960"/>
                  </a:lnTo>
                  <a:lnTo>
                    <a:pt x="48196" y="481329"/>
                  </a:lnTo>
                  <a:lnTo>
                    <a:pt x="60832" y="535939"/>
                  </a:lnTo>
                  <a:lnTo>
                    <a:pt x="81114" y="588010"/>
                  </a:lnTo>
                  <a:lnTo>
                    <a:pt x="108546" y="636269"/>
                  </a:lnTo>
                  <a:lnTo>
                    <a:pt x="119151" y="650239"/>
                  </a:lnTo>
                  <a:lnTo>
                    <a:pt x="130340" y="665479"/>
                  </a:lnTo>
                  <a:lnTo>
                    <a:pt x="168033" y="704850"/>
                  </a:lnTo>
                  <a:lnTo>
                    <a:pt x="210972" y="739139"/>
                  </a:lnTo>
                  <a:lnTo>
                    <a:pt x="226402" y="748029"/>
                  </a:lnTo>
                  <a:lnTo>
                    <a:pt x="242265" y="758189"/>
                  </a:lnTo>
                  <a:lnTo>
                    <a:pt x="292709" y="781050"/>
                  </a:lnTo>
                  <a:lnTo>
                    <a:pt x="346684" y="796289"/>
                  </a:lnTo>
                  <a:lnTo>
                    <a:pt x="403656" y="802639"/>
                  </a:lnTo>
                  <a:lnTo>
                    <a:pt x="407200" y="802639"/>
                  </a:lnTo>
                  <a:lnTo>
                    <a:pt x="407200" y="792479"/>
                  </a:lnTo>
                  <a:lnTo>
                    <a:pt x="396227" y="792479"/>
                  </a:lnTo>
                  <a:lnTo>
                    <a:pt x="396227" y="791956"/>
                  </a:lnTo>
                  <a:lnTo>
                    <a:pt x="330936" y="781050"/>
                  </a:lnTo>
                  <a:lnTo>
                    <a:pt x="279565" y="763269"/>
                  </a:lnTo>
                  <a:lnTo>
                    <a:pt x="231876" y="739139"/>
                  </a:lnTo>
                  <a:lnTo>
                    <a:pt x="188633" y="708660"/>
                  </a:lnTo>
                  <a:lnTo>
                    <a:pt x="175221" y="695960"/>
                  </a:lnTo>
                  <a:lnTo>
                    <a:pt x="162433" y="684529"/>
                  </a:lnTo>
                  <a:lnTo>
                    <a:pt x="127787" y="643889"/>
                  </a:lnTo>
                  <a:lnTo>
                    <a:pt x="99021" y="599439"/>
                  </a:lnTo>
                  <a:lnTo>
                    <a:pt x="76898" y="549910"/>
                  </a:lnTo>
                  <a:lnTo>
                    <a:pt x="62128" y="497839"/>
                  </a:lnTo>
                  <a:lnTo>
                    <a:pt x="55245" y="441960"/>
                  </a:lnTo>
                  <a:lnTo>
                    <a:pt x="54838" y="422910"/>
                  </a:lnTo>
                  <a:lnTo>
                    <a:pt x="55321" y="403860"/>
                  </a:lnTo>
                  <a:lnTo>
                    <a:pt x="62509" y="349250"/>
                  </a:lnTo>
                  <a:lnTo>
                    <a:pt x="77419" y="295910"/>
                  </a:lnTo>
                  <a:lnTo>
                    <a:pt x="99656" y="247650"/>
                  </a:lnTo>
                  <a:lnTo>
                    <a:pt x="128536" y="203200"/>
                  </a:lnTo>
                  <a:lnTo>
                    <a:pt x="163334" y="162560"/>
                  </a:lnTo>
                  <a:lnTo>
                    <a:pt x="176225" y="151129"/>
                  </a:lnTo>
                  <a:lnTo>
                    <a:pt x="189598" y="138429"/>
                  </a:lnTo>
                  <a:lnTo>
                    <a:pt x="233070" y="107950"/>
                  </a:lnTo>
                  <a:lnTo>
                    <a:pt x="280733" y="83820"/>
                  </a:lnTo>
                  <a:lnTo>
                    <a:pt x="332105" y="66039"/>
                  </a:lnTo>
                  <a:lnTo>
                    <a:pt x="386613" y="57150"/>
                  </a:lnTo>
                  <a:lnTo>
                    <a:pt x="396227" y="56498"/>
                  </a:lnTo>
                  <a:lnTo>
                    <a:pt x="396227" y="55879"/>
                  </a:lnTo>
                  <a:lnTo>
                    <a:pt x="407200" y="55879"/>
                  </a:lnTo>
                  <a:lnTo>
                    <a:pt x="407200" y="44450"/>
                  </a:lnTo>
                  <a:close/>
                </a:path>
                <a:path w="451484" h="847090">
                  <a:moveTo>
                    <a:pt x="396227" y="791956"/>
                  </a:moveTo>
                  <a:lnTo>
                    <a:pt x="396227" y="792479"/>
                  </a:lnTo>
                  <a:lnTo>
                    <a:pt x="403910" y="792479"/>
                  </a:lnTo>
                  <a:lnTo>
                    <a:pt x="396227" y="791956"/>
                  </a:lnTo>
                  <a:close/>
                </a:path>
                <a:path w="451484" h="847090">
                  <a:moveTo>
                    <a:pt x="407200" y="55879"/>
                  </a:moveTo>
                  <a:lnTo>
                    <a:pt x="405345" y="55879"/>
                  </a:lnTo>
                  <a:lnTo>
                    <a:pt x="396227" y="56498"/>
                  </a:lnTo>
                  <a:lnTo>
                    <a:pt x="396227" y="791956"/>
                  </a:lnTo>
                  <a:lnTo>
                    <a:pt x="403910" y="792479"/>
                  </a:lnTo>
                  <a:lnTo>
                    <a:pt x="407200" y="792479"/>
                  </a:lnTo>
                  <a:lnTo>
                    <a:pt x="407200" y="55879"/>
                  </a:lnTo>
                  <a:close/>
                </a:path>
                <a:path w="451484" h="847090">
                  <a:moveTo>
                    <a:pt x="405345" y="55879"/>
                  </a:moveTo>
                  <a:lnTo>
                    <a:pt x="396227" y="55879"/>
                  </a:lnTo>
                  <a:lnTo>
                    <a:pt x="396227" y="56498"/>
                  </a:lnTo>
                  <a:lnTo>
                    <a:pt x="405345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" y="260604"/>
              <a:ext cx="7833359" cy="792480"/>
            </a:xfrm>
            <a:custGeom>
              <a:avLst/>
              <a:gdLst/>
              <a:ahLst/>
              <a:cxnLst/>
              <a:rect l="l" t="t" r="r" b="b"/>
              <a:pathLst>
                <a:path w="7833359" h="792480">
                  <a:moveTo>
                    <a:pt x="78333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33359" y="792480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675" y="233172"/>
              <a:ext cx="7888605" cy="847725"/>
            </a:xfrm>
            <a:custGeom>
              <a:avLst/>
              <a:gdLst/>
              <a:ahLst/>
              <a:cxnLst/>
              <a:rect l="l" t="t" r="r" b="b"/>
              <a:pathLst>
                <a:path w="7888605" h="847725">
                  <a:moveTo>
                    <a:pt x="786079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819912"/>
                  </a:lnTo>
                  <a:lnTo>
                    <a:pt x="2155" y="830574"/>
                  </a:lnTo>
                  <a:lnTo>
                    <a:pt x="8034" y="839295"/>
                  </a:lnTo>
                  <a:lnTo>
                    <a:pt x="16753" y="845183"/>
                  </a:lnTo>
                  <a:lnTo>
                    <a:pt x="27432" y="847343"/>
                  </a:lnTo>
                  <a:lnTo>
                    <a:pt x="7860792" y="847343"/>
                  </a:lnTo>
                  <a:lnTo>
                    <a:pt x="7871454" y="845183"/>
                  </a:lnTo>
                  <a:lnTo>
                    <a:pt x="7880175" y="839295"/>
                  </a:lnTo>
                  <a:lnTo>
                    <a:pt x="7886063" y="830574"/>
                  </a:lnTo>
                  <a:lnTo>
                    <a:pt x="7888224" y="819912"/>
                  </a:lnTo>
                  <a:lnTo>
                    <a:pt x="7888224" y="814451"/>
                  </a:lnTo>
                  <a:lnTo>
                    <a:pt x="32918" y="814451"/>
                  </a:lnTo>
                  <a:lnTo>
                    <a:pt x="32918" y="32893"/>
                  </a:lnTo>
                  <a:lnTo>
                    <a:pt x="7888224" y="32893"/>
                  </a:lnTo>
                  <a:lnTo>
                    <a:pt x="7888224" y="27431"/>
                  </a:lnTo>
                  <a:lnTo>
                    <a:pt x="7886063" y="16769"/>
                  </a:lnTo>
                  <a:lnTo>
                    <a:pt x="7880175" y="8048"/>
                  </a:lnTo>
                  <a:lnTo>
                    <a:pt x="7871454" y="2160"/>
                  </a:lnTo>
                  <a:lnTo>
                    <a:pt x="7860792" y="0"/>
                  </a:lnTo>
                  <a:close/>
                </a:path>
                <a:path w="7888605" h="847725">
                  <a:moveTo>
                    <a:pt x="7888224" y="32893"/>
                  </a:moveTo>
                  <a:lnTo>
                    <a:pt x="7855331" y="32893"/>
                  </a:lnTo>
                  <a:lnTo>
                    <a:pt x="7855331" y="814451"/>
                  </a:lnTo>
                  <a:lnTo>
                    <a:pt x="7888224" y="814451"/>
                  </a:lnTo>
                  <a:lnTo>
                    <a:pt x="7888224" y="32893"/>
                  </a:lnTo>
                  <a:close/>
                </a:path>
                <a:path w="7888605" h="847725">
                  <a:moveTo>
                    <a:pt x="7844282" y="43942"/>
                  </a:moveTo>
                  <a:lnTo>
                    <a:pt x="43891" y="43942"/>
                  </a:lnTo>
                  <a:lnTo>
                    <a:pt x="43891" y="803401"/>
                  </a:lnTo>
                  <a:lnTo>
                    <a:pt x="7844282" y="803401"/>
                  </a:lnTo>
                  <a:lnTo>
                    <a:pt x="7844282" y="792479"/>
                  </a:lnTo>
                  <a:lnTo>
                    <a:pt x="54864" y="792479"/>
                  </a:lnTo>
                  <a:lnTo>
                    <a:pt x="54864" y="54863"/>
                  </a:lnTo>
                  <a:lnTo>
                    <a:pt x="7844282" y="54863"/>
                  </a:lnTo>
                  <a:lnTo>
                    <a:pt x="7844282" y="43942"/>
                  </a:lnTo>
                  <a:close/>
                </a:path>
                <a:path w="7888605" h="847725">
                  <a:moveTo>
                    <a:pt x="7844282" y="54863"/>
                  </a:moveTo>
                  <a:lnTo>
                    <a:pt x="7833359" y="54863"/>
                  </a:lnTo>
                  <a:lnTo>
                    <a:pt x="7833359" y="792479"/>
                  </a:lnTo>
                  <a:lnTo>
                    <a:pt x="7844282" y="792479"/>
                  </a:lnTo>
                  <a:lnTo>
                    <a:pt x="784428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ÖRNEK</a:t>
            </a:r>
            <a:r>
              <a:rPr spc="-95" dirty="0"/>
              <a:t> </a:t>
            </a:r>
            <a:r>
              <a:rPr spc="-80" dirty="0"/>
              <a:t>YAZI</a:t>
            </a:r>
            <a:r>
              <a:rPr spc="-90" dirty="0"/>
              <a:t> </a:t>
            </a:r>
            <a:r>
              <a:rPr spc="-95" dirty="0"/>
              <a:t>VE</a:t>
            </a:r>
            <a:r>
              <a:rPr spc="-70" dirty="0"/>
              <a:t> </a:t>
            </a:r>
            <a:r>
              <a:rPr spc="-100" dirty="0"/>
              <a:t>FORMLAR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-7620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5223764" cy="73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600" y="1059891"/>
            <a:ext cx="8731250" cy="54705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6985" algn="just">
              <a:lnSpc>
                <a:spcPts val="313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soruşturmalarının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nasıl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yapılacağı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yönünde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herhangi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yasal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düzenleme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bulunmamaktadır.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000"/>
              </a:lnSpc>
              <a:spcBef>
                <a:spcPts val="40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657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sayılı</a:t>
            </a:r>
            <a:r>
              <a:rPr sz="2800" spc="-5" dirty="0">
                <a:latin typeface="Times New Roman"/>
                <a:cs typeface="Times New Roman"/>
              </a:rPr>
              <a:t> DMK’ın</a:t>
            </a:r>
            <a:r>
              <a:rPr sz="2800" dirty="0">
                <a:latin typeface="Times New Roman"/>
                <a:cs typeface="Times New Roman"/>
              </a:rPr>
              <a:t> 124-142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ıncı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maddeleri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arasında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sadece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suç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cezaları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sayılmış</a:t>
            </a:r>
            <a:r>
              <a:rPr sz="2800" spc="-5" dirty="0">
                <a:latin typeface="Times New Roman"/>
                <a:cs typeface="Times New Roman"/>
              </a:rPr>
              <a:t> ve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disiplin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işlemlerine </a:t>
            </a:r>
            <a:r>
              <a:rPr sz="2800" dirty="0">
                <a:latin typeface="Times New Roman"/>
                <a:cs typeface="Times New Roman"/>
              </a:rPr>
              <a:t>ilişkin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bazı esaslar </a:t>
            </a:r>
            <a:r>
              <a:rPr sz="2800" spc="-15" dirty="0">
                <a:latin typeface="Times New Roman"/>
                <a:cs typeface="Times New Roman"/>
              </a:rPr>
              <a:t>belirlenmiştir.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Kurulları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Hakkında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Yönetmelik </a:t>
            </a:r>
            <a:r>
              <a:rPr sz="2800" spc="-5" dirty="0">
                <a:latin typeface="Times New Roman"/>
                <a:cs typeface="Times New Roman"/>
              </a:rPr>
              <a:t>ise disiplin amirleri ve kurulların kimler </a:t>
            </a:r>
            <a:r>
              <a:rPr sz="2800" dirty="0">
                <a:latin typeface="Times New Roman"/>
                <a:cs typeface="Times New Roman"/>
              </a:rPr>
              <a:t>olduğu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belirlenmiş,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görev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5" dirty="0">
                <a:latin typeface="Times New Roman"/>
                <a:cs typeface="Times New Roman"/>
              </a:rPr>
              <a:t> yetkileri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tespit</a:t>
            </a:r>
            <a:r>
              <a:rPr sz="2800" spc="-20" dirty="0">
                <a:latin typeface="Times New Roman"/>
                <a:cs typeface="Times New Roman"/>
              </a:rPr>
              <a:t> edilmiştir.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soruşturmalarının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yapılmasındaki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usul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esasları</a:t>
            </a:r>
            <a:r>
              <a:rPr sz="2800" dirty="0">
                <a:latin typeface="Times New Roman"/>
                <a:cs typeface="Times New Roman"/>
              </a:rPr>
              <a:t> konusunda,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yargı</a:t>
            </a:r>
            <a:r>
              <a:rPr sz="2800" spc="-5" dirty="0">
                <a:latin typeface="Times New Roman"/>
                <a:cs typeface="Times New Roman"/>
              </a:rPr>
              <a:t> kararları,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kurumların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yönerge, </a:t>
            </a:r>
            <a:r>
              <a:rPr sz="2800" spc="-5" dirty="0">
                <a:latin typeface="Times New Roman"/>
                <a:cs typeface="Times New Roman"/>
              </a:rPr>
              <a:t> genelgeleri,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makaleler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muhakkiklerin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uygulamalarıyla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genel kabul gören belirli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sistemin oluştuğunu söylemek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mümkündür.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266" y="118820"/>
            <a:ext cx="6677420" cy="4260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236617" cy="12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49679"/>
            <a:ext cx="7965440" cy="412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6985" indent="-256540">
              <a:lnSpc>
                <a:spcPct val="100000"/>
              </a:lnSpc>
              <a:spcBef>
                <a:spcPts val="95"/>
              </a:spcBef>
              <a:tabLst>
                <a:tab pos="1339850" algn="l"/>
                <a:tab pos="2733040" algn="l"/>
                <a:tab pos="4768215" algn="l"/>
                <a:tab pos="688530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am</a:t>
            </a:r>
            <a:r>
              <a:rPr sz="2800" spc="-5" dirty="0">
                <a:latin typeface="Times New Roman"/>
                <a:cs typeface="Times New Roman"/>
              </a:rPr>
              <a:t>irleri,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iyetinde</a:t>
            </a:r>
            <a:r>
              <a:rPr sz="2800" spc="-2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ın</a:t>
            </a:r>
            <a:r>
              <a:rPr sz="2800" dirty="0">
                <a:latin typeface="Times New Roman"/>
                <a:cs typeface="Times New Roman"/>
              </a:rPr>
              <a:t>ı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di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iplin  suçu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oluşturan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fiil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hallerini;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/>
              <a:buChar char=""/>
              <a:tabLst>
                <a:tab pos="269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Basın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yayın araçlarında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çıkan </a:t>
            </a:r>
            <a:r>
              <a:rPr sz="2800" dirty="0">
                <a:latin typeface="Times New Roman"/>
                <a:cs typeface="Times New Roman"/>
              </a:rPr>
              <a:t>bir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haber</a:t>
            </a:r>
            <a:r>
              <a:rPr sz="2800" dirty="0">
                <a:latin typeface="Times New Roman"/>
                <a:cs typeface="Times New Roman"/>
              </a:rPr>
              <a:t> yoluyla,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"/>
              <a:buChar char=""/>
              <a:tabLst>
                <a:tab pos="269240" algn="l"/>
                <a:tab pos="1720850" algn="l"/>
                <a:tab pos="2877820" algn="l"/>
                <a:tab pos="4032250" algn="l"/>
                <a:tab pos="5522595" algn="l"/>
                <a:tab pos="6638290" algn="l"/>
                <a:tab pos="7615555" algn="l"/>
              </a:tabLst>
            </a:pPr>
            <a:r>
              <a:rPr sz="2800" spc="-10" dirty="0">
                <a:latin typeface="Times New Roman"/>
                <a:cs typeface="Times New Roman"/>
              </a:rPr>
              <a:t>Usul</a:t>
            </a:r>
            <a:r>
              <a:rPr sz="2800" dirty="0">
                <a:latin typeface="Times New Roman"/>
                <a:cs typeface="Times New Roman"/>
              </a:rPr>
              <a:t>ü</a:t>
            </a:r>
            <a:r>
              <a:rPr sz="2800" spc="-5" dirty="0">
                <a:latin typeface="Times New Roman"/>
                <a:cs typeface="Times New Roman"/>
              </a:rPr>
              <a:t>ne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gun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yapıl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ış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ç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şit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teftiş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ve  denetimlerle,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/>
              <a:buChar char="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amirlerinin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re’sen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yapacakları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denetim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veya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incelemeler,</a:t>
            </a:r>
            <a:endParaRPr sz="2800">
              <a:latin typeface="Times New Roman"/>
              <a:cs typeface="Times New Roman"/>
            </a:endParaRPr>
          </a:p>
          <a:p>
            <a:pPr marL="268605" marR="4173854" indent="-256540">
              <a:lnSpc>
                <a:spcPct val="111800"/>
              </a:lnSpc>
              <a:spcBef>
                <a:spcPts val="15"/>
              </a:spcBef>
              <a:buClr>
                <a:srgbClr val="2CA1BE"/>
              </a:buClr>
              <a:buSzPct val="67857"/>
              <a:buFont typeface="Wingdings"/>
              <a:buChar char="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İhbar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şikayet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yoluyla,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öğrenebilirler.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24" y="553192"/>
            <a:ext cx="3906805" cy="869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14816" y="6573513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38100">
                <a:lnSpc>
                  <a:spcPct val="100000"/>
                </a:lnSpc>
              </a:pPr>
              <a:t>7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464060"/>
            <a:ext cx="770572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645" marR="5080" indent="-461645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1645" algn="l"/>
                <a:tab pos="462280" algn="l"/>
                <a:tab pos="1850389" algn="l"/>
                <a:tab pos="3100070" algn="l"/>
                <a:tab pos="4388485" algn="l"/>
                <a:tab pos="5298440" algn="l"/>
                <a:tab pos="654812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suçun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şl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ği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revli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>
                <a:latin typeface="Times New Roman"/>
                <a:cs typeface="Times New Roman"/>
              </a:rPr>
              <a:t>b</a:t>
            </a:r>
            <a:r>
              <a:rPr sz="2800">
                <a:latin typeface="Times New Roman"/>
                <a:cs typeface="Times New Roman"/>
              </a:rPr>
              <a:t>u</a:t>
            </a:r>
            <a:r>
              <a:rPr sz="2800" spc="-5">
                <a:latin typeface="Times New Roman"/>
                <a:cs typeface="Times New Roman"/>
              </a:rPr>
              <a:t>l</a:t>
            </a:r>
            <a:r>
              <a:rPr sz="2800">
                <a:latin typeface="Times New Roman"/>
                <a:cs typeface="Times New Roman"/>
              </a:rPr>
              <a:t>u</a:t>
            </a:r>
            <a:r>
              <a:rPr sz="2800" spc="-5">
                <a:latin typeface="Times New Roman"/>
                <a:cs typeface="Times New Roman"/>
              </a:rPr>
              <a:t>n</a:t>
            </a:r>
            <a:r>
              <a:rPr sz="2800" spc="-20">
                <a:latin typeface="Times New Roman"/>
                <a:cs typeface="Times New Roman"/>
              </a:rPr>
              <a:t>a</a:t>
            </a:r>
            <a:r>
              <a:rPr sz="2800" spc="-5">
                <a:latin typeface="Times New Roman"/>
                <a:cs typeface="Times New Roman"/>
              </a:rPr>
              <a:t>n  </a:t>
            </a:r>
            <a:r>
              <a:rPr lang="tr-TR" sz="2800" spc="-5" dirty="0" smtClean="0">
                <a:latin typeface="Times New Roman"/>
                <a:cs typeface="Times New Roman"/>
              </a:rPr>
              <a:t>ancak daha </a:t>
            </a:r>
            <a:r>
              <a:rPr sz="2800" smtClean="0">
                <a:latin typeface="Times New Roman"/>
                <a:cs typeface="Times New Roman"/>
              </a:rPr>
              <a:t>sonra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2234" y="2018741"/>
            <a:ext cx="2689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987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emekliye	ayrılan,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4414" y="2510154"/>
            <a:ext cx="47293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4715" algn="l"/>
              </a:tabLst>
            </a:pPr>
            <a:r>
              <a:rPr lang="tr-TR" sz="2800" b="1" i="1" spc="-5" dirty="0" smtClean="0">
                <a:latin typeface="Times New Roman"/>
                <a:cs typeface="Times New Roman"/>
              </a:rPr>
              <a:t>Müstafi “</a:t>
            </a:r>
            <a:r>
              <a:rPr sz="2800" b="1" i="1" spc="-5" smtClean="0">
                <a:latin typeface="Times New Roman"/>
                <a:cs typeface="Times New Roman"/>
              </a:rPr>
              <a:t>(çekilmiş</a:t>
            </a:r>
            <a:r>
              <a:rPr sz="2800" b="1" i="1" spc="-5" dirty="0">
                <a:latin typeface="Times New Roman"/>
                <a:cs typeface="Times New Roman"/>
              </a:rPr>
              <a:t>)	</a:t>
            </a:r>
            <a:r>
              <a:rPr sz="2800" b="1" i="1" spc="-10" dirty="0">
                <a:latin typeface="Times New Roman"/>
                <a:cs typeface="Times New Roman"/>
              </a:rPr>
              <a:t>sayılan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000882"/>
            <a:ext cx="5416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8300" algn="l"/>
                <a:tab pos="453644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memurluğundan	çıkarma	</a:t>
            </a:r>
            <a:r>
              <a:rPr sz="2800" b="1" i="1" spc="-10" dirty="0">
                <a:latin typeface="Times New Roman"/>
                <a:cs typeface="Times New Roman"/>
              </a:rPr>
              <a:t>cezası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0161" y="1953747"/>
            <a:ext cx="950594" cy="149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3040">
              <a:lnSpc>
                <a:spcPct val="114999"/>
              </a:lnSpc>
              <a:spcBef>
                <a:spcPts val="1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ist</a:t>
            </a:r>
            <a:r>
              <a:rPr sz="2800" b="1" i="1" dirty="0">
                <a:latin typeface="Times New Roman"/>
                <a:cs typeface="Times New Roman"/>
              </a:rPr>
              <a:t>i</a:t>
            </a:r>
            <a:r>
              <a:rPr sz="2800" b="1" i="1" spc="-5" dirty="0">
                <a:latin typeface="Times New Roman"/>
                <a:cs typeface="Times New Roman"/>
              </a:rPr>
              <a:t>fa  </a:t>
            </a:r>
            <a:r>
              <a:rPr sz="2800" b="1" i="1" spc="-15" dirty="0">
                <a:latin typeface="Times New Roman"/>
                <a:cs typeface="Times New Roman"/>
              </a:rPr>
              <a:t>ve 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almış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5814" y="1953747"/>
            <a:ext cx="953769" cy="149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955" algn="r">
              <a:lnSpc>
                <a:spcPct val="114999"/>
              </a:lnSpc>
              <a:spcBef>
                <a:spcPts val="1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eden,  Devlet  olan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3426439"/>
            <a:ext cx="7706995" cy="204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5100"/>
              </a:lnSpc>
              <a:spcBef>
                <a:spcPts val="100"/>
              </a:spcBef>
              <a:tabLst>
                <a:tab pos="1693545" algn="l"/>
                <a:tab pos="2667635" algn="l"/>
                <a:tab pos="3463290" algn="l"/>
                <a:tab pos="4609465" algn="l"/>
                <a:tab pos="639127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m</a:t>
            </a:r>
            <a:r>
              <a:rPr sz="2800" b="1" i="1" spc="-20" dirty="0">
                <a:latin typeface="Times New Roman"/>
                <a:cs typeface="Times New Roman"/>
              </a:rPr>
              <a:t>e</a:t>
            </a:r>
            <a:r>
              <a:rPr sz="2800" b="1" i="1" spc="-5" dirty="0">
                <a:latin typeface="Times New Roman"/>
                <a:cs typeface="Times New Roman"/>
              </a:rPr>
              <a:t>murl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5" dirty="0">
                <a:latin typeface="Times New Roman"/>
                <a:cs typeface="Times New Roman"/>
              </a:rPr>
              <a:t>r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d</a:t>
            </a:r>
            <a:r>
              <a:rPr sz="2800" b="1" i="1" dirty="0">
                <a:latin typeface="Times New Roman"/>
                <a:cs typeface="Times New Roman"/>
              </a:rPr>
              <a:t>â</a:t>
            </a:r>
            <a:r>
              <a:rPr sz="2800" b="1" i="1" spc="-10" dirty="0">
                <a:latin typeface="Times New Roman"/>
                <a:cs typeface="Times New Roman"/>
              </a:rPr>
              <a:t>hi</a:t>
            </a:r>
            <a:r>
              <a:rPr sz="2800" b="1" i="1" spc="-5" dirty="0">
                <a:latin typeface="Times New Roman"/>
                <a:cs typeface="Times New Roman"/>
              </a:rPr>
              <a:t>l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tüm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D</a:t>
            </a:r>
            <a:r>
              <a:rPr sz="2800" b="1" i="1" spc="-20" dirty="0">
                <a:latin typeface="Times New Roman"/>
                <a:cs typeface="Times New Roman"/>
              </a:rPr>
              <a:t>e</a:t>
            </a:r>
            <a:r>
              <a:rPr sz="2800" b="1" i="1" spc="-5" dirty="0">
                <a:latin typeface="Times New Roman"/>
                <a:cs typeface="Times New Roman"/>
              </a:rPr>
              <a:t>vl</a:t>
            </a:r>
            <a:r>
              <a:rPr sz="2800" b="1" i="1" spc="-20" dirty="0">
                <a:latin typeface="Times New Roman"/>
                <a:cs typeface="Times New Roman"/>
              </a:rPr>
              <a:t>e</a:t>
            </a:r>
            <a:r>
              <a:rPr sz="2800" b="1" i="1" spc="-5" dirty="0">
                <a:latin typeface="Times New Roman"/>
                <a:cs typeface="Times New Roman"/>
              </a:rPr>
              <a:t>t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m</a:t>
            </a:r>
            <a:r>
              <a:rPr sz="2800" b="1" i="1" spc="-20" dirty="0">
                <a:latin typeface="Times New Roman"/>
                <a:cs typeface="Times New Roman"/>
              </a:rPr>
              <a:t>e</a:t>
            </a:r>
            <a:r>
              <a:rPr sz="2800" b="1" i="1" spc="-5" dirty="0">
                <a:latin typeface="Times New Roman"/>
                <a:cs typeface="Times New Roman"/>
              </a:rPr>
              <a:t>murl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10" dirty="0">
                <a:latin typeface="Times New Roman"/>
                <a:cs typeface="Times New Roman"/>
              </a:rPr>
              <a:t>r</a:t>
            </a:r>
            <a:r>
              <a:rPr sz="2800" b="1" i="1" spc="-5" dirty="0">
                <a:latin typeface="Times New Roman"/>
                <a:cs typeface="Times New Roman"/>
              </a:rPr>
              <a:t>ı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hakkı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  </a:t>
            </a:r>
            <a:r>
              <a:rPr sz="2800" dirty="0">
                <a:latin typeface="Times New Roman"/>
                <a:cs typeface="Times New Roman"/>
              </a:rPr>
              <a:t>disiplin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 </a:t>
            </a:r>
            <a:r>
              <a:rPr sz="2800" spc="-15" dirty="0">
                <a:latin typeface="Times New Roman"/>
                <a:cs typeface="Times New Roman"/>
              </a:rPr>
              <a:t>yapılabilir.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51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1645" algn="l"/>
                <a:tab pos="462280" algn="l"/>
                <a:tab pos="1741170" algn="l"/>
                <a:tab pos="2429510" algn="l"/>
                <a:tab pos="4339590" algn="l"/>
                <a:tab pos="6627495" algn="l"/>
              </a:tabLst>
            </a:pPr>
            <a:r>
              <a:rPr sz="2800" spc="-10" dirty="0">
                <a:latin typeface="Times New Roman"/>
                <a:cs typeface="Times New Roman"/>
              </a:rPr>
              <a:t>Ge</a:t>
            </a:r>
            <a:r>
              <a:rPr sz="2800" spc="-20" dirty="0">
                <a:latin typeface="Times New Roman"/>
                <a:cs typeface="Times New Roman"/>
              </a:rPr>
              <a:t>ç</a:t>
            </a:r>
            <a:r>
              <a:rPr sz="2800" spc="-5" dirty="0">
                <a:latin typeface="Times New Roman"/>
                <a:cs typeface="Times New Roman"/>
              </a:rPr>
              <a:t>ici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ö</a:t>
            </a:r>
            <a:r>
              <a:rPr sz="2800" spc="-5" dirty="0">
                <a:latin typeface="Times New Roman"/>
                <a:cs typeface="Times New Roman"/>
              </a:rPr>
              <a:t>zle</a:t>
            </a:r>
            <a:r>
              <a:rPr sz="2800" spc="-25" dirty="0">
                <a:latin typeface="Times New Roman"/>
                <a:cs typeface="Times New Roman"/>
              </a:rPr>
              <a:t>ş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eli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ne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lerde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siplin  hükümlerine</a:t>
            </a:r>
            <a:r>
              <a:rPr sz="2800" spc="-20" dirty="0">
                <a:latin typeface="Times New Roman"/>
                <a:cs typeface="Times New Roman"/>
              </a:rPr>
              <a:t> tabidir.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8645" y="426701"/>
            <a:ext cx="5098555" cy="9472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14816" y="6573513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38100">
                <a:lnSpc>
                  <a:spcPct val="100000"/>
                </a:lnSpc>
              </a:pPr>
              <a:t>8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00327"/>
            <a:ext cx="8442960" cy="48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soruşturmasının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yapılması</a:t>
            </a:r>
            <a:r>
              <a:rPr sz="2800" dirty="0">
                <a:latin typeface="Times New Roman"/>
                <a:cs typeface="Times New Roman"/>
              </a:rPr>
              <a:t> 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karara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bağlanmasında, hakkında disiplin soruşturması yapılacak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memurun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disipline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aykırı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fiil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veya</a:t>
            </a:r>
            <a:r>
              <a:rPr sz="2800" b="1" i="1" spc="-5" dirty="0">
                <a:latin typeface="Times New Roman"/>
                <a:cs typeface="Times New Roman"/>
              </a:rPr>
              <a:t> hâli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işlediği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anda 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görevli</a:t>
            </a:r>
            <a:r>
              <a:rPr sz="2800" b="1" i="1" spc="-5" dirty="0">
                <a:latin typeface="Times New Roman"/>
                <a:cs typeface="Times New Roman"/>
              </a:rPr>
              <a:t> olduğu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yerdeki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disiplin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âmirleri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Yönetmeliği'nde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gösterilen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kişiler)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yetkilidir.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 </a:t>
            </a:r>
            <a:r>
              <a:rPr sz="2800" spc="-5" dirty="0">
                <a:latin typeface="Times New Roman"/>
                <a:cs typeface="Times New Roman"/>
              </a:rPr>
              <a:t> Yönetmelikte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alan</a:t>
            </a:r>
            <a:r>
              <a:rPr sz="2800" spc="-5" dirty="0">
                <a:latin typeface="Times New Roman"/>
                <a:cs typeface="Times New Roman"/>
              </a:rPr>
              <a:t> âmirlerden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herhangi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biri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disiplin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soruşturmasına </a:t>
            </a:r>
            <a:r>
              <a:rPr sz="2800" spc="-15" dirty="0">
                <a:latin typeface="Times New Roman"/>
                <a:cs typeface="Times New Roman"/>
              </a:rPr>
              <a:t>başlayabilir.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6600"/>
              </a:lnSpc>
              <a:spcBef>
                <a:spcPts val="819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46291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Disiplin âmirlerinin disiplin soruşturmasına başlarken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atamaya </a:t>
            </a:r>
            <a:r>
              <a:rPr sz="2800" dirty="0">
                <a:latin typeface="Times New Roman"/>
                <a:cs typeface="Times New Roman"/>
              </a:rPr>
              <a:t>yetkili </a:t>
            </a:r>
            <a:r>
              <a:rPr sz="2800" spc="-5" dirty="0">
                <a:latin typeface="Times New Roman"/>
                <a:cs typeface="Times New Roman"/>
              </a:rPr>
              <a:t>âmirlerden izin almaları gerekmez. Kanun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gereği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soruşturmaya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doğrudan</a:t>
            </a:r>
            <a:r>
              <a:rPr sz="2800" spc="-5" dirty="0">
                <a:latin typeface="Times New Roman"/>
                <a:cs typeface="Times New Roman"/>
              </a:rPr>
              <a:t> başlamaları </a:t>
            </a:r>
            <a:r>
              <a:rPr sz="2800" spc="-20" dirty="0">
                <a:latin typeface="Times New Roman"/>
                <a:cs typeface="Times New Roman"/>
              </a:rPr>
              <a:t>gerekir.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583" y="347453"/>
            <a:ext cx="7038611" cy="947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14816" y="6573513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38100">
                <a:lnSpc>
                  <a:spcPct val="100000"/>
                </a:lnSpc>
              </a:pPr>
              <a:t>9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7" y="0"/>
            <a:ext cx="1524000" cy="1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3449</Words>
  <Application>Microsoft Office PowerPoint</Application>
  <PresentationFormat>Ekran Gösterisi (4:3)</PresentationFormat>
  <Paragraphs>407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5" baseType="lpstr">
      <vt:lpstr>Arial</vt:lpstr>
      <vt:lpstr>Calibri</vt:lpstr>
      <vt:lpstr>Times New Roman</vt:lpstr>
      <vt:lpstr>Wingdings 3</vt:lpstr>
      <vt:lpstr>Wingdings</vt:lpstr>
      <vt:lpstr>Lucida Sans Unicode</vt:lpstr>
      <vt:lpstr>Office Theme</vt:lpstr>
      <vt:lpstr>T.C. KASTAMONU VALİLİĞİ İl İdare Kurulu Müdürlüğü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Soruşturmaya Başlama Zamanaşımı</vt:lpstr>
      <vt:lpstr>Karar Verme Zamanaşımı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ÖRNEK YAZI VE FORMLAR</vt:lpstr>
      <vt:lpstr>ÖRNEK YAZI VE FORMLAR</vt:lpstr>
      <vt:lpstr>ÖRNEK YAZI VE FORMLAR</vt:lpstr>
      <vt:lpstr>ÖRNEK YAZI VE FORMLAR</vt:lpstr>
      <vt:lpstr>ÖRNEK YAZI VE FORMLAR</vt:lpstr>
      <vt:lpstr>ÖRNEK YAZI VE FORMLAR</vt:lpstr>
      <vt:lpstr>Slayt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 İNCELEME  VE  DİSİPLİN SORUŞTURMALARI  RAPORLARININ HAZIRLANMASI</dc:title>
  <dc:creator>Serdar İĞDELER</dc:creator>
  <cp:lastModifiedBy>Win7</cp:lastModifiedBy>
  <cp:revision>15</cp:revision>
  <dcterms:created xsi:type="dcterms:W3CDTF">2021-02-06T09:00:25Z</dcterms:created>
  <dcterms:modified xsi:type="dcterms:W3CDTF">2021-02-23T18:53:57Z</dcterms:modified>
</cp:coreProperties>
</file>