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  <p:embeddedFontLst>
    <p:embeddedFont>
      <p:font typeface="Arial" panose="00000000000000000000" pitchFamily="34" charset="1"/>
      <p:regular r:id="rId38"/>
      <p:bold r:id="rId37"/>
    </p:embeddedFont>
    <p:embeddedFont>
      <p:font typeface="Calibri" panose="00000000000000000000" pitchFamily="34" charset="1"/>
      <p:regular r:id="rId41"/>
      <p:bold r:id="rId39"/>
    </p:embeddedFont>
    <p:embeddedFont>
      <p:font typeface="Calibri Light" panose="00000000000000000000" pitchFamily="34" charset="1"/>
      <p:regular r:id="rId40"/>
    </p:embeddedFont>
    <p:embeddedFont>
      <p:font typeface="Times New Roman" panose="00000000000000000000" pitchFamily="18" charset="1"/>
      <p:regular r:id="rId36"/>
    </p:embeddedFont>
    <p:embeddedFont>
      <p:font typeface="Wingdings" panose="00000000000000000000" pitchFamily="2" charset="2"/>
      <p:regular r:id="rId4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font" Target="fonts/font1.fntdata"/><Relationship Id="rId37" Type="http://schemas.openxmlformats.org/officeDocument/2006/relationships/font" Target="fonts/font2.fntdata"/><Relationship Id="rId38" Type="http://schemas.openxmlformats.org/officeDocument/2006/relationships/font" Target="fonts/font3.fntdata"/><Relationship Id="rId39" Type="http://schemas.openxmlformats.org/officeDocument/2006/relationships/font" Target="fonts/font4.fntdata"/><Relationship Id="rId40" Type="http://schemas.openxmlformats.org/officeDocument/2006/relationships/font" Target="fonts/font5.fntdata"/><Relationship Id="rId41" Type="http://schemas.openxmlformats.org/officeDocument/2006/relationships/font" Target="fonts/font6.fntdata"/><Relationship Id="rId42" Type="http://schemas.openxmlformats.org/officeDocument/2006/relationships/font" Target="fonts/font7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339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4320" y="0"/>
            <a:ext cx="623316" cy="6233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3172" y="1647444"/>
            <a:ext cx="45720" cy="5210810"/>
          </a:xfrm>
          <a:custGeom>
            <a:avLst/>
            <a:gdLst/>
            <a:ahLst/>
            <a:cxnLst/>
            <a:rect l="l" t="t" r="r" b="b"/>
            <a:pathLst>
              <a:path w="45720" h="5210809">
                <a:moveTo>
                  <a:pt x="45720" y="0"/>
                </a:moveTo>
                <a:lnTo>
                  <a:pt x="0" y="0"/>
                </a:lnTo>
                <a:lnTo>
                  <a:pt x="0" y="5210552"/>
                </a:lnTo>
                <a:lnTo>
                  <a:pt x="45720" y="5210552"/>
                </a:lnTo>
                <a:lnTo>
                  <a:pt x="4572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53568" y="859536"/>
            <a:ext cx="47625" cy="5226050"/>
          </a:xfrm>
          <a:custGeom>
            <a:avLst/>
            <a:gdLst/>
            <a:ahLst/>
            <a:cxnLst/>
            <a:rect l="l" t="t" r="r" b="b"/>
            <a:pathLst>
              <a:path w="47625" h="5226050">
                <a:moveTo>
                  <a:pt x="47243" y="0"/>
                </a:moveTo>
                <a:lnTo>
                  <a:pt x="0" y="0"/>
                </a:lnTo>
                <a:lnTo>
                  <a:pt x="0" y="5225796"/>
                </a:lnTo>
                <a:lnTo>
                  <a:pt x="47243" y="5225796"/>
                </a:lnTo>
                <a:lnTo>
                  <a:pt x="47243" y="0"/>
                </a:lnTo>
                <a:close/>
              </a:path>
            </a:pathLst>
          </a:custGeom>
          <a:solidFill>
            <a:srgbClr val="F894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5513" y="3144469"/>
            <a:ext cx="8300973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7044" y="1413891"/>
            <a:ext cx="7684770" cy="431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220581" y="6532105"/>
            <a:ext cx="214502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78942" y="6519884"/>
            <a:ext cx="154368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4364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hyperlink" Target="http://www.icisleri.gov.tr/bilgiisle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ardimmerkez@icisleri.gov.tr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591810" cy="6858000"/>
            </a:xfrm>
            <a:custGeom>
              <a:avLst/>
              <a:gdLst/>
              <a:ahLst/>
              <a:cxnLst/>
              <a:rect l="l" t="t" r="r" b="b"/>
              <a:pathLst>
                <a:path w="5591810" h="6858000">
                  <a:moveTo>
                    <a:pt x="277190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591556" y="6857999"/>
                  </a:lnTo>
                  <a:lnTo>
                    <a:pt x="2771902" y="0"/>
                  </a:lnTo>
                  <a:close/>
                </a:path>
              </a:pathLst>
            </a:custGeom>
            <a:solidFill>
              <a:srgbClr val="17517B">
                <a:alpha val="749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87400" y="5853785"/>
            <a:ext cx="292608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0">
                <a:solidFill>
                  <a:srgbClr val="FFFFFF"/>
                </a:solidFill>
                <a:latin typeface="Calibri Light"/>
                <a:cs typeface="Calibri Light"/>
                <a:hlinkClick r:id="rId3"/>
              </a:rPr>
              <a:t>www.icisleri.gov.tr/bilgiislem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846320"/>
            <a:ext cx="11982450" cy="1908810"/>
            <a:chOff x="0" y="4846320"/>
            <a:chExt cx="11982450" cy="1908810"/>
          </a:xfrm>
        </p:grpSpPr>
        <p:sp>
          <p:nvSpPr>
            <p:cNvPr id="7" name="object 7"/>
            <p:cNvSpPr/>
            <p:nvPr/>
          </p:nvSpPr>
          <p:spPr>
            <a:xfrm>
              <a:off x="0" y="4846320"/>
              <a:ext cx="5295900" cy="481965"/>
            </a:xfrm>
            <a:custGeom>
              <a:avLst/>
              <a:gdLst/>
              <a:ahLst/>
              <a:cxnLst/>
              <a:rect l="l" t="t" r="r" b="b"/>
              <a:pathLst>
                <a:path w="5295900" h="481964">
                  <a:moveTo>
                    <a:pt x="5295900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5295900" y="481583"/>
                  </a:lnTo>
                  <a:lnTo>
                    <a:pt x="5295900" y="0"/>
                  </a:lnTo>
                  <a:close/>
                </a:path>
              </a:pathLst>
            </a:custGeom>
            <a:solidFill>
              <a:srgbClr val="00AFEF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600" y="5967987"/>
              <a:ext cx="1509522" cy="787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6016" y="5967987"/>
              <a:ext cx="1186433" cy="7871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963150" y="6047943"/>
            <a:ext cx="17875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5" b="1">
                <a:solidFill>
                  <a:srgbClr val="FFFFFF"/>
                </a:solidFill>
                <a:latin typeface="Calibri"/>
                <a:cs typeface="Calibri"/>
              </a:rPr>
              <a:t>ŞUBAT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03" y="3439667"/>
            <a:ext cx="4053840" cy="14432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16484" y="3551631"/>
            <a:ext cx="348996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KOLLUK İHBAR 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40" b="1">
                <a:solidFill>
                  <a:srgbClr val="FFFFFF"/>
                </a:solidFill>
                <a:latin typeface="Arial"/>
                <a:cs typeface="Arial"/>
              </a:rPr>
              <a:t>ŞİKAYET</a:t>
            </a:r>
            <a:r>
              <a:rPr dirty="0" sz="32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SİSTEMİ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7160" y="1377696"/>
            <a:ext cx="3217545" cy="1209040"/>
            <a:chOff x="137160" y="1377696"/>
            <a:chExt cx="3217545" cy="120904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1576" y="1482852"/>
              <a:ext cx="1412748" cy="10226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60" y="1377696"/>
              <a:ext cx="1639824" cy="12085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629" y="225374"/>
            <a:ext cx="44970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4819" y="1421891"/>
            <a:ext cx="11727180" cy="5379720"/>
            <a:chOff x="464819" y="1421891"/>
            <a:chExt cx="11727180" cy="5379720"/>
          </a:xfrm>
        </p:grpSpPr>
        <p:sp>
          <p:nvSpPr>
            <p:cNvPr id="4" name="object 4"/>
            <p:cNvSpPr/>
            <p:nvPr/>
          </p:nvSpPr>
          <p:spPr>
            <a:xfrm>
              <a:off x="464819" y="6496810"/>
              <a:ext cx="11727180" cy="304800"/>
            </a:xfrm>
            <a:custGeom>
              <a:avLst/>
              <a:gdLst/>
              <a:ahLst/>
              <a:cxnLst/>
              <a:rect l="l" t="t" r="r" b="b"/>
              <a:pathLst>
                <a:path w="11727180" h="304800">
                  <a:moveTo>
                    <a:pt x="1172718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727180" y="304800"/>
                  </a:lnTo>
                  <a:lnTo>
                    <a:pt x="117271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74408" y="1421891"/>
              <a:ext cx="4727575" cy="1508760"/>
            </a:xfrm>
            <a:custGeom>
              <a:avLst/>
              <a:gdLst/>
              <a:ahLst/>
              <a:cxnLst/>
              <a:rect l="l" t="t" r="r" b="b"/>
              <a:pathLst>
                <a:path w="4727575" h="1508760">
                  <a:moveTo>
                    <a:pt x="4727448" y="0"/>
                  </a:moveTo>
                  <a:lnTo>
                    <a:pt x="0" y="0"/>
                  </a:lnTo>
                  <a:lnTo>
                    <a:pt x="0" y="1508760"/>
                  </a:lnTo>
                  <a:lnTo>
                    <a:pt x="4727448" y="1508760"/>
                  </a:lnTo>
                  <a:lnTo>
                    <a:pt x="4727448" y="0"/>
                  </a:lnTo>
                  <a:close/>
                </a:path>
              </a:pathLst>
            </a:custGeom>
            <a:solidFill>
              <a:srgbClr val="0428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7166736" y="1484059"/>
            <a:ext cx="8064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0481" y="1449704"/>
            <a:ext cx="2535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2045" algn="l"/>
                <a:tab pos="1772920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Telefonu;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girişi	zorunlu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0930" y="1449704"/>
            <a:ext cx="1592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824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şvur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 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alandır.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9461" y="1724025"/>
            <a:ext cx="3075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2251075" algn="l"/>
              </a:tabLst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ş	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tel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0930" y="1998345"/>
            <a:ext cx="4284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numarasına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kaydı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tamamlandıktan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sonra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onay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kodu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gider.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3963" y="868680"/>
            <a:ext cx="11520170" cy="5584190"/>
            <a:chOff x="473963" y="868680"/>
            <a:chExt cx="11520170" cy="558419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963" y="868680"/>
              <a:ext cx="6957059" cy="273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499" y="3386074"/>
              <a:ext cx="4564380" cy="30665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557259" y="4149851"/>
              <a:ext cx="731520" cy="123825"/>
            </a:xfrm>
            <a:custGeom>
              <a:avLst/>
              <a:gdLst/>
              <a:ahLst/>
              <a:cxnLst/>
              <a:rect l="l" t="t" r="r" b="b"/>
              <a:pathLst>
                <a:path w="731520" h="123825">
                  <a:moveTo>
                    <a:pt x="710946" y="0"/>
                  </a:moveTo>
                  <a:lnTo>
                    <a:pt x="20574" y="0"/>
                  </a:lnTo>
                  <a:lnTo>
                    <a:pt x="12590" y="1625"/>
                  </a:lnTo>
                  <a:lnTo>
                    <a:pt x="6048" y="6048"/>
                  </a:lnTo>
                  <a:lnTo>
                    <a:pt x="1625" y="12590"/>
                  </a:lnTo>
                  <a:lnTo>
                    <a:pt x="0" y="20574"/>
                  </a:lnTo>
                  <a:lnTo>
                    <a:pt x="0" y="102870"/>
                  </a:lnTo>
                  <a:lnTo>
                    <a:pt x="1625" y="110853"/>
                  </a:lnTo>
                  <a:lnTo>
                    <a:pt x="6048" y="117395"/>
                  </a:lnTo>
                  <a:lnTo>
                    <a:pt x="12590" y="121818"/>
                  </a:lnTo>
                  <a:lnTo>
                    <a:pt x="20574" y="123443"/>
                  </a:lnTo>
                  <a:lnTo>
                    <a:pt x="710946" y="123443"/>
                  </a:lnTo>
                  <a:lnTo>
                    <a:pt x="718929" y="121818"/>
                  </a:lnTo>
                  <a:lnTo>
                    <a:pt x="725471" y="117395"/>
                  </a:lnTo>
                  <a:lnTo>
                    <a:pt x="729894" y="110853"/>
                  </a:lnTo>
                  <a:lnTo>
                    <a:pt x="731520" y="102870"/>
                  </a:lnTo>
                  <a:lnTo>
                    <a:pt x="731520" y="20574"/>
                  </a:lnTo>
                  <a:lnTo>
                    <a:pt x="729894" y="12590"/>
                  </a:lnTo>
                  <a:lnTo>
                    <a:pt x="725471" y="6048"/>
                  </a:lnTo>
                  <a:lnTo>
                    <a:pt x="718929" y="1625"/>
                  </a:lnTo>
                  <a:lnTo>
                    <a:pt x="710946" y="0"/>
                  </a:lnTo>
                  <a:close/>
                </a:path>
              </a:pathLst>
            </a:custGeom>
            <a:solidFill>
              <a:srgbClr val="F058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557259" y="4149851"/>
              <a:ext cx="731520" cy="123825"/>
            </a:xfrm>
            <a:custGeom>
              <a:avLst/>
              <a:gdLst/>
              <a:ahLst/>
              <a:cxnLst/>
              <a:rect l="l" t="t" r="r" b="b"/>
              <a:pathLst>
                <a:path w="731520" h="123825">
                  <a:moveTo>
                    <a:pt x="0" y="20574"/>
                  </a:moveTo>
                  <a:lnTo>
                    <a:pt x="1625" y="12590"/>
                  </a:lnTo>
                  <a:lnTo>
                    <a:pt x="6048" y="6048"/>
                  </a:lnTo>
                  <a:lnTo>
                    <a:pt x="12590" y="1625"/>
                  </a:lnTo>
                  <a:lnTo>
                    <a:pt x="20574" y="0"/>
                  </a:lnTo>
                  <a:lnTo>
                    <a:pt x="710946" y="0"/>
                  </a:lnTo>
                  <a:lnTo>
                    <a:pt x="718929" y="1625"/>
                  </a:lnTo>
                  <a:lnTo>
                    <a:pt x="725471" y="6048"/>
                  </a:lnTo>
                  <a:lnTo>
                    <a:pt x="729894" y="12590"/>
                  </a:lnTo>
                  <a:lnTo>
                    <a:pt x="731520" y="20574"/>
                  </a:lnTo>
                  <a:lnTo>
                    <a:pt x="731520" y="102870"/>
                  </a:lnTo>
                  <a:lnTo>
                    <a:pt x="729894" y="110853"/>
                  </a:lnTo>
                  <a:lnTo>
                    <a:pt x="725471" y="117395"/>
                  </a:lnTo>
                  <a:lnTo>
                    <a:pt x="718929" y="121818"/>
                  </a:lnTo>
                  <a:lnTo>
                    <a:pt x="710946" y="123443"/>
                  </a:lnTo>
                  <a:lnTo>
                    <a:pt x="20574" y="123443"/>
                  </a:lnTo>
                  <a:lnTo>
                    <a:pt x="12590" y="121818"/>
                  </a:lnTo>
                  <a:lnTo>
                    <a:pt x="6048" y="117395"/>
                  </a:lnTo>
                  <a:lnTo>
                    <a:pt x="1625" y="110853"/>
                  </a:lnTo>
                  <a:lnTo>
                    <a:pt x="0" y="102870"/>
                  </a:lnTo>
                  <a:lnTo>
                    <a:pt x="0" y="2057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85216" y="3774947"/>
            <a:ext cx="6096000" cy="175450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0005" rIns="0" bIns="0" rtlCol="0" vert="horz">
            <a:spAutoFit/>
          </a:bodyPr>
          <a:lstStyle/>
          <a:p>
            <a:pPr algn="just" marL="378460" marR="84455" indent="-287020">
              <a:lnSpc>
                <a:spcPct val="100000"/>
              </a:lnSpc>
              <a:spcBef>
                <a:spcPts val="315"/>
              </a:spcBef>
              <a:buChar char="•"/>
              <a:tabLst>
                <a:tab pos="37909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yapan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 onay kodunu girdikten sonra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Başvuruyu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tamamla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butonuna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basarak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form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 </a:t>
            </a:r>
            <a:r>
              <a:rPr dirty="0" sz="1800" spc="-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işlemini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tamamlar.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8460" indent="-287655">
              <a:lnSpc>
                <a:spcPct val="100000"/>
              </a:lnSpc>
              <a:spcBef>
                <a:spcPts val="5"/>
              </a:spcBef>
              <a:buChar char="•"/>
              <a:tabLst>
                <a:tab pos="378460" algn="l"/>
                <a:tab pos="37909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Eğer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girilen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onay</a:t>
            </a:r>
            <a:r>
              <a:rPr dirty="0" sz="18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kodu</a:t>
            </a:r>
            <a:r>
              <a:rPr dirty="0" sz="18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yanlış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girilirse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vatandaşa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yeni</a:t>
            </a:r>
            <a:endParaRPr sz="1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girmesi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aynı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ekran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yenilenir.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629" y="225374"/>
            <a:ext cx="44970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45479" y="1132332"/>
            <a:ext cx="6296025" cy="4678680"/>
          </a:xfrm>
          <a:custGeom>
            <a:avLst/>
            <a:gdLst/>
            <a:ahLst/>
            <a:cxnLst/>
            <a:rect l="l" t="t" r="r" b="b"/>
            <a:pathLst>
              <a:path w="6296025" h="4678680">
                <a:moveTo>
                  <a:pt x="6295644" y="0"/>
                </a:moveTo>
                <a:lnTo>
                  <a:pt x="0" y="0"/>
                </a:lnTo>
                <a:lnTo>
                  <a:pt x="0" y="4678680"/>
                </a:lnTo>
                <a:lnTo>
                  <a:pt x="6295644" y="4678680"/>
                </a:lnTo>
                <a:lnTo>
                  <a:pt x="6295644" y="0"/>
                </a:lnTo>
                <a:close/>
              </a:path>
            </a:pathLst>
          </a:custGeom>
          <a:solidFill>
            <a:srgbClr val="042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24473" y="1159586"/>
            <a:ext cx="3124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955675" algn="l"/>
                <a:tab pos="223456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sı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0598" y="1159586"/>
            <a:ext cx="28536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1126490" algn="l"/>
                <a:tab pos="23444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nda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ş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ınd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62355" algn="l"/>
                <a:tab pos="186245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nin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ş	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pılm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ı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0985" y="1434465"/>
            <a:ext cx="26485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15720" algn="l"/>
                <a:tab pos="207645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kkın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	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hedeflenmektedir.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4473" y="2257425"/>
            <a:ext cx="613854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Aynı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şekilde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varsa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olayın nitelikli bir başvuru olabilmesi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amacıyla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Dosya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Yükleme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alanından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konuyla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ilişkili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dosyaları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(video,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belge,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fotoğraf)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yükleyebilir.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algn="just" marL="299085" marR="508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‘Ben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Robot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Değilim’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kutucuğu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işaretlendikten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sonra </a:t>
            </a:r>
            <a:r>
              <a:rPr dirty="0" sz="1800" spc="-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ekrana açılan doğrulama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kodu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girişi yapılarak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kayıt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tamamlanır.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algn="just" marL="299085" marR="5715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kayıt işleminde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cep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telefonuna gelen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onay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kodu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bir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önceki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slaytta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bahsedilmiştir.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842772"/>
            <a:ext cx="5417820" cy="56814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32" y="233553"/>
            <a:ext cx="44964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806195"/>
            <a:ext cx="10364724" cy="285140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31876" y="3730752"/>
            <a:ext cx="11344910" cy="2307590"/>
          </a:xfrm>
          <a:custGeom>
            <a:avLst/>
            <a:gdLst/>
            <a:ahLst/>
            <a:cxnLst/>
            <a:rect l="l" t="t" r="r" b="b"/>
            <a:pathLst>
              <a:path w="11344910" h="2307590">
                <a:moveTo>
                  <a:pt x="11344656" y="0"/>
                </a:moveTo>
                <a:lnTo>
                  <a:pt x="0" y="0"/>
                </a:lnTo>
                <a:lnTo>
                  <a:pt x="0" y="2307336"/>
                </a:lnTo>
                <a:lnTo>
                  <a:pt x="11344656" y="2307336"/>
                </a:lnTo>
                <a:lnTo>
                  <a:pt x="11344656" y="0"/>
                </a:lnTo>
                <a:close/>
              </a:path>
            </a:pathLst>
          </a:custGeom>
          <a:solidFill>
            <a:srgbClr val="042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0920" y="3757929"/>
            <a:ext cx="111887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işlemi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başarı</a:t>
            </a:r>
            <a:r>
              <a:rPr dirty="0" sz="18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tamamlandıktan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sonra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vatandaşa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takip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numarasını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gösterir.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Aynı</a:t>
            </a:r>
            <a:r>
              <a:rPr dirty="0" sz="18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içerik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vatandaşın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girmiş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olduğu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cep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telefonuna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kısa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mesaj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olarak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gönderilir.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7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Takip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numarası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rastgele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olarak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belirlenen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dirty="0" sz="18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numaradır.</a:t>
            </a:r>
            <a:r>
              <a:rPr dirty="0" sz="18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Herhangi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dirty="0" sz="18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sıralaması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olmayıp</a:t>
            </a:r>
            <a:r>
              <a:rPr dirty="0" sz="18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dirty="0" sz="18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için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ayrı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ayrı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farklı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içeriklerde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üretilmektedir.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Vatandaşın</a:t>
            </a:r>
            <a:r>
              <a:rPr dirty="0" sz="18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seçtiği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il/ilçe</a:t>
            </a:r>
            <a:r>
              <a:rPr dirty="0" sz="18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bilgisine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göre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ekranda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gösterilen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uyarı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metni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dirty="0" sz="18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Valilik</a:t>
            </a:r>
            <a:r>
              <a:rPr dirty="0" sz="1800" spc="3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dirty="0" sz="1800" spc="3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800" spc="3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Kaymakamlığın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adresi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olarak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değişecektir.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32" y="233553"/>
            <a:ext cx="44964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46504" y="1897379"/>
            <a:ext cx="8555990" cy="258508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39370" rIns="0" bIns="0" rtlCol="0" vert="horz">
            <a:spAutoFit/>
          </a:bodyPr>
          <a:lstStyle/>
          <a:p>
            <a:pPr algn="just" marL="378460" marR="84455" indent="-287020">
              <a:lnSpc>
                <a:spcPct val="100000"/>
              </a:lnSpc>
              <a:spcBef>
                <a:spcPts val="310"/>
              </a:spcBef>
              <a:buChar char="•"/>
              <a:tabLst>
                <a:tab pos="37909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 noktaya kadar anlatılan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işlemler,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 elektronik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ortamda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yapılan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başvuruya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ait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işlemlerdir.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algn="just" marL="378460" marR="8445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7909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Ancak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yazılı,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sözlü,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kurumsal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vb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diğer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yollarla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gelen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başvurularda</a:t>
            </a:r>
            <a:r>
              <a:rPr dirty="0" sz="18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yetkili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kullanıcı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aynı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içerikteki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ekranlar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üzerinden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kaydedilecektir.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algn="just" marL="378460" marR="84455" indent="-287020">
              <a:lnSpc>
                <a:spcPct val="100000"/>
              </a:lnSpc>
              <a:buChar char="•"/>
              <a:tabLst>
                <a:tab pos="37909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Kullanıcıların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yazılı,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sözlü, kurumsal yollarla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gelen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başvuruları kaydedecekleri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sırada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mümkün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olduğunca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veri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girişi rahat tutulmuş olup zorunlu alan kontrolleri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bulunmamaktadır.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431" y="225374"/>
            <a:ext cx="637032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2865" algn="l"/>
              </a:tabLst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	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3880" y="4986528"/>
            <a:ext cx="11389360" cy="1478280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1275" rIns="0" bIns="0" rtlCol="0" vert="horz">
            <a:spAutoFit/>
          </a:bodyPr>
          <a:lstStyle/>
          <a:p>
            <a:pPr marL="378460" marR="1043305" indent="-287020">
              <a:lnSpc>
                <a:spcPct val="100000"/>
              </a:lnSpc>
              <a:spcBef>
                <a:spcPts val="325"/>
              </a:spcBef>
              <a:buChar char="•"/>
              <a:tabLst>
                <a:tab pos="378460" algn="l"/>
                <a:tab pos="379095" algn="l"/>
                <a:tab pos="1084580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Valilik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kaymakamlıklarda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yetkili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kullanıcılar,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vatandaşlar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yapılan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başvuruları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yukarıda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gösterilen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ekran üzerinde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takip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ederler.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8460" indent="-287655">
              <a:lnSpc>
                <a:spcPct val="100000"/>
              </a:lnSpc>
              <a:spcBef>
                <a:spcPts val="5"/>
              </a:spcBef>
              <a:buChar char="•"/>
              <a:tabLst>
                <a:tab pos="378460" algn="l"/>
                <a:tab pos="37909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Başvuruları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arama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kriterlerine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göre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herhangi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kriter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girmeden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ARA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butonuna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basarak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yetkili</a:t>
            </a:r>
            <a:endParaRPr sz="1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oldukları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ilçeye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ait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kayıtları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listelerler.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704087"/>
            <a:ext cx="11586972" cy="42260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32" y="225374"/>
            <a:ext cx="485711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TAŞRA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3963" y="5210555"/>
            <a:ext cx="11512550" cy="119951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5720" rIns="0" bIns="0" rtlCol="0" vert="horz">
            <a:spAutoFit/>
          </a:bodyPr>
          <a:lstStyle/>
          <a:p>
            <a:pPr marL="92075" marR="1014094">
              <a:lnSpc>
                <a:spcPct val="100000"/>
              </a:lnSpc>
              <a:spcBef>
                <a:spcPts val="36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Listelenen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kayıtlar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üzerinde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yetkili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kullanıcılar</a:t>
            </a:r>
            <a:r>
              <a:rPr dirty="0" sz="18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DETAY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bilgileri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İŞLEMLER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(tarihçe)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takibini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yaparlar.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İşlemler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butonu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başvurunun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tarihçesini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göstermektedir.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729947"/>
            <a:ext cx="11643359" cy="439374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81216" y="1414272"/>
            <a:ext cx="4706620" cy="1477010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6355" rIns="0" bIns="0" rtlCol="0" vert="horz">
            <a:spAutoFit/>
          </a:bodyPr>
          <a:lstStyle/>
          <a:p>
            <a:pPr algn="ctr" marL="385445" marR="374650">
              <a:lnSpc>
                <a:spcPct val="100000"/>
              </a:lnSpc>
              <a:spcBef>
                <a:spcPts val="36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İŞLEMLER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butonuna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basıldığında,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söz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konusu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adına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yapılmış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işlem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adımları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sıralanmaktadır.</a:t>
            </a:r>
            <a:endParaRPr sz="1800">
              <a:latin typeface="Arial"/>
              <a:cs typeface="Arial"/>
            </a:endParaRPr>
          </a:p>
          <a:p>
            <a:pPr algn="ctr" marL="2540">
              <a:lnSpc>
                <a:spcPts val="2135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İşleme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Alınma,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Yönlendirme,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Kapatma</a:t>
            </a:r>
            <a:endParaRPr sz="1800">
              <a:latin typeface="Arial"/>
              <a:cs typeface="Arial"/>
            </a:endParaRPr>
          </a:p>
          <a:p>
            <a:pPr algn="ctr" marL="1270">
              <a:lnSpc>
                <a:spcPts val="214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durumları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gibi.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636" y="1228344"/>
            <a:ext cx="5091684" cy="45064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723644" y="2974848"/>
            <a:ext cx="9211310" cy="258635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527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detayına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yapıldıktan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sonra,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yapılacak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sekmeler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aktif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hale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gelir.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77190" marR="82550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Başvurunun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ilk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düştüğü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birim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sekmeler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üzerinde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ekleme/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silme</a:t>
            </a:r>
            <a:r>
              <a:rPr dirty="0" sz="18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8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güncelleme </a:t>
            </a:r>
            <a:r>
              <a:rPr dirty="0" sz="1800" spc="-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yapabilir.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377190" marR="83185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  <a:tab pos="1076960" algn="l"/>
                <a:tab pos="1983739" algn="l"/>
                <a:tab pos="3978910" algn="l"/>
                <a:tab pos="4947920" algn="l"/>
                <a:tab pos="6208395" algn="l"/>
                <a:tab pos="7745095" algn="l"/>
                <a:tab pos="858647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(va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ik/sek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a)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şvu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len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yapabilirler.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59" y="1242060"/>
            <a:ext cx="10591800" cy="150113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28688" y="2779776"/>
            <a:ext cx="4811395" cy="1663064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8894" rIns="0" bIns="0" rtlCol="0" vert="horz">
            <a:spAutoFit/>
          </a:bodyPr>
          <a:lstStyle/>
          <a:p>
            <a:pPr algn="ctr" marL="101600" marR="93345" indent="-635">
              <a:lnSpc>
                <a:spcPct val="100000"/>
              </a:lnSpc>
              <a:spcBef>
                <a:spcPts val="384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İşlem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Bilgileri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sekmesinde;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başvuruya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ait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geliş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yolu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tipi,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yapılacak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işlem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(yönlendirme,</a:t>
            </a:r>
            <a:r>
              <a:rPr dirty="0" sz="1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kapatma,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havale</a:t>
            </a:r>
            <a:r>
              <a:rPr dirty="0" sz="18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etme)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işlemleri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gerçekleştirilir.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717804"/>
            <a:ext cx="6434328" cy="45476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784859"/>
            <a:ext cx="4648200" cy="30647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9720" y="784859"/>
            <a:ext cx="5535168" cy="2990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1611" y="4050791"/>
            <a:ext cx="5591555" cy="18669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172" y="1647444"/>
            <a:ext cx="45720" cy="5210810"/>
          </a:xfrm>
          <a:custGeom>
            <a:avLst/>
            <a:gdLst/>
            <a:ahLst/>
            <a:cxnLst/>
            <a:rect l="l" t="t" r="r" b="b"/>
            <a:pathLst>
              <a:path w="45720" h="5210809">
                <a:moveTo>
                  <a:pt x="45720" y="0"/>
                </a:moveTo>
                <a:lnTo>
                  <a:pt x="0" y="0"/>
                </a:lnTo>
                <a:lnTo>
                  <a:pt x="0" y="5210552"/>
                </a:lnTo>
                <a:lnTo>
                  <a:pt x="45720" y="5210552"/>
                </a:lnTo>
                <a:lnTo>
                  <a:pt x="4572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3568" y="859536"/>
            <a:ext cx="47625" cy="5226050"/>
          </a:xfrm>
          <a:custGeom>
            <a:avLst/>
            <a:gdLst/>
            <a:ahLst/>
            <a:cxnLst/>
            <a:rect l="l" t="t" r="r" b="b"/>
            <a:pathLst>
              <a:path w="47625" h="5226050">
                <a:moveTo>
                  <a:pt x="47243" y="0"/>
                </a:moveTo>
                <a:lnTo>
                  <a:pt x="0" y="0"/>
                </a:lnTo>
                <a:lnTo>
                  <a:pt x="0" y="5225796"/>
                </a:lnTo>
                <a:lnTo>
                  <a:pt x="47243" y="5225796"/>
                </a:lnTo>
                <a:lnTo>
                  <a:pt x="47243" y="0"/>
                </a:lnTo>
                <a:close/>
              </a:path>
            </a:pathLst>
          </a:custGeom>
          <a:solidFill>
            <a:srgbClr val="F894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45283" y="1138554"/>
            <a:ext cx="40640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  <a:tabLst>
                <a:tab pos="830580" algn="l"/>
                <a:tab pos="1100455" algn="l"/>
                <a:tab pos="2159635" algn="l"/>
                <a:tab pos="3199130" algn="l"/>
              </a:tabLst>
            </a:pPr>
            <a:r>
              <a:rPr dirty="0" sz="2400" spc="-5">
                <a:latin typeface="Calibri"/>
                <a:cs typeface="Calibri"/>
              </a:rPr>
              <a:t>ü</a:t>
            </a:r>
            <a:r>
              <a:rPr dirty="0" sz="2400" spc="-50">
                <a:latin typeface="Calibri"/>
                <a:cs typeface="Calibri"/>
              </a:rPr>
              <a:t>z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		ama</a:t>
            </a:r>
            <a:r>
              <a:rPr dirty="0" sz="2400" spc="-10">
                <a:latin typeface="Calibri"/>
                <a:cs typeface="Calibri"/>
              </a:rPr>
              <a:t>ç</a:t>
            </a:r>
            <a:r>
              <a:rPr dirty="0" sz="2400">
                <a:latin typeface="Calibri"/>
                <a:cs typeface="Calibri"/>
              </a:rPr>
              <a:t>;	</a:t>
            </a:r>
            <a:r>
              <a:rPr dirty="0" sz="2400" spc="-85">
                <a:latin typeface="Calibri"/>
                <a:cs typeface="Calibri"/>
              </a:rPr>
              <a:t>k</a:t>
            </a:r>
            <a:r>
              <a:rPr dirty="0" sz="2400" spc="-5">
                <a:latin typeface="Calibri"/>
                <a:cs typeface="Calibri"/>
              </a:rPr>
              <a:t>ollu</a:t>
            </a:r>
            <a:r>
              <a:rPr dirty="0" sz="2400">
                <a:latin typeface="Calibri"/>
                <a:cs typeface="Calibri"/>
              </a:rPr>
              <a:t>k	</a:t>
            </a:r>
            <a:r>
              <a:rPr dirty="0" sz="2400" spc="-5">
                <a:latin typeface="Calibri"/>
                <a:cs typeface="Calibri"/>
              </a:rPr>
              <a:t>şi</a:t>
            </a:r>
            <a:r>
              <a:rPr dirty="0" sz="2400" spc="-40">
                <a:latin typeface="Calibri"/>
                <a:cs typeface="Calibri"/>
              </a:rPr>
              <a:t>k</a:t>
            </a:r>
            <a:r>
              <a:rPr dirty="0" sz="2400" spc="-60">
                <a:latin typeface="Calibri"/>
                <a:cs typeface="Calibri"/>
              </a:rPr>
              <a:t>â</a:t>
            </a:r>
            <a:r>
              <a:rPr dirty="0" sz="2400" spc="-20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et  </a:t>
            </a:r>
            <a:r>
              <a:rPr dirty="0" sz="2400" spc="-5">
                <a:latin typeface="Calibri"/>
                <a:cs typeface="Calibri"/>
              </a:rPr>
              <a:t>daha	etkili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7317" y="1504569"/>
            <a:ext cx="1250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alibri"/>
                <a:cs typeface="Calibri"/>
              </a:rPr>
              <a:t>i</a:t>
            </a:r>
            <a:r>
              <a:rPr dirty="0" sz="2400" spc="-5">
                <a:latin typeface="Calibri"/>
                <a:cs typeface="Calibri"/>
              </a:rPr>
              <a:t>şlem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sini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8811" y="1870328"/>
            <a:ext cx="1552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saydamlığını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8597" y="1504569"/>
            <a:ext cx="100774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804" marR="5080" indent="-205740">
              <a:lnSpc>
                <a:spcPct val="100000"/>
              </a:lnSpc>
              <a:spcBef>
                <a:spcPts val="100"/>
              </a:spcBef>
              <a:tabLst>
                <a:tab pos="504825" algn="l"/>
              </a:tabLst>
            </a:pPr>
            <a:r>
              <a:rPr dirty="0" sz="2400" spc="-30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	</a:t>
            </a:r>
            <a:r>
              <a:rPr dirty="0" sz="2400" spc="-5">
                <a:latin typeface="Calibri"/>
                <a:cs typeface="Calibri"/>
              </a:rPr>
              <a:t>hızlı  </a:t>
            </a:r>
            <a:r>
              <a:rPr dirty="0" sz="2400" spc="-3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7600" y="2236089"/>
            <a:ext cx="1854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4425" algn="l"/>
              </a:tabLst>
            </a:pPr>
            <a:r>
              <a:rPr dirty="0" sz="2400" spc="-5">
                <a:latin typeface="Calibri"/>
                <a:cs typeface="Calibri"/>
              </a:rPr>
              <a:t>ü</a:t>
            </a:r>
            <a:r>
              <a:rPr dirty="0" sz="2400" spc="-50">
                <a:latin typeface="Calibri"/>
                <a:cs typeface="Calibri"/>
              </a:rPr>
              <a:t>z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e,	</a:t>
            </a:r>
            <a:r>
              <a:rPr dirty="0" sz="2400" spc="-85">
                <a:latin typeface="Calibri"/>
                <a:cs typeface="Calibri"/>
              </a:rPr>
              <a:t>k</a:t>
            </a:r>
            <a:r>
              <a:rPr dirty="0" sz="2400" spc="-5">
                <a:latin typeface="Calibri"/>
                <a:cs typeface="Calibri"/>
              </a:rPr>
              <a:t>olluk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0597" y="1870328"/>
            <a:ext cx="16776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gü</a:t>
            </a:r>
            <a:r>
              <a:rPr dirty="0" sz="2400" spc="-35">
                <a:latin typeface="Calibri"/>
                <a:cs typeface="Calibri"/>
              </a:rPr>
              <a:t>v</a:t>
            </a:r>
            <a:r>
              <a:rPr dirty="0" sz="2400" spc="1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nilirliğini  </a:t>
            </a:r>
            <a:r>
              <a:rPr dirty="0" sz="2400" spc="-15">
                <a:latin typeface="Calibri"/>
                <a:cs typeface="Calibri"/>
              </a:rPr>
              <a:t>g</a:t>
            </a:r>
            <a:r>
              <a:rPr dirty="0" sz="2400" spc="-5">
                <a:latin typeface="Calibri"/>
                <a:cs typeface="Calibri"/>
              </a:rPr>
              <a:t>ö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lile</a:t>
            </a:r>
            <a:r>
              <a:rPr dirty="0" sz="2400" spc="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inin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939" y="1138554"/>
            <a:ext cx="13862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belirtildiği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sisteminin </a:t>
            </a:r>
            <a:r>
              <a:rPr dirty="0" sz="2400" spc="-5">
                <a:latin typeface="Calibri"/>
                <a:cs typeface="Calibri"/>
              </a:rPr>
              <a:t> sağlamak,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g</a:t>
            </a:r>
            <a:r>
              <a:rPr dirty="0" sz="2400">
                <a:latin typeface="Calibri"/>
                <a:cs typeface="Calibri"/>
              </a:rPr>
              <a:t>eli</a:t>
            </a:r>
            <a:r>
              <a:rPr dirty="0" sz="2400" spc="-25">
                <a:latin typeface="Calibri"/>
                <a:cs typeface="Calibri"/>
              </a:rPr>
              <a:t>ş</a:t>
            </a:r>
            <a:r>
              <a:rPr dirty="0" sz="2400">
                <a:latin typeface="Calibri"/>
                <a:cs typeface="Calibri"/>
              </a:rPr>
              <a:t>ti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m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k  işledikleri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9000" y="2601544"/>
            <a:ext cx="40481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1978660" algn="l"/>
                <a:tab pos="3469004" algn="l"/>
              </a:tabLst>
            </a:pPr>
            <a:r>
              <a:rPr dirty="0" sz="2400" spc="-15">
                <a:latin typeface="Calibri"/>
                <a:cs typeface="Calibri"/>
              </a:rPr>
              <a:t>i</a:t>
            </a:r>
            <a:r>
              <a:rPr dirty="0" sz="2400" spc="-5">
                <a:latin typeface="Calibri"/>
                <a:cs typeface="Calibri"/>
              </a:rPr>
              <a:t>ddi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edilen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5">
                <a:latin typeface="Calibri"/>
                <a:cs typeface="Calibri"/>
              </a:rPr>
              <a:t>suçla</a:t>
            </a:r>
            <a:r>
              <a:rPr dirty="0" sz="2400" spc="-35">
                <a:latin typeface="Calibri"/>
                <a:cs typeface="Calibri"/>
              </a:rPr>
              <a:t>r</a:t>
            </a:r>
            <a:r>
              <a:rPr dirty="0" sz="2400" spc="-5">
                <a:latin typeface="Calibri"/>
                <a:cs typeface="Calibri"/>
              </a:rPr>
              <a:t>d</a:t>
            </a:r>
            <a:r>
              <a:rPr dirty="0" sz="2400" spc="-1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30">
                <a:latin typeface="Calibri"/>
                <a:cs typeface="Calibri"/>
              </a:rPr>
              <a:t>v</a:t>
            </a:r>
            <a:r>
              <a:rPr dirty="0" sz="2400" spc="-10">
                <a:latin typeface="Calibri"/>
                <a:cs typeface="Calibri"/>
              </a:rPr>
              <a:t>e</a:t>
            </a:r>
            <a:r>
              <a:rPr dirty="0" sz="2400" spc="-35">
                <a:latin typeface="Calibri"/>
                <a:cs typeface="Calibri"/>
              </a:rPr>
              <a:t>y</a:t>
            </a:r>
            <a:r>
              <a:rPr dirty="0" sz="240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939" y="2967990"/>
            <a:ext cx="552704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disiplin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cezasını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gerektiren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eylem,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tutum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davranışlarından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dolayı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idarî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merciler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tarafından </a:t>
            </a:r>
            <a:r>
              <a:rPr dirty="0" sz="2400" spc="-5">
                <a:latin typeface="Calibri"/>
                <a:cs typeface="Calibri"/>
              </a:rPr>
              <a:t>yapılan </a:t>
            </a:r>
            <a:r>
              <a:rPr dirty="0" sz="2400" spc="-20">
                <a:latin typeface="Calibri"/>
                <a:cs typeface="Calibri"/>
              </a:rPr>
              <a:t>ya </a:t>
            </a:r>
            <a:r>
              <a:rPr dirty="0" sz="2400" spc="-5">
                <a:latin typeface="Calibri"/>
                <a:cs typeface="Calibri"/>
              </a:rPr>
              <a:t>da yapılması </a:t>
            </a:r>
            <a:r>
              <a:rPr dirty="0" sz="2400" spc="-20">
                <a:latin typeface="Calibri"/>
                <a:cs typeface="Calibri"/>
              </a:rPr>
              <a:t>gereken </a:t>
            </a:r>
            <a:r>
              <a:rPr dirty="0" sz="2400">
                <a:latin typeface="Calibri"/>
                <a:cs typeface="Calibri"/>
              </a:rPr>
              <a:t>iş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işlemlerin </a:t>
            </a:r>
            <a:r>
              <a:rPr dirty="0" sz="2400" spc="-5">
                <a:latin typeface="Calibri"/>
                <a:cs typeface="Calibri"/>
              </a:rPr>
              <a:t>elektronik </a:t>
            </a:r>
            <a:r>
              <a:rPr dirty="0" sz="2400" spc="-10">
                <a:latin typeface="Calibri"/>
                <a:cs typeface="Calibri"/>
              </a:rPr>
              <a:t>ortamda </a:t>
            </a:r>
            <a:r>
              <a:rPr dirty="0" sz="2400" spc="-20">
                <a:latin typeface="Calibri"/>
                <a:cs typeface="Calibri"/>
              </a:rPr>
              <a:t>kayıt </a:t>
            </a:r>
            <a:r>
              <a:rPr dirty="0" sz="2400" spc="-5">
                <a:latin typeface="Calibri"/>
                <a:cs typeface="Calibri"/>
              </a:rPr>
              <a:t>altına </a:t>
            </a:r>
            <a:r>
              <a:rPr dirty="0" sz="2400">
                <a:latin typeface="Calibri"/>
                <a:cs typeface="Calibri"/>
              </a:rPr>
              <a:t> alınmasını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sağlayan </a:t>
            </a:r>
            <a:r>
              <a:rPr dirty="0" sz="2400" spc="-35">
                <a:latin typeface="Calibri"/>
                <a:cs typeface="Calibri"/>
              </a:rPr>
              <a:t>sistemdir.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algn="just" marL="12700" marR="5715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Vatandaşlar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elektronik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ortamda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başvuru </a:t>
            </a:r>
            <a:r>
              <a:rPr dirty="0" sz="2400" spc="-5">
                <a:latin typeface="Calibri"/>
                <a:cs typeface="Calibri"/>
              </a:rPr>
              <a:t> yapabilecekleri</a:t>
            </a:r>
            <a:r>
              <a:rPr dirty="0" sz="2400">
                <a:latin typeface="Calibri"/>
                <a:cs typeface="Calibri"/>
              </a:rPr>
              <a:t> gibi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sözlü,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yazılı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ya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kurumsal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yollardan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-10">
                <a:latin typeface="Calibri"/>
                <a:cs typeface="Calibri"/>
              </a:rPr>
              <a:t> başvuru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yapabilirler.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634365"/>
            <a:chOff x="0" y="0"/>
            <a:chExt cx="12192000" cy="63436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95" y="36900"/>
              <a:ext cx="575373" cy="5617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3398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81939" y="90909"/>
            <a:ext cx="5848985" cy="1076325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1355"/>
              </a:spcBef>
              <a:tabLst>
                <a:tab pos="461772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İH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Şİ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400" spc="-2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Sİ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Mİ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  <a:tabLst>
                <a:tab pos="1871980" algn="l"/>
                <a:tab pos="2641600" algn="l"/>
                <a:tab pos="3562350" algn="l"/>
                <a:tab pos="5208270" algn="l"/>
              </a:tabLst>
            </a:pPr>
            <a:r>
              <a:rPr dirty="0" sz="2400" spc="-5" b="1">
                <a:latin typeface="Arial"/>
                <a:cs typeface="Arial"/>
              </a:rPr>
              <a:t>AMAÇ</a:t>
            </a:r>
            <a:r>
              <a:rPr dirty="0" sz="2000" spc="-5">
                <a:latin typeface="Arial"/>
                <a:cs typeface="Arial"/>
              </a:rPr>
              <a:t>:</a:t>
            </a:r>
            <a:r>
              <a:rPr dirty="0" sz="2000" spc="355">
                <a:latin typeface="Arial"/>
                <a:cs typeface="Arial"/>
              </a:rPr>
              <a:t> </a:t>
            </a:r>
            <a:r>
              <a:rPr dirty="0" sz="2400">
                <a:latin typeface="Calibri"/>
                <a:cs typeface="Calibri"/>
              </a:rPr>
              <a:t>6713	</a:t>
            </a:r>
            <a:r>
              <a:rPr dirty="0" sz="2400" spc="-10">
                <a:latin typeface="Calibri"/>
                <a:cs typeface="Calibri"/>
              </a:rPr>
              <a:t>Sayılı	</a:t>
            </a:r>
            <a:r>
              <a:rPr dirty="0" sz="2400" spc="-15">
                <a:latin typeface="Calibri"/>
                <a:cs typeface="Calibri"/>
              </a:rPr>
              <a:t>Kanun	</a:t>
            </a:r>
            <a:r>
              <a:rPr dirty="0" sz="2400" spc="-10">
                <a:latin typeface="Calibri"/>
                <a:cs typeface="Calibri"/>
              </a:rPr>
              <a:t>Kapsamında	</a:t>
            </a:r>
            <a:r>
              <a:rPr dirty="0" sz="2400" spc="-15">
                <a:latin typeface="Calibri"/>
                <a:cs typeface="Calibri"/>
              </a:rPr>
              <a:t>da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" y="0"/>
            <a:ext cx="623316" cy="6233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4535" y="1592580"/>
            <a:ext cx="5501639" cy="4094988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28688" y="1949195"/>
            <a:ext cx="4811395" cy="332422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55880" rIns="0" bIns="0" rtlCol="0" vert="horz">
            <a:spAutoFit/>
          </a:bodyPr>
          <a:lstStyle/>
          <a:p>
            <a:pPr marL="273685" marR="265430" indent="194945">
              <a:lnSpc>
                <a:spcPct val="100000"/>
              </a:lnSpc>
              <a:spcBef>
                <a:spcPts val="44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Hakkında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İşlem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Yapılan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Kolluk Bilgileri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Sekmesinde,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olaya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dahil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olan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hakkında</a:t>
            </a:r>
            <a:endParaRPr sz="1800">
              <a:latin typeface="Arial"/>
              <a:cs typeface="Arial"/>
            </a:endParaRPr>
          </a:p>
          <a:p>
            <a:pPr algn="ctr" marL="146050" marR="137795" indent="-63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soruşturma/ araştırma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vb.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işlemler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gerçekleştirilen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kolluk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görevlisi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işlemleri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gerçekleştirilir.</a:t>
            </a:r>
            <a:endParaRPr sz="1800">
              <a:latin typeface="Arial"/>
              <a:cs typeface="Arial"/>
            </a:endParaRPr>
          </a:p>
          <a:p>
            <a:pPr algn="ctr" marL="135255" marR="123189">
              <a:lnSpc>
                <a:spcPct val="100000"/>
              </a:lnSpc>
              <a:spcBef>
                <a:spcPts val="144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işlemler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düştüğü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anda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değil,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olay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hakkında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soruşturma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sonuçları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netleştikçe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doldurulur.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Burada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istenilen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amaç,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başvuruya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ait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mümkün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olduğunda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çok,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elde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edilmiş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somut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verinin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sisteme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kaydının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yapılmasıdır.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8" y="701039"/>
            <a:ext cx="6315455" cy="5686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28688" y="2595372"/>
            <a:ext cx="4811395" cy="2032000"/>
          </a:xfrm>
          <a:prstGeom prst="rect">
            <a:avLst/>
          </a:prstGeom>
          <a:solidFill>
            <a:srgbClr val="04283C"/>
          </a:solidFill>
        </p:spPr>
        <p:txBody>
          <a:bodyPr wrap="square" lIns="0" tIns="50165" rIns="0" bIns="0" rtlCol="0" vert="horz">
            <a:spAutoFit/>
          </a:bodyPr>
          <a:lstStyle/>
          <a:p>
            <a:pPr marL="311785" marR="303530" indent="208279">
              <a:lnSpc>
                <a:spcPct val="100000"/>
              </a:lnSpc>
              <a:spcBef>
                <a:spcPts val="39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Hakkında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Bilgisine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Başvurulan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Kişiler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Sekmesinde,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konu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hakkında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bilgisi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alınan</a:t>
            </a:r>
            <a:endParaRPr sz="1800">
              <a:latin typeface="Arial"/>
              <a:cs typeface="Arial"/>
            </a:endParaRPr>
          </a:p>
          <a:p>
            <a:pPr marL="8382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kişilerin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edilmesi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sağlanır.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 marL="269240" marR="26162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Aynı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şekilde,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alanda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toplandıkça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birden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fazla kişi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bilgisi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girilebilir,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güncellenebilir,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silinebilir.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23" y="880872"/>
            <a:ext cx="6569964" cy="48752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68" y="662940"/>
            <a:ext cx="11838940" cy="6139180"/>
            <a:chOff x="353568" y="662940"/>
            <a:chExt cx="11838940" cy="6139180"/>
          </a:xfrm>
        </p:grpSpPr>
        <p:sp>
          <p:nvSpPr>
            <p:cNvPr id="3" name="object 3"/>
            <p:cNvSpPr/>
            <p:nvPr/>
          </p:nvSpPr>
          <p:spPr>
            <a:xfrm>
              <a:off x="464820" y="6496810"/>
              <a:ext cx="11727180" cy="304800"/>
            </a:xfrm>
            <a:custGeom>
              <a:avLst/>
              <a:gdLst/>
              <a:ahLst/>
              <a:cxnLst/>
              <a:rect l="l" t="t" r="r" b="b"/>
              <a:pathLst>
                <a:path w="11727180" h="304800">
                  <a:moveTo>
                    <a:pt x="1172718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727180" y="304800"/>
                  </a:lnTo>
                  <a:lnTo>
                    <a:pt x="11727180" y="0"/>
                  </a:lnTo>
                  <a:close/>
                </a:path>
              </a:pathLst>
            </a:custGeom>
            <a:solidFill>
              <a:srgbClr val="D2DB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812" y="662940"/>
              <a:ext cx="6507480" cy="58018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8688" y="2734055"/>
            <a:ext cx="4811395" cy="175450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8260" rIns="0" bIns="0" rtlCol="0" vert="horz">
            <a:spAutoFit/>
          </a:bodyPr>
          <a:lstStyle/>
          <a:p>
            <a:pPr algn="ctr" marL="177800" marR="170180">
              <a:lnSpc>
                <a:spcPct val="100000"/>
              </a:lnSpc>
              <a:spcBef>
                <a:spcPts val="38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Müdahil Bilgileri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olaya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müdahil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kişilerin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edilmesi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sağlanır.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 marL="269240" marR="261620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Aynı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şekilde,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alanda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toplandıkça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birden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fazla kişi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bilgisi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girilebilir,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güncellenebilir,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silinebilir.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9244" y="4940808"/>
            <a:ext cx="10883265" cy="92392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5719" rIns="0" bIns="0" rtlCol="0" vert="horz">
            <a:spAutoFit/>
          </a:bodyPr>
          <a:lstStyle/>
          <a:p>
            <a:pPr algn="ctr" marL="122555" marR="114300">
              <a:lnSpc>
                <a:spcPct val="100000"/>
              </a:lnSpc>
              <a:spcBef>
                <a:spcPts val="359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Detayları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aşamasında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Açıklaması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alanındaki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verilerden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bilgiler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dışında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yine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soruşturma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araştırma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sırasında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elde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edilen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somut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verilerin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edilmesi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istenmektedir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682751"/>
            <a:ext cx="11596116" cy="41300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9244" y="4940808"/>
            <a:ext cx="10883265" cy="92392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5719" rIns="0" bIns="0" rtlCol="0" vert="horz">
            <a:spAutoFit/>
          </a:bodyPr>
          <a:lstStyle/>
          <a:p>
            <a:pPr algn="ctr" marL="122555" marR="114300">
              <a:lnSpc>
                <a:spcPct val="100000"/>
              </a:lnSpc>
              <a:spcBef>
                <a:spcPts val="359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Detayları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aşamasında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Açıklaması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alanındaki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verilerden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bilgiler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dışında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yine</a:t>
            </a:r>
            <a:r>
              <a:rPr dirty="0" sz="18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soruşturma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araştırma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sırasında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elde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edilen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somut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verilerin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kayıt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edilmesi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istenmektedir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351" y="935736"/>
            <a:ext cx="6324600" cy="37673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16534"/>
            <a:ext cx="6286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VALİLİK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–KAYMAKAMLIK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9244" y="4940808"/>
            <a:ext cx="10883265" cy="923925"/>
          </a:xfrm>
          <a:prstGeom prst="rect">
            <a:avLst/>
          </a:prstGeom>
          <a:solidFill>
            <a:srgbClr val="04283C"/>
          </a:solidFill>
        </p:spPr>
        <p:txBody>
          <a:bodyPr wrap="square" lIns="0" tIns="45719" rIns="0" bIns="0" rtlCol="0" vert="horz">
            <a:spAutoFit/>
          </a:bodyPr>
          <a:lstStyle/>
          <a:p>
            <a:pPr algn="ctr" marL="160655" marR="151765" indent="-1905">
              <a:lnSpc>
                <a:spcPct val="100000"/>
              </a:lnSpc>
              <a:spcBef>
                <a:spcPts val="359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Karar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Bilgileri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Sekmesinde,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dosya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yapılan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araştırma,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soruşturma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sonuçlarında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verilen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kararların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sisteme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eklenir.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Dosya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kapatma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işleminde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karar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verildi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seçilirse,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karar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bilgisinin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girilip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girilmediğini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kontrol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eder.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874775"/>
            <a:ext cx="11599164" cy="34427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030" y="225374"/>
            <a:ext cx="58686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SEKRETARYA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9683" y="4748784"/>
            <a:ext cx="11551920" cy="376555"/>
          </a:xfrm>
          <a:custGeom>
            <a:avLst/>
            <a:gdLst/>
            <a:ahLst/>
            <a:cxnLst/>
            <a:rect l="l" t="t" r="r" b="b"/>
            <a:pathLst>
              <a:path w="11551920" h="376554">
                <a:moveTo>
                  <a:pt x="11551920" y="0"/>
                </a:moveTo>
                <a:lnTo>
                  <a:pt x="0" y="0"/>
                </a:lnTo>
                <a:lnTo>
                  <a:pt x="0" y="376427"/>
                </a:lnTo>
                <a:lnTo>
                  <a:pt x="11551920" y="376427"/>
                </a:lnTo>
                <a:lnTo>
                  <a:pt x="11551920" y="0"/>
                </a:lnTo>
                <a:close/>
              </a:path>
            </a:pathLst>
          </a:custGeom>
          <a:solidFill>
            <a:srgbClr val="042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7814" y="4799457"/>
            <a:ext cx="826262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Sekretarya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ekranlarında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İL/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İLÇE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ayrımı</a:t>
            </a:r>
            <a:r>
              <a:rPr dirty="0" sz="17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olmadan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tüm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başvurular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listelenir.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63" y="850485"/>
            <a:ext cx="11509248" cy="347157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8" y="670559"/>
            <a:ext cx="11684508" cy="40431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3030" y="225374"/>
            <a:ext cx="58686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SEKRETARYA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TAKİP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7491" y="4770120"/>
            <a:ext cx="11553825" cy="1348740"/>
          </a:xfrm>
          <a:custGeom>
            <a:avLst/>
            <a:gdLst/>
            <a:ahLst/>
            <a:cxnLst/>
            <a:rect l="l" t="t" r="r" b="b"/>
            <a:pathLst>
              <a:path w="11553825" h="1348739">
                <a:moveTo>
                  <a:pt x="11553444" y="0"/>
                </a:moveTo>
                <a:lnTo>
                  <a:pt x="0" y="0"/>
                </a:lnTo>
                <a:lnTo>
                  <a:pt x="0" y="1348739"/>
                </a:lnTo>
                <a:lnTo>
                  <a:pt x="11553444" y="1348739"/>
                </a:lnTo>
                <a:lnTo>
                  <a:pt x="11553444" y="0"/>
                </a:lnTo>
                <a:close/>
              </a:path>
            </a:pathLst>
          </a:custGeom>
          <a:solidFill>
            <a:srgbClr val="042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6231" y="4821173"/>
            <a:ext cx="10861675" cy="1218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İŞLEMLER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butonuna</a:t>
            </a:r>
            <a:r>
              <a:rPr dirty="0" sz="17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basıldığında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aynı</a:t>
            </a:r>
            <a:r>
              <a:rPr dirty="0" sz="1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şekilde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 bir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başvuruya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ait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tüm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işlem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 adımları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gösterilir.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DETAY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butonuna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basıldığında</a:t>
            </a:r>
            <a:r>
              <a:rPr dirty="0" sz="1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ise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başvurunun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tüm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detayı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gösterilir.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Ancak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taşra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kullanıcıları tarafından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yapılan</a:t>
            </a:r>
            <a:endParaRPr sz="17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409"/>
              </a:spcBef>
            </a:pP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ekleme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güncellemeler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sekretarya</a:t>
            </a:r>
            <a:r>
              <a:rPr dirty="0" sz="1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yapılamaz.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030" y="225374"/>
            <a:ext cx="497522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RE’SEN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KAYIT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491" y="4770120"/>
            <a:ext cx="11553825" cy="692150"/>
          </a:xfrm>
          <a:custGeom>
            <a:avLst/>
            <a:gdLst/>
            <a:ahLst/>
            <a:cxnLst/>
            <a:rect l="l" t="t" r="r" b="b"/>
            <a:pathLst>
              <a:path w="11553825" h="692150">
                <a:moveTo>
                  <a:pt x="11553444" y="0"/>
                </a:moveTo>
                <a:lnTo>
                  <a:pt x="0" y="0"/>
                </a:lnTo>
                <a:lnTo>
                  <a:pt x="0" y="691895"/>
                </a:lnTo>
                <a:lnTo>
                  <a:pt x="11553444" y="691895"/>
                </a:lnTo>
                <a:lnTo>
                  <a:pt x="11553444" y="0"/>
                </a:lnTo>
                <a:close/>
              </a:path>
            </a:pathLst>
          </a:custGeom>
          <a:solidFill>
            <a:srgbClr val="042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6231" y="4769967"/>
            <a:ext cx="10861040" cy="64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Sözlü,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yazılı,</a:t>
            </a:r>
            <a:r>
              <a:rPr dirty="0" sz="1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e-posta,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kurumsal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veya</a:t>
            </a:r>
            <a:r>
              <a:rPr dirty="0" sz="1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makam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talimatı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gelen</a:t>
            </a:r>
            <a:r>
              <a:rPr dirty="0" sz="1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başvuruların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kayıt</a:t>
            </a:r>
            <a:r>
              <a:rPr dirty="0" sz="1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altına</a:t>
            </a:r>
            <a:r>
              <a:rPr dirty="0" sz="17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alınması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işlem </a:t>
            </a:r>
            <a:r>
              <a:rPr dirty="0" sz="1700" spc="-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yapılmasını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sağlayan</a:t>
            </a:r>
            <a:r>
              <a:rPr dirty="0" sz="1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ekranlardır.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Yapılan</a:t>
            </a:r>
            <a:r>
              <a:rPr dirty="0" sz="1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kayıtlar</a:t>
            </a:r>
            <a:r>
              <a:rPr dirty="0" sz="17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İşlemleri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 menüsü</a:t>
            </a:r>
            <a:r>
              <a:rPr dirty="0" sz="17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Arial"/>
                <a:cs typeface="Arial"/>
              </a:rPr>
              <a:t>altında</a:t>
            </a:r>
            <a:r>
              <a:rPr dirty="0" sz="17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listelenir.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701040"/>
            <a:ext cx="11596116" cy="40980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232" y="225374"/>
            <a:ext cx="271589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ÖNEMLİ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BİLGİLER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09648" y="1015365"/>
            <a:ext cx="8138159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latin typeface="Wingdings"/>
                <a:cs typeface="Wingdings"/>
              </a:rPr>
              <a:t></a:t>
            </a:r>
            <a:r>
              <a:rPr dirty="0" sz="6600" spc="-994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Calibri"/>
                <a:cs typeface="Calibri"/>
              </a:rPr>
              <a:t>Kolluk</a:t>
            </a:r>
            <a:r>
              <a:rPr dirty="0" sz="1800" spc="24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Personeli</a:t>
            </a:r>
            <a:r>
              <a:rPr dirty="0" sz="1800" spc="26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İhbar</a:t>
            </a:r>
            <a:r>
              <a:rPr dirty="0" sz="1800" spc="25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Şikayet</a:t>
            </a:r>
            <a:r>
              <a:rPr dirty="0" sz="1800" spc="254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Sistemi</a:t>
            </a:r>
            <a:r>
              <a:rPr dirty="0" sz="1800" spc="2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ile</a:t>
            </a:r>
            <a:r>
              <a:rPr dirty="0" sz="1800" spc="26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ilgili</a:t>
            </a:r>
            <a:r>
              <a:rPr dirty="0" sz="1800" spc="2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olarak</a:t>
            </a:r>
            <a:r>
              <a:rPr dirty="0" sz="1800" spc="2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tüm</a:t>
            </a:r>
            <a:r>
              <a:rPr dirty="0" sz="1800" spc="2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işlemler</a:t>
            </a:r>
            <a:r>
              <a:rPr dirty="0" sz="1800" spc="2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Mülkiye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9648" y="2539060"/>
            <a:ext cx="649287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20" algn="l"/>
                <a:tab pos="1493520" algn="l"/>
                <a:tab pos="2618740" algn="l"/>
                <a:tab pos="4546600" algn="l"/>
              </a:tabLst>
            </a:pPr>
            <a:r>
              <a:rPr dirty="0" sz="1800" spc="-30" b="1">
                <a:latin typeface="Calibri"/>
                <a:cs typeface="Calibri"/>
              </a:rPr>
              <a:t>Teftiş	</a:t>
            </a:r>
            <a:r>
              <a:rPr dirty="0" sz="1800" spc="-10" b="1">
                <a:latin typeface="Calibri"/>
                <a:cs typeface="Calibri"/>
              </a:rPr>
              <a:t>Kurulu	</a:t>
            </a:r>
            <a:r>
              <a:rPr dirty="0" sz="1800" spc="-5" b="1">
                <a:latin typeface="Calibri"/>
                <a:cs typeface="Calibri"/>
              </a:rPr>
              <a:t>Başkanlığı	</a:t>
            </a:r>
            <a:r>
              <a:rPr dirty="0" sz="1800" spc="-15" b="1">
                <a:latin typeface="Calibri"/>
                <a:cs typeface="Calibri"/>
              </a:rPr>
              <a:t>koordinasyonunda	</a:t>
            </a:r>
            <a:r>
              <a:rPr dirty="0" sz="1800" spc="-20" b="1">
                <a:latin typeface="Calibri"/>
                <a:cs typeface="Calibri"/>
              </a:rPr>
              <a:t>gerçekleştirilmiştir.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  <a:tabLst>
                <a:tab pos="1589405" algn="l"/>
                <a:tab pos="2586355" algn="l"/>
                <a:tab pos="3437254" algn="l"/>
                <a:tab pos="3965575" algn="l"/>
                <a:tab pos="4511675" algn="l"/>
                <a:tab pos="5535930" algn="l"/>
              </a:tabLst>
            </a:pPr>
            <a:r>
              <a:rPr dirty="0" sz="1800" spc="-25" b="1">
                <a:latin typeface="Calibri"/>
                <a:cs typeface="Calibri"/>
              </a:rPr>
              <a:t>k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şıl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25" b="1">
                <a:latin typeface="Calibri"/>
                <a:cs typeface="Calibri"/>
              </a:rPr>
              <a:t>ş</a:t>
            </a:r>
            <a:r>
              <a:rPr dirty="0" sz="1800" b="1">
                <a:latin typeface="Calibri"/>
                <a:cs typeface="Calibri"/>
              </a:rPr>
              <a:t>tı</a:t>
            </a:r>
            <a:r>
              <a:rPr dirty="0" sz="1800" spc="-15" b="1">
                <a:latin typeface="Calibri"/>
                <a:cs typeface="Calibri"/>
              </a:rPr>
              <a:t>ğı</a:t>
            </a: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ı</a:t>
            </a:r>
            <a:r>
              <a:rPr dirty="0" sz="1800" b="1">
                <a:latin typeface="Calibri"/>
                <a:cs typeface="Calibri"/>
              </a:rPr>
              <a:t>z	</a:t>
            </a:r>
            <a:r>
              <a:rPr dirty="0" sz="1800" spc="-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KNİK	s</a:t>
            </a:r>
            <a:r>
              <a:rPr dirty="0" sz="1800" spc="-10" b="1">
                <a:latin typeface="Calibri"/>
                <a:cs typeface="Calibri"/>
              </a:rPr>
              <a:t>o</a:t>
            </a:r>
            <a:r>
              <a:rPr dirty="0" sz="1800" spc="-5" b="1">
                <a:latin typeface="Calibri"/>
                <a:cs typeface="Calibri"/>
              </a:rPr>
              <a:t>ru</a:t>
            </a:r>
            <a:r>
              <a:rPr dirty="0" sz="1800" b="1">
                <a:latin typeface="Calibri"/>
                <a:cs typeface="Calibri"/>
              </a:rPr>
              <a:t>n	</a:t>
            </a:r>
            <a:r>
              <a:rPr dirty="0" sz="1800" spc="-25" b="1">
                <a:latin typeface="Calibri"/>
                <a:cs typeface="Calibri"/>
              </a:rPr>
              <a:t>y</a:t>
            </a:r>
            <a:r>
              <a:rPr dirty="0" sz="1800" b="1">
                <a:latin typeface="Calibri"/>
                <a:cs typeface="Calibri"/>
              </a:rPr>
              <a:t>a	</a:t>
            </a:r>
            <a:r>
              <a:rPr dirty="0" sz="1800" spc="5" b="1">
                <a:latin typeface="Calibri"/>
                <a:cs typeface="Calibri"/>
              </a:rPr>
              <a:t>d</a:t>
            </a:r>
            <a:r>
              <a:rPr dirty="0" sz="1800" b="1">
                <a:latin typeface="Calibri"/>
                <a:cs typeface="Calibri"/>
              </a:rPr>
              <a:t>a	i</a:t>
            </a:r>
            <a:r>
              <a:rPr dirty="0" sz="1800" spc="-10" b="1">
                <a:latin typeface="Calibri"/>
                <a:cs typeface="Calibri"/>
              </a:rPr>
              <a:t>le</a:t>
            </a:r>
            <a:r>
              <a:rPr dirty="0" sz="1800" b="1">
                <a:latin typeface="Calibri"/>
                <a:cs typeface="Calibri"/>
              </a:rPr>
              <a:t>t</a:t>
            </a:r>
            <a:r>
              <a:rPr dirty="0" sz="1800" spc="-15" b="1">
                <a:latin typeface="Calibri"/>
                <a:cs typeface="Calibri"/>
              </a:rPr>
              <a:t>m</a:t>
            </a:r>
            <a:r>
              <a:rPr dirty="0" sz="1800" b="1">
                <a:latin typeface="Calibri"/>
                <a:cs typeface="Calibri"/>
              </a:rPr>
              <a:t>ek	i</a:t>
            </a:r>
            <a:r>
              <a:rPr dirty="0" sz="1800" spc="-25" b="1">
                <a:latin typeface="Calibri"/>
                <a:cs typeface="Calibri"/>
              </a:rPr>
              <a:t>s</a:t>
            </a:r>
            <a:r>
              <a:rPr dirty="0" sz="1800" spc="-4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d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spc="-5" b="1">
                <a:latin typeface="Calibri"/>
                <a:cs typeface="Calibri"/>
              </a:rPr>
              <a:t>ğ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b="1">
                <a:latin typeface="Calibri"/>
                <a:cs typeface="Calibri"/>
              </a:rPr>
              <a:t>n</a:t>
            </a:r>
            <a:r>
              <a:rPr dirty="0" sz="1800" spc="-15" b="1">
                <a:latin typeface="Calibri"/>
                <a:cs typeface="Calibri"/>
              </a:rPr>
              <a:t>i</a:t>
            </a:r>
            <a:r>
              <a:rPr dirty="0" sz="1800" b="1">
                <a:latin typeface="Calibri"/>
                <a:cs typeface="Calibri"/>
              </a:rPr>
              <a:t>z  </a:t>
            </a:r>
            <a:r>
              <a:rPr dirty="0" u="heavy" sz="1800" spc="-1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yardimmerkez@icisleri.gov.tr</a:t>
            </a:r>
            <a:r>
              <a:rPr dirty="0" sz="1800" spc="-30" b="1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adresine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mail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olarak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gönderebilirsiniz.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7094" y="2539060"/>
            <a:ext cx="1642110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  <a:tabLst>
                <a:tab pos="796925" algn="l"/>
              </a:tabLst>
            </a:pPr>
            <a:r>
              <a:rPr dirty="0" sz="1800" spc="-10" b="1">
                <a:latin typeface="Calibri"/>
                <a:cs typeface="Calibri"/>
              </a:rPr>
              <a:t>Modül	</a:t>
            </a:r>
            <a:r>
              <a:rPr dirty="0" sz="1800" spc="-15" b="1">
                <a:latin typeface="Calibri"/>
                <a:cs typeface="Calibri"/>
              </a:rPr>
              <a:t>üzerinde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1005205" algn="l"/>
              </a:tabLst>
            </a:pPr>
            <a:r>
              <a:rPr dirty="0" sz="1800" spc="-15" b="1">
                <a:latin typeface="Calibri"/>
                <a:cs typeface="Calibri"/>
              </a:rPr>
              <a:t>istekler	</a:t>
            </a:r>
            <a:r>
              <a:rPr dirty="0" sz="1800" spc="-10" b="1">
                <a:latin typeface="Calibri"/>
                <a:cs typeface="Calibri"/>
              </a:rPr>
              <a:t>için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9648" y="4288028"/>
            <a:ext cx="81387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Göndermiş</a:t>
            </a:r>
            <a:r>
              <a:rPr dirty="0" sz="1800" spc="1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olduğunuz</a:t>
            </a:r>
            <a:r>
              <a:rPr dirty="0" sz="1800" spc="17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talepler,</a:t>
            </a:r>
            <a:r>
              <a:rPr dirty="0" sz="1800" spc="1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öncelikle</a:t>
            </a:r>
            <a:r>
              <a:rPr dirty="0" sz="1800" spc="1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Mülkiye</a:t>
            </a:r>
            <a:r>
              <a:rPr dirty="0" sz="1800" spc="16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Teftiş</a:t>
            </a:r>
            <a:r>
              <a:rPr dirty="0" sz="1800" spc="1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Kurulu</a:t>
            </a:r>
            <a:r>
              <a:rPr dirty="0" sz="1800" spc="1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Başkanlığı’ndan</a:t>
            </a:r>
            <a:r>
              <a:rPr dirty="0" sz="1800" spc="1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görüş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alınarak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değerlendirmeye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alınacaktır.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32" y="225628"/>
            <a:ext cx="82435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1765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KOLLUK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İHBAR/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ŞİKAYET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SİSTEMİ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Roller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Görevleri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57044" y="1413891"/>
          <a:ext cx="7684770" cy="431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1475"/>
                <a:gridCol w="6024245"/>
              </a:tblGrid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ROLLER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58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AÇIKLAMASI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5822"/>
                    </a:solidFill>
                  </a:tcPr>
                </a:tc>
              </a:tr>
              <a:tr h="1558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Vatandaş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71755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Sürecin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başlangıcında</a:t>
                      </a:r>
                      <a:r>
                        <a:rPr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rol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alır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elektronik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ortamda </a:t>
                      </a:r>
                      <a:r>
                        <a:rPr dirty="0" sz="1800" spc="-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yapan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kişiyi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ifade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eder.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E0"/>
                    </a:solidFill>
                  </a:tcPr>
                </a:tc>
              </a:tr>
              <a:tr h="234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Sekretarya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29908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Mülkiye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Teftiş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Kurulu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Başkanlığı’nı</a:t>
                      </a:r>
                      <a:r>
                        <a:rPr dirty="0" sz="18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ifade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eder.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Mülkiye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Teftiş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Kurulu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Başkanlığı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tüm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ülke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bazında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il/ilçe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ayrımı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olmadan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tüm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başvuruları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görür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ve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takip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edebilir.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İlgili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nedeniyle</a:t>
                      </a:r>
                      <a:r>
                        <a:rPr dirty="0" sz="1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kendisine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yönlendirilmiş</a:t>
                      </a:r>
                      <a:r>
                        <a:rPr dirty="0" sz="18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başvurulara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da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işlem </a:t>
                      </a:r>
                      <a:r>
                        <a:rPr dirty="0" sz="1800" spc="-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yapabilir.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7879" y="0"/>
            <a:ext cx="7944120" cy="62388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180455">
              <a:lnSpc>
                <a:spcPct val="100000"/>
              </a:lnSpc>
              <a:spcBef>
                <a:spcPts val="105"/>
              </a:spcBef>
            </a:pPr>
            <a:r>
              <a:rPr dirty="0"/>
              <a:t>ARZ</a:t>
            </a:r>
            <a:r>
              <a:rPr dirty="0" spc="-90"/>
              <a:t> </a:t>
            </a:r>
            <a:r>
              <a:rPr dirty="0"/>
              <a:t>EDERİM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1883" y="2889504"/>
            <a:ext cx="1726692" cy="12938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303" y="2863688"/>
            <a:ext cx="1824274" cy="13105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523" y="228980"/>
            <a:ext cx="824293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24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KOLLUK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İHBAR/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ŞİKAYET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SİSTEMİ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Roller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Görevleri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1410" y="907414"/>
          <a:ext cx="11222355" cy="5330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785"/>
                <a:gridCol w="2713354"/>
                <a:gridCol w="7033259"/>
              </a:tblGrid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58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ROLLER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58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AÇIKLAMASI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05822"/>
                    </a:solidFill>
                  </a:tcPr>
                </a:tc>
              </a:tr>
              <a:tr h="435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55"/>
                        </a:lnSpc>
                        <a:spcBef>
                          <a:spcPts val="1170"/>
                        </a:spcBef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Valiliklerde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yer</a:t>
                      </a:r>
                      <a:r>
                        <a:rPr dirty="0" sz="1800" spc="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alan</a:t>
                      </a:r>
                      <a:r>
                        <a:rPr dirty="0" sz="1800" spc="4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e-</a:t>
                      </a:r>
                      <a:r>
                        <a:rPr dirty="0" sz="1800" spc="4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İçişleri</a:t>
                      </a:r>
                      <a:r>
                        <a:rPr dirty="0" sz="1800" spc="4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kullanıcılarını</a:t>
                      </a:r>
                      <a:r>
                        <a:rPr dirty="0" sz="1800" spc="4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ifade</a:t>
                      </a:r>
                      <a:r>
                        <a:rPr dirty="0" sz="1800" spc="4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eder.</a:t>
                      </a:r>
                      <a:r>
                        <a:rPr dirty="0" sz="1800" spc="4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Valilikler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8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BE0"/>
                    </a:solidFill>
                  </a:tcPr>
                </a:tc>
              </a:tr>
              <a:tr h="548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Valilikler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65"/>
                        </a:lnSpc>
                        <a:tabLst>
                          <a:tab pos="770255" algn="l"/>
                          <a:tab pos="1309370" algn="l"/>
                          <a:tab pos="1685925" algn="l"/>
                          <a:tab pos="2312670" algn="l"/>
                          <a:tab pos="3639820" algn="l"/>
                          <a:tab pos="4155440" algn="l"/>
                          <a:tab pos="5417185" algn="l"/>
                          <a:tab pos="6084570" algn="l"/>
                          <a:tab pos="6459855" algn="l"/>
                        </a:tabLst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kendi	illeri	ve	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bağlı	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ilçelerindeki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tüm	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başvuruları	görür	ve	takip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2155"/>
                        </a:lnSpc>
                        <a:tabLst>
                          <a:tab pos="1027430" algn="l"/>
                          <a:tab pos="1571625" algn="l"/>
                          <a:tab pos="2698115" algn="l"/>
                          <a:tab pos="3813810" algn="l"/>
                          <a:tab pos="5344160" algn="l"/>
                          <a:tab pos="6686550" algn="l"/>
                        </a:tabLst>
                      </a:pPr>
                      <a:r>
                        <a:rPr dirty="0" sz="1800" spc="-15">
                          <a:latin typeface="Arial"/>
                          <a:cs typeface="Arial"/>
                        </a:rPr>
                        <a:t>edebilir.	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İlgili	nedeniyle	kendisine	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yönlendirilmiş	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başvurulara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</a:tr>
              <a:tr h="422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65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işlem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yapabilir.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E0"/>
                    </a:solidFill>
                  </a:tcPr>
                </a:tc>
              </a:tr>
              <a:tr h="1320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 marL="212090" marR="198120" indent="-7620">
                        <a:lnSpc>
                          <a:spcPct val="100000"/>
                        </a:lnSpc>
                      </a:pPr>
                      <a:r>
                        <a:rPr dirty="0" sz="20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Taşra </a:t>
                      </a:r>
                      <a:r>
                        <a:rPr dirty="0" sz="20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Biri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leri 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Bağlı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Kaymakamlıklar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just" marL="91440" marR="81280">
                        <a:lnSpc>
                          <a:spcPct val="100000"/>
                        </a:lnSpc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Vatandaşın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yaptığı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başvuruya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ilçe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seçiminden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dolayı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ilk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işlem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yapacak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olan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e-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İçişleri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kullanıcılarıdır.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Kaymakamlıklar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sadece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kendi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ilçelerine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ait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kayıtları</a:t>
                      </a:r>
                      <a:r>
                        <a:rPr dirty="0" sz="18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görebilir,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işlem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yapabilirler.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  <a:tr h="36300">
                <a:tc rowSpan="2"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Kuruluşlar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516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155"/>
                        </a:lnSpc>
                        <a:spcBef>
                          <a:spcPts val="509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Emniyet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Genel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BE0"/>
                    </a:solidFill>
                  </a:tcPr>
                </a:tc>
              </a:tr>
              <a:tr h="276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065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Müdürlüğü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</a:tr>
              <a:tr h="6140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1440">
                        <a:lnSpc>
                          <a:spcPts val="2080"/>
                        </a:lnSpc>
                        <a:tabLst>
                          <a:tab pos="1273175" algn="l"/>
                          <a:tab pos="2073275" algn="l"/>
                          <a:tab pos="2454275" algn="l"/>
                          <a:tab pos="3725545" algn="l"/>
                          <a:tab pos="4157979" algn="l"/>
                          <a:tab pos="5505450" algn="l"/>
                          <a:tab pos="6064885" algn="l"/>
                        </a:tabLst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Başlangıç	olarak	e-	İçişlerinde,	bu	birimlerdeki	ilgili	personel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83820">
                        <a:lnSpc>
                          <a:spcPct val="100000"/>
                        </a:lnSpc>
                        <a:tabLst>
                          <a:tab pos="1101090" algn="l"/>
                          <a:tab pos="1896110" algn="l"/>
                          <a:tab pos="2548890" algn="l"/>
                          <a:tab pos="3559175" algn="l"/>
                          <a:tab pos="3972560" algn="l"/>
                          <a:tab pos="4688840" algn="l"/>
                          <a:tab pos="5838190" algn="l"/>
                        </a:tabLst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ku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lan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ı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ı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k	k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ı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ek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deni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kend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yönlendirilen</a:t>
                      </a:r>
                      <a:r>
                        <a:rPr dirty="0" sz="18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başvuruları</a:t>
                      </a:r>
                      <a:r>
                        <a:rPr dirty="0" sz="1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görebilecek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ve işlem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yapabileceklerdir.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</a:tr>
              <a:tr h="68910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 marL="748665" marR="504825" indent="-23622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Jandarma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Genel </a:t>
                      </a:r>
                      <a:r>
                        <a:rPr dirty="0" sz="1800" spc="-48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Komutanlığı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</a:tr>
              <a:tr h="7582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BE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Sahil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Güvenlik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2DBE0"/>
                    </a:solidFill>
                  </a:tcPr>
                </a:tc>
              </a:tr>
              <a:tr h="33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36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Komutanlığı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BE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5656" y="218947"/>
            <a:ext cx="72370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KOLLUK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İHBAR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ŞİKAYET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SİSTEMİ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İŞ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SÜREÇLERİ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D2DB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6127" y="2113025"/>
            <a:ext cx="20605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"/>
                <a:cs typeface="Arial"/>
              </a:rPr>
              <a:t>Vatandaşlar </a:t>
            </a:r>
            <a:r>
              <a:rPr dirty="0" sz="1600" spc="-10">
                <a:latin typeface="Arial"/>
                <a:cs typeface="Arial"/>
              </a:rPr>
              <a:t>tarafından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online </a:t>
            </a:r>
            <a:r>
              <a:rPr dirty="0" sz="1600" spc="-10">
                <a:latin typeface="Arial"/>
                <a:cs typeface="Arial"/>
              </a:rPr>
              <a:t>olarak </a:t>
            </a:r>
            <a:r>
              <a:rPr dirty="0" sz="1600" spc="-5">
                <a:latin typeface="Arial"/>
                <a:cs typeface="Arial"/>
              </a:rPr>
              <a:t>başvuru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işlemi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gerçekleştirilir.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8360" y="1609344"/>
            <a:ext cx="3273425" cy="76200"/>
          </a:xfrm>
          <a:custGeom>
            <a:avLst/>
            <a:gdLst/>
            <a:ahLst/>
            <a:cxnLst/>
            <a:rect l="l" t="t" r="r" b="b"/>
            <a:pathLst>
              <a:path w="3273425" h="76200">
                <a:moveTo>
                  <a:pt x="3196970" y="0"/>
                </a:moveTo>
                <a:lnTo>
                  <a:pt x="3196970" y="76200"/>
                </a:lnTo>
                <a:lnTo>
                  <a:pt x="3260470" y="44450"/>
                </a:lnTo>
                <a:lnTo>
                  <a:pt x="3209670" y="44450"/>
                </a:lnTo>
                <a:lnTo>
                  <a:pt x="3209670" y="31750"/>
                </a:lnTo>
                <a:lnTo>
                  <a:pt x="3260470" y="31750"/>
                </a:lnTo>
                <a:lnTo>
                  <a:pt x="3196970" y="0"/>
                </a:lnTo>
                <a:close/>
              </a:path>
              <a:path w="3273425" h="76200">
                <a:moveTo>
                  <a:pt x="319697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196970" y="44450"/>
                </a:lnTo>
                <a:lnTo>
                  <a:pt x="3196970" y="31750"/>
                </a:lnTo>
                <a:close/>
              </a:path>
              <a:path w="3273425" h="76200">
                <a:moveTo>
                  <a:pt x="3260470" y="31750"/>
                </a:moveTo>
                <a:lnTo>
                  <a:pt x="3209670" y="31750"/>
                </a:lnTo>
                <a:lnTo>
                  <a:pt x="3209670" y="44450"/>
                </a:lnTo>
                <a:lnTo>
                  <a:pt x="3260470" y="44450"/>
                </a:lnTo>
                <a:lnTo>
                  <a:pt x="3273170" y="38100"/>
                </a:lnTo>
                <a:lnTo>
                  <a:pt x="326047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76905" y="1345133"/>
            <a:ext cx="22358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latin typeface="Arial"/>
                <a:cs typeface="Arial"/>
              </a:rPr>
              <a:t>OLAY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YERİ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İL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İLÇE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8010" y="2298014"/>
            <a:ext cx="232791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Başvuru seçilen ilçe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kaymakamlığına</a:t>
            </a:r>
            <a:r>
              <a:rPr dirty="0" sz="1600" spc="-5">
                <a:latin typeface="Arial"/>
                <a:cs typeface="Arial"/>
              </a:rPr>
              <a:t> otomatik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olarak </a:t>
            </a:r>
            <a:r>
              <a:rPr dirty="0" sz="1600" spc="-20">
                <a:latin typeface="Arial"/>
                <a:cs typeface="Arial"/>
              </a:rPr>
              <a:t>düşer.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6392" y="1510283"/>
            <a:ext cx="1907539" cy="76200"/>
          </a:xfrm>
          <a:custGeom>
            <a:avLst/>
            <a:gdLst/>
            <a:ahLst/>
            <a:cxnLst/>
            <a:rect l="l" t="t" r="r" b="b"/>
            <a:pathLst>
              <a:path w="1907540" h="76200">
                <a:moveTo>
                  <a:pt x="1831085" y="0"/>
                </a:moveTo>
                <a:lnTo>
                  <a:pt x="1831085" y="76200"/>
                </a:lnTo>
                <a:lnTo>
                  <a:pt x="1894585" y="44450"/>
                </a:lnTo>
                <a:lnTo>
                  <a:pt x="1843785" y="44450"/>
                </a:lnTo>
                <a:lnTo>
                  <a:pt x="1843785" y="31750"/>
                </a:lnTo>
                <a:lnTo>
                  <a:pt x="1894585" y="31750"/>
                </a:lnTo>
                <a:lnTo>
                  <a:pt x="1831085" y="0"/>
                </a:lnTo>
                <a:close/>
              </a:path>
              <a:path w="1907540" h="76200">
                <a:moveTo>
                  <a:pt x="183108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31085" y="44450"/>
                </a:lnTo>
                <a:lnTo>
                  <a:pt x="1831085" y="31750"/>
                </a:lnTo>
                <a:close/>
              </a:path>
              <a:path w="1907540" h="76200">
                <a:moveTo>
                  <a:pt x="1894585" y="31750"/>
                </a:moveTo>
                <a:lnTo>
                  <a:pt x="1843785" y="31750"/>
                </a:lnTo>
                <a:lnTo>
                  <a:pt x="1843785" y="44450"/>
                </a:lnTo>
                <a:lnTo>
                  <a:pt x="1894585" y="44450"/>
                </a:lnTo>
                <a:lnTo>
                  <a:pt x="1907285" y="38100"/>
                </a:lnTo>
                <a:lnTo>
                  <a:pt x="189458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64752" y="1010411"/>
            <a:ext cx="2148840" cy="433070"/>
          </a:xfrm>
          <a:custGeom>
            <a:avLst/>
            <a:gdLst/>
            <a:ahLst/>
            <a:cxnLst/>
            <a:rect l="l" t="t" r="r" b="b"/>
            <a:pathLst>
              <a:path w="2148840" h="433069">
                <a:moveTo>
                  <a:pt x="2076703" y="0"/>
                </a:moveTo>
                <a:lnTo>
                  <a:pt x="72136" y="0"/>
                </a:lnTo>
                <a:lnTo>
                  <a:pt x="44041" y="5663"/>
                </a:lnTo>
                <a:lnTo>
                  <a:pt x="21113" y="21113"/>
                </a:lnTo>
                <a:lnTo>
                  <a:pt x="5663" y="44041"/>
                </a:lnTo>
                <a:lnTo>
                  <a:pt x="0" y="72136"/>
                </a:lnTo>
                <a:lnTo>
                  <a:pt x="0" y="360679"/>
                </a:lnTo>
                <a:lnTo>
                  <a:pt x="5663" y="388774"/>
                </a:lnTo>
                <a:lnTo>
                  <a:pt x="21113" y="411702"/>
                </a:lnTo>
                <a:lnTo>
                  <a:pt x="44041" y="427152"/>
                </a:lnTo>
                <a:lnTo>
                  <a:pt x="72136" y="432815"/>
                </a:lnTo>
                <a:lnTo>
                  <a:pt x="2076703" y="432815"/>
                </a:lnTo>
                <a:lnTo>
                  <a:pt x="2104798" y="427152"/>
                </a:lnTo>
                <a:lnTo>
                  <a:pt x="2127726" y="411702"/>
                </a:lnTo>
                <a:lnTo>
                  <a:pt x="2143176" y="388774"/>
                </a:lnTo>
                <a:lnTo>
                  <a:pt x="2148840" y="360679"/>
                </a:lnTo>
                <a:lnTo>
                  <a:pt x="2148840" y="72136"/>
                </a:lnTo>
                <a:lnTo>
                  <a:pt x="2143176" y="44041"/>
                </a:lnTo>
                <a:lnTo>
                  <a:pt x="2127726" y="21113"/>
                </a:lnTo>
                <a:lnTo>
                  <a:pt x="2104798" y="5663"/>
                </a:lnTo>
                <a:lnTo>
                  <a:pt x="2076703" y="0"/>
                </a:lnTo>
                <a:close/>
              </a:path>
            </a:pathLst>
          </a:custGeom>
          <a:solidFill>
            <a:srgbClr val="F05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87916" y="1070609"/>
            <a:ext cx="1304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64752" y="1499616"/>
            <a:ext cx="2148840" cy="410209"/>
          </a:xfrm>
          <a:custGeom>
            <a:avLst/>
            <a:gdLst/>
            <a:ahLst/>
            <a:cxnLst/>
            <a:rect l="l" t="t" r="r" b="b"/>
            <a:pathLst>
              <a:path w="2148840" h="410210">
                <a:moveTo>
                  <a:pt x="2080514" y="0"/>
                </a:moveTo>
                <a:lnTo>
                  <a:pt x="68325" y="0"/>
                </a:lnTo>
                <a:lnTo>
                  <a:pt x="41737" y="5371"/>
                </a:lnTo>
                <a:lnTo>
                  <a:pt x="20018" y="20018"/>
                </a:lnTo>
                <a:lnTo>
                  <a:pt x="5371" y="41737"/>
                </a:lnTo>
                <a:lnTo>
                  <a:pt x="0" y="68325"/>
                </a:lnTo>
                <a:lnTo>
                  <a:pt x="0" y="341630"/>
                </a:lnTo>
                <a:lnTo>
                  <a:pt x="5371" y="368218"/>
                </a:lnTo>
                <a:lnTo>
                  <a:pt x="20018" y="389937"/>
                </a:lnTo>
                <a:lnTo>
                  <a:pt x="41737" y="404584"/>
                </a:lnTo>
                <a:lnTo>
                  <a:pt x="68325" y="409956"/>
                </a:lnTo>
                <a:lnTo>
                  <a:pt x="2080514" y="409956"/>
                </a:lnTo>
                <a:lnTo>
                  <a:pt x="2107102" y="404584"/>
                </a:lnTo>
                <a:lnTo>
                  <a:pt x="2128821" y="389937"/>
                </a:lnTo>
                <a:lnTo>
                  <a:pt x="2143468" y="368218"/>
                </a:lnTo>
                <a:lnTo>
                  <a:pt x="2148840" y="341630"/>
                </a:lnTo>
                <a:lnTo>
                  <a:pt x="2148840" y="68325"/>
                </a:lnTo>
                <a:lnTo>
                  <a:pt x="2143468" y="41737"/>
                </a:lnTo>
                <a:lnTo>
                  <a:pt x="2128821" y="20018"/>
                </a:lnTo>
                <a:lnTo>
                  <a:pt x="2107102" y="5371"/>
                </a:lnTo>
                <a:lnTo>
                  <a:pt x="2080514" y="0"/>
                </a:lnTo>
                <a:close/>
              </a:path>
            </a:pathLst>
          </a:custGeom>
          <a:solidFill>
            <a:srgbClr val="F05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88957" y="1548765"/>
            <a:ext cx="1902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Detay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Güncelleme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64752" y="1991867"/>
            <a:ext cx="2148840" cy="410209"/>
          </a:xfrm>
          <a:custGeom>
            <a:avLst/>
            <a:gdLst/>
            <a:ahLst/>
            <a:cxnLst/>
            <a:rect l="l" t="t" r="r" b="b"/>
            <a:pathLst>
              <a:path w="2148840" h="410210">
                <a:moveTo>
                  <a:pt x="2080514" y="0"/>
                </a:moveTo>
                <a:lnTo>
                  <a:pt x="68325" y="0"/>
                </a:lnTo>
                <a:lnTo>
                  <a:pt x="41737" y="5371"/>
                </a:lnTo>
                <a:lnTo>
                  <a:pt x="20018" y="20018"/>
                </a:lnTo>
                <a:lnTo>
                  <a:pt x="5371" y="41737"/>
                </a:lnTo>
                <a:lnTo>
                  <a:pt x="0" y="68326"/>
                </a:lnTo>
                <a:lnTo>
                  <a:pt x="0" y="341630"/>
                </a:lnTo>
                <a:lnTo>
                  <a:pt x="5371" y="368218"/>
                </a:lnTo>
                <a:lnTo>
                  <a:pt x="20018" y="389937"/>
                </a:lnTo>
                <a:lnTo>
                  <a:pt x="41737" y="404584"/>
                </a:lnTo>
                <a:lnTo>
                  <a:pt x="68325" y="409956"/>
                </a:lnTo>
                <a:lnTo>
                  <a:pt x="2080514" y="409956"/>
                </a:lnTo>
                <a:lnTo>
                  <a:pt x="2107102" y="404584"/>
                </a:lnTo>
                <a:lnTo>
                  <a:pt x="2128821" y="389937"/>
                </a:lnTo>
                <a:lnTo>
                  <a:pt x="2143468" y="368218"/>
                </a:lnTo>
                <a:lnTo>
                  <a:pt x="2148840" y="341630"/>
                </a:lnTo>
                <a:lnTo>
                  <a:pt x="2148840" y="68326"/>
                </a:lnTo>
                <a:lnTo>
                  <a:pt x="2143468" y="41737"/>
                </a:lnTo>
                <a:lnTo>
                  <a:pt x="2128821" y="20018"/>
                </a:lnTo>
                <a:lnTo>
                  <a:pt x="2107102" y="5371"/>
                </a:lnTo>
                <a:lnTo>
                  <a:pt x="2080514" y="0"/>
                </a:lnTo>
                <a:close/>
              </a:path>
            </a:pathLst>
          </a:custGeom>
          <a:solidFill>
            <a:srgbClr val="F058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361423" y="2041397"/>
            <a:ext cx="1557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çl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dı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rma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43783" y="847344"/>
            <a:ext cx="8605520" cy="5013960"/>
            <a:chOff x="2843783" y="847344"/>
            <a:chExt cx="8605520" cy="5013960"/>
          </a:xfrm>
        </p:grpSpPr>
        <p:sp>
          <p:nvSpPr>
            <p:cNvPr id="16" name="object 16"/>
            <p:cNvSpPr/>
            <p:nvPr/>
          </p:nvSpPr>
          <p:spPr>
            <a:xfrm>
              <a:off x="3226308" y="1220469"/>
              <a:ext cx="8222615" cy="3525520"/>
            </a:xfrm>
            <a:custGeom>
              <a:avLst/>
              <a:gdLst/>
              <a:ahLst/>
              <a:cxnLst/>
              <a:rect l="l" t="t" r="r" b="b"/>
              <a:pathLst>
                <a:path w="8222615" h="3525520">
                  <a:moveTo>
                    <a:pt x="5838825" y="477012"/>
                  </a:moveTo>
                  <a:lnTo>
                    <a:pt x="4640326" y="477012"/>
                  </a:lnTo>
                  <a:lnTo>
                    <a:pt x="4640326" y="969264"/>
                  </a:lnTo>
                  <a:lnTo>
                    <a:pt x="31750" y="969264"/>
                  </a:lnTo>
                  <a:lnTo>
                    <a:pt x="31750" y="2280158"/>
                  </a:lnTo>
                  <a:lnTo>
                    <a:pt x="0" y="2280158"/>
                  </a:lnTo>
                  <a:lnTo>
                    <a:pt x="38100" y="2356358"/>
                  </a:lnTo>
                  <a:lnTo>
                    <a:pt x="69850" y="2292858"/>
                  </a:lnTo>
                  <a:lnTo>
                    <a:pt x="76200" y="2280158"/>
                  </a:lnTo>
                  <a:lnTo>
                    <a:pt x="44450" y="2280158"/>
                  </a:lnTo>
                  <a:lnTo>
                    <a:pt x="44450" y="981964"/>
                  </a:lnTo>
                  <a:lnTo>
                    <a:pt x="4640326" y="981964"/>
                  </a:lnTo>
                  <a:lnTo>
                    <a:pt x="4640326" y="3448812"/>
                  </a:lnTo>
                  <a:lnTo>
                    <a:pt x="4608576" y="3448812"/>
                  </a:lnTo>
                  <a:lnTo>
                    <a:pt x="4646676" y="3525012"/>
                  </a:lnTo>
                  <a:lnTo>
                    <a:pt x="4678426" y="3461512"/>
                  </a:lnTo>
                  <a:lnTo>
                    <a:pt x="4684776" y="3448812"/>
                  </a:lnTo>
                  <a:lnTo>
                    <a:pt x="4653026" y="3448812"/>
                  </a:lnTo>
                  <a:lnTo>
                    <a:pt x="4653026" y="981964"/>
                  </a:lnTo>
                  <a:lnTo>
                    <a:pt x="5838444" y="981964"/>
                  </a:lnTo>
                  <a:lnTo>
                    <a:pt x="5838444" y="975614"/>
                  </a:lnTo>
                  <a:lnTo>
                    <a:pt x="5838444" y="969264"/>
                  </a:lnTo>
                  <a:lnTo>
                    <a:pt x="4653026" y="969264"/>
                  </a:lnTo>
                  <a:lnTo>
                    <a:pt x="4653026" y="489712"/>
                  </a:lnTo>
                  <a:lnTo>
                    <a:pt x="5838825" y="489712"/>
                  </a:lnTo>
                  <a:lnTo>
                    <a:pt x="5838825" y="483362"/>
                  </a:lnTo>
                  <a:lnTo>
                    <a:pt x="5838825" y="477012"/>
                  </a:lnTo>
                  <a:close/>
                </a:path>
                <a:path w="8222615" h="3525520">
                  <a:moveTo>
                    <a:pt x="8222488" y="0"/>
                  </a:moveTo>
                  <a:lnTo>
                    <a:pt x="7987538" y="0"/>
                  </a:lnTo>
                  <a:lnTo>
                    <a:pt x="7987538" y="12700"/>
                  </a:lnTo>
                  <a:lnTo>
                    <a:pt x="8209788" y="12700"/>
                  </a:lnTo>
                  <a:lnTo>
                    <a:pt x="8209788" y="1569466"/>
                  </a:lnTo>
                  <a:lnTo>
                    <a:pt x="6947662" y="1569466"/>
                  </a:lnTo>
                  <a:lnTo>
                    <a:pt x="6947662" y="2852547"/>
                  </a:lnTo>
                  <a:lnTo>
                    <a:pt x="6915912" y="2852547"/>
                  </a:lnTo>
                  <a:lnTo>
                    <a:pt x="6954012" y="2928747"/>
                  </a:lnTo>
                  <a:lnTo>
                    <a:pt x="6985762" y="2865247"/>
                  </a:lnTo>
                  <a:lnTo>
                    <a:pt x="6992112" y="2852547"/>
                  </a:lnTo>
                  <a:lnTo>
                    <a:pt x="6960362" y="2852547"/>
                  </a:lnTo>
                  <a:lnTo>
                    <a:pt x="6960362" y="1582166"/>
                  </a:lnTo>
                  <a:lnTo>
                    <a:pt x="8222488" y="1582166"/>
                  </a:lnTo>
                  <a:lnTo>
                    <a:pt x="8222488" y="1569466"/>
                  </a:lnTo>
                  <a:lnTo>
                    <a:pt x="8222488" y="12700"/>
                  </a:lnTo>
                  <a:lnTo>
                    <a:pt x="8222488" y="6350"/>
                  </a:lnTo>
                  <a:lnTo>
                    <a:pt x="8222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655" y="847344"/>
              <a:ext cx="1054607" cy="11140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7276" y="4142232"/>
              <a:ext cx="1766316" cy="10012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783" y="3656076"/>
              <a:ext cx="970788" cy="9707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1568" y="4890515"/>
              <a:ext cx="970787" cy="97078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840469" y="5232857"/>
            <a:ext cx="3156585" cy="10013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Başvuru ilgisi </a:t>
            </a:r>
            <a:r>
              <a:rPr dirty="0" sz="1600" spc="-10">
                <a:latin typeface="Arial"/>
                <a:cs typeface="Arial"/>
              </a:rPr>
              <a:t>nedeniyle </a:t>
            </a:r>
            <a:r>
              <a:rPr dirty="0" sz="1600" spc="-20">
                <a:latin typeface="Arial"/>
                <a:cs typeface="Arial"/>
              </a:rPr>
              <a:t>Valiliğe, 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başka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bir </a:t>
            </a:r>
            <a:r>
              <a:rPr dirty="0" sz="1600" spc="-10">
                <a:latin typeface="Arial"/>
                <a:cs typeface="Arial"/>
              </a:rPr>
              <a:t>kaymakamlığa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ya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 </a:t>
            </a:r>
            <a:r>
              <a:rPr dirty="0" sz="1600" spc="-5">
                <a:latin typeface="Arial"/>
                <a:cs typeface="Arial"/>
              </a:rPr>
              <a:t> Mülkiye</a:t>
            </a:r>
            <a:r>
              <a:rPr dirty="0" sz="1600" spc="-35">
                <a:latin typeface="Arial"/>
                <a:cs typeface="Arial"/>
              </a:rPr>
              <a:t> Teftiş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Kurulu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Başkanlığı’na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yönlendirilebilir.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27879" y="4909820"/>
            <a:ext cx="245046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40">
                <a:latin typeface="Arial"/>
                <a:cs typeface="Arial"/>
              </a:rPr>
              <a:t>Taşra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kullanıcısı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tarafından </a:t>
            </a:r>
            <a:r>
              <a:rPr dirty="0" sz="1600" spc="-4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Başvuru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detayları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gerekli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durumlarda</a:t>
            </a:r>
            <a:r>
              <a:rPr dirty="0" sz="1600" spc="4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(kişisel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bilgilere dokunulmadan)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güncellenebilir.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6127" y="4251197"/>
            <a:ext cx="205803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Sonuçlardırma işlemi,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soruşturmanın/ 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araştırmanın</a:t>
            </a:r>
            <a:r>
              <a:rPr dirty="0" sz="1600" spc="4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ya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 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değerlendirme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dışı </a:t>
            </a:r>
            <a:r>
              <a:rPr dirty="0" sz="1600" spc="-5">
                <a:latin typeface="Arial"/>
                <a:cs typeface="Arial"/>
              </a:rPr>
              <a:t> olması </a:t>
            </a:r>
            <a:r>
              <a:rPr dirty="0" sz="1600" spc="-10">
                <a:latin typeface="Arial"/>
                <a:cs typeface="Arial"/>
              </a:rPr>
              <a:t>durumuna göre </a:t>
            </a:r>
            <a:r>
              <a:rPr dirty="0" sz="1600" spc="-43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kapatılır.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1951" y="3192779"/>
            <a:ext cx="779145" cy="962660"/>
          </a:xfrm>
          <a:custGeom>
            <a:avLst/>
            <a:gdLst/>
            <a:ahLst/>
            <a:cxnLst/>
            <a:rect l="l" t="t" r="r" b="b"/>
            <a:pathLst>
              <a:path w="779144" h="962660">
                <a:moveTo>
                  <a:pt x="778764" y="949706"/>
                </a:moveTo>
                <a:lnTo>
                  <a:pt x="766064" y="949706"/>
                </a:lnTo>
                <a:lnTo>
                  <a:pt x="766064" y="962406"/>
                </a:lnTo>
                <a:lnTo>
                  <a:pt x="778764" y="962406"/>
                </a:lnTo>
                <a:lnTo>
                  <a:pt x="778764" y="949706"/>
                </a:lnTo>
                <a:close/>
              </a:path>
              <a:path w="779144" h="962660">
                <a:moveTo>
                  <a:pt x="753364" y="949706"/>
                </a:moveTo>
                <a:lnTo>
                  <a:pt x="740664" y="949706"/>
                </a:lnTo>
                <a:lnTo>
                  <a:pt x="740664" y="962406"/>
                </a:lnTo>
                <a:lnTo>
                  <a:pt x="753364" y="962406"/>
                </a:lnTo>
                <a:lnTo>
                  <a:pt x="753364" y="949706"/>
                </a:lnTo>
                <a:close/>
              </a:path>
              <a:path w="779144" h="962660">
                <a:moveTo>
                  <a:pt x="727964" y="949706"/>
                </a:moveTo>
                <a:lnTo>
                  <a:pt x="715264" y="949706"/>
                </a:lnTo>
                <a:lnTo>
                  <a:pt x="715264" y="962406"/>
                </a:lnTo>
                <a:lnTo>
                  <a:pt x="727964" y="962406"/>
                </a:lnTo>
                <a:lnTo>
                  <a:pt x="727964" y="949706"/>
                </a:lnTo>
                <a:close/>
              </a:path>
              <a:path w="779144" h="962660">
                <a:moveTo>
                  <a:pt x="702564" y="949706"/>
                </a:moveTo>
                <a:lnTo>
                  <a:pt x="689864" y="949706"/>
                </a:lnTo>
                <a:lnTo>
                  <a:pt x="689864" y="962406"/>
                </a:lnTo>
                <a:lnTo>
                  <a:pt x="702564" y="962406"/>
                </a:lnTo>
                <a:lnTo>
                  <a:pt x="702564" y="949706"/>
                </a:lnTo>
                <a:close/>
              </a:path>
              <a:path w="779144" h="962660">
                <a:moveTo>
                  <a:pt x="677164" y="949706"/>
                </a:moveTo>
                <a:lnTo>
                  <a:pt x="664464" y="949706"/>
                </a:lnTo>
                <a:lnTo>
                  <a:pt x="664464" y="962406"/>
                </a:lnTo>
                <a:lnTo>
                  <a:pt x="677164" y="962406"/>
                </a:lnTo>
                <a:lnTo>
                  <a:pt x="677164" y="949706"/>
                </a:lnTo>
                <a:close/>
              </a:path>
              <a:path w="779144" h="962660">
                <a:moveTo>
                  <a:pt x="651764" y="949706"/>
                </a:moveTo>
                <a:lnTo>
                  <a:pt x="639064" y="949706"/>
                </a:lnTo>
                <a:lnTo>
                  <a:pt x="639064" y="962406"/>
                </a:lnTo>
                <a:lnTo>
                  <a:pt x="651764" y="962406"/>
                </a:lnTo>
                <a:lnTo>
                  <a:pt x="651764" y="949706"/>
                </a:lnTo>
                <a:close/>
              </a:path>
              <a:path w="779144" h="962660">
                <a:moveTo>
                  <a:pt x="626364" y="949706"/>
                </a:moveTo>
                <a:lnTo>
                  <a:pt x="613664" y="949706"/>
                </a:lnTo>
                <a:lnTo>
                  <a:pt x="613664" y="962406"/>
                </a:lnTo>
                <a:lnTo>
                  <a:pt x="626364" y="962406"/>
                </a:lnTo>
                <a:lnTo>
                  <a:pt x="626364" y="949706"/>
                </a:lnTo>
                <a:close/>
              </a:path>
              <a:path w="779144" h="962660">
                <a:moveTo>
                  <a:pt x="600964" y="949706"/>
                </a:moveTo>
                <a:lnTo>
                  <a:pt x="588264" y="949706"/>
                </a:lnTo>
                <a:lnTo>
                  <a:pt x="588264" y="962406"/>
                </a:lnTo>
                <a:lnTo>
                  <a:pt x="600964" y="962406"/>
                </a:lnTo>
                <a:lnTo>
                  <a:pt x="600964" y="949706"/>
                </a:lnTo>
                <a:close/>
              </a:path>
              <a:path w="779144" h="962660">
                <a:moveTo>
                  <a:pt x="575564" y="949706"/>
                </a:moveTo>
                <a:lnTo>
                  <a:pt x="562864" y="949706"/>
                </a:lnTo>
                <a:lnTo>
                  <a:pt x="562864" y="962406"/>
                </a:lnTo>
                <a:lnTo>
                  <a:pt x="575564" y="962406"/>
                </a:lnTo>
                <a:lnTo>
                  <a:pt x="575564" y="949706"/>
                </a:lnTo>
                <a:close/>
              </a:path>
              <a:path w="779144" h="962660">
                <a:moveTo>
                  <a:pt x="550164" y="949706"/>
                </a:moveTo>
                <a:lnTo>
                  <a:pt x="537464" y="949706"/>
                </a:lnTo>
                <a:lnTo>
                  <a:pt x="537464" y="962406"/>
                </a:lnTo>
                <a:lnTo>
                  <a:pt x="550164" y="962406"/>
                </a:lnTo>
                <a:lnTo>
                  <a:pt x="550164" y="949706"/>
                </a:lnTo>
                <a:close/>
              </a:path>
              <a:path w="779144" h="962660">
                <a:moveTo>
                  <a:pt x="524764" y="949706"/>
                </a:moveTo>
                <a:lnTo>
                  <a:pt x="512064" y="949706"/>
                </a:lnTo>
                <a:lnTo>
                  <a:pt x="512064" y="962406"/>
                </a:lnTo>
                <a:lnTo>
                  <a:pt x="524764" y="962406"/>
                </a:lnTo>
                <a:lnTo>
                  <a:pt x="524764" y="949706"/>
                </a:lnTo>
                <a:close/>
              </a:path>
              <a:path w="779144" h="962660">
                <a:moveTo>
                  <a:pt x="499364" y="949706"/>
                </a:moveTo>
                <a:lnTo>
                  <a:pt x="486664" y="949706"/>
                </a:lnTo>
                <a:lnTo>
                  <a:pt x="486664" y="962406"/>
                </a:lnTo>
                <a:lnTo>
                  <a:pt x="499364" y="962406"/>
                </a:lnTo>
                <a:lnTo>
                  <a:pt x="499364" y="949706"/>
                </a:lnTo>
                <a:close/>
              </a:path>
              <a:path w="779144" h="962660">
                <a:moveTo>
                  <a:pt x="473964" y="949706"/>
                </a:moveTo>
                <a:lnTo>
                  <a:pt x="461264" y="949706"/>
                </a:lnTo>
                <a:lnTo>
                  <a:pt x="461264" y="962406"/>
                </a:lnTo>
                <a:lnTo>
                  <a:pt x="473964" y="962406"/>
                </a:lnTo>
                <a:lnTo>
                  <a:pt x="473964" y="949706"/>
                </a:lnTo>
                <a:close/>
              </a:path>
              <a:path w="779144" h="962660">
                <a:moveTo>
                  <a:pt x="448564" y="949706"/>
                </a:moveTo>
                <a:lnTo>
                  <a:pt x="435864" y="949706"/>
                </a:lnTo>
                <a:lnTo>
                  <a:pt x="435864" y="962406"/>
                </a:lnTo>
                <a:lnTo>
                  <a:pt x="448564" y="962406"/>
                </a:lnTo>
                <a:lnTo>
                  <a:pt x="448564" y="949706"/>
                </a:lnTo>
                <a:close/>
              </a:path>
              <a:path w="779144" h="962660">
                <a:moveTo>
                  <a:pt x="423164" y="949706"/>
                </a:moveTo>
                <a:lnTo>
                  <a:pt x="410464" y="949706"/>
                </a:lnTo>
                <a:lnTo>
                  <a:pt x="410464" y="962406"/>
                </a:lnTo>
                <a:lnTo>
                  <a:pt x="423164" y="962406"/>
                </a:lnTo>
                <a:lnTo>
                  <a:pt x="423164" y="949706"/>
                </a:lnTo>
                <a:close/>
              </a:path>
              <a:path w="779144" h="962660">
                <a:moveTo>
                  <a:pt x="397764" y="949706"/>
                </a:moveTo>
                <a:lnTo>
                  <a:pt x="385064" y="949706"/>
                </a:lnTo>
                <a:lnTo>
                  <a:pt x="385064" y="962406"/>
                </a:lnTo>
                <a:lnTo>
                  <a:pt x="397764" y="962406"/>
                </a:lnTo>
                <a:lnTo>
                  <a:pt x="397764" y="949706"/>
                </a:lnTo>
                <a:close/>
              </a:path>
              <a:path w="779144" h="962660">
                <a:moveTo>
                  <a:pt x="372364" y="949706"/>
                </a:moveTo>
                <a:lnTo>
                  <a:pt x="359664" y="949706"/>
                </a:lnTo>
                <a:lnTo>
                  <a:pt x="359664" y="962406"/>
                </a:lnTo>
                <a:lnTo>
                  <a:pt x="372364" y="962406"/>
                </a:lnTo>
                <a:lnTo>
                  <a:pt x="372364" y="949706"/>
                </a:lnTo>
                <a:close/>
              </a:path>
              <a:path w="779144" h="962660">
                <a:moveTo>
                  <a:pt x="346964" y="949706"/>
                </a:moveTo>
                <a:lnTo>
                  <a:pt x="334264" y="949706"/>
                </a:lnTo>
                <a:lnTo>
                  <a:pt x="334264" y="962406"/>
                </a:lnTo>
                <a:lnTo>
                  <a:pt x="346964" y="962406"/>
                </a:lnTo>
                <a:lnTo>
                  <a:pt x="346964" y="949706"/>
                </a:lnTo>
                <a:close/>
              </a:path>
              <a:path w="779144" h="962660">
                <a:moveTo>
                  <a:pt x="321564" y="949706"/>
                </a:moveTo>
                <a:lnTo>
                  <a:pt x="308864" y="949706"/>
                </a:lnTo>
                <a:lnTo>
                  <a:pt x="308864" y="962406"/>
                </a:lnTo>
                <a:lnTo>
                  <a:pt x="321564" y="962406"/>
                </a:lnTo>
                <a:lnTo>
                  <a:pt x="321564" y="949706"/>
                </a:lnTo>
                <a:close/>
              </a:path>
              <a:path w="779144" h="962660">
                <a:moveTo>
                  <a:pt x="296164" y="949706"/>
                </a:moveTo>
                <a:lnTo>
                  <a:pt x="283464" y="949706"/>
                </a:lnTo>
                <a:lnTo>
                  <a:pt x="283464" y="962406"/>
                </a:lnTo>
                <a:lnTo>
                  <a:pt x="296164" y="962406"/>
                </a:lnTo>
                <a:lnTo>
                  <a:pt x="296164" y="949706"/>
                </a:lnTo>
                <a:close/>
              </a:path>
              <a:path w="779144" h="962660">
                <a:moveTo>
                  <a:pt x="270764" y="949706"/>
                </a:moveTo>
                <a:lnTo>
                  <a:pt x="258064" y="949706"/>
                </a:lnTo>
                <a:lnTo>
                  <a:pt x="258064" y="962406"/>
                </a:lnTo>
                <a:lnTo>
                  <a:pt x="270764" y="962406"/>
                </a:lnTo>
                <a:lnTo>
                  <a:pt x="270764" y="949706"/>
                </a:lnTo>
                <a:close/>
              </a:path>
              <a:path w="779144" h="962660">
                <a:moveTo>
                  <a:pt x="245364" y="949706"/>
                </a:moveTo>
                <a:lnTo>
                  <a:pt x="232664" y="949706"/>
                </a:lnTo>
                <a:lnTo>
                  <a:pt x="232664" y="962406"/>
                </a:lnTo>
                <a:lnTo>
                  <a:pt x="245364" y="962406"/>
                </a:lnTo>
                <a:lnTo>
                  <a:pt x="245364" y="949706"/>
                </a:lnTo>
                <a:close/>
              </a:path>
              <a:path w="779144" h="962660">
                <a:moveTo>
                  <a:pt x="219964" y="949706"/>
                </a:moveTo>
                <a:lnTo>
                  <a:pt x="207264" y="949706"/>
                </a:lnTo>
                <a:lnTo>
                  <a:pt x="207264" y="962406"/>
                </a:lnTo>
                <a:lnTo>
                  <a:pt x="219964" y="962406"/>
                </a:lnTo>
                <a:lnTo>
                  <a:pt x="219964" y="949706"/>
                </a:lnTo>
                <a:close/>
              </a:path>
              <a:path w="779144" h="962660">
                <a:moveTo>
                  <a:pt x="194564" y="949706"/>
                </a:moveTo>
                <a:lnTo>
                  <a:pt x="181864" y="949706"/>
                </a:lnTo>
                <a:lnTo>
                  <a:pt x="181864" y="962406"/>
                </a:lnTo>
                <a:lnTo>
                  <a:pt x="194564" y="962406"/>
                </a:lnTo>
                <a:lnTo>
                  <a:pt x="194564" y="949706"/>
                </a:lnTo>
                <a:close/>
              </a:path>
              <a:path w="779144" h="962660">
                <a:moveTo>
                  <a:pt x="169164" y="949706"/>
                </a:moveTo>
                <a:lnTo>
                  <a:pt x="156464" y="949706"/>
                </a:lnTo>
                <a:lnTo>
                  <a:pt x="156464" y="962406"/>
                </a:lnTo>
                <a:lnTo>
                  <a:pt x="169164" y="962406"/>
                </a:lnTo>
                <a:lnTo>
                  <a:pt x="169164" y="949706"/>
                </a:lnTo>
                <a:close/>
              </a:path>
              <a:path w="779144" h="962660">
                <a:moveTo>
                  <a:pt x="143764" y="949706"/>
                </a:moveTo>
                <a:lnTo>
                  <a:pt x="131064" y="949706"/>
                </a:lnTo>
                <a:lnTo>
                  <a:pt x="131064" y="962406"/>
                </a:lnTo>
                <a:lnTo>
                  <a:pt x="143764" y="962406"/>
                </a:lnTo>
                <a:lnTo>
                  <a:pt x="143764" y="949706"/>
                </a:lnTo>
                <a:close/>
              </a:path>
              <a:path w="779144" h="962660">
                <a:moveTo>
                  <a:pt x="118364" y="949706"/>
                </a:moveTo>
                <a:lnTo>
                  <a:pt x="105664" y="949706"/>
                </a:lnTo>
                <a:lnTo>
                  <a:pt x="105664" y="962406"/>
                </a:lnTo>
                <a:lnTo>
                  <a:pt x="118364" y="962406"/>
                </a:lnTo>
                <a:lnTo>
                  <a:pt x="118364" y="949706"/>
                </a:lnTo>
                <a:close/>
              </a:path>
              <a:path w="779144" h="962660">
                <a:moveTo>
                  <a:pt x="92964" y="949706"/>
                </a:moveTo>
                <a:lnTo>
                  <a:pt x="80264" y="949706"/>
                </a:lnTo>
                <a:lnTo>
                  <a:pt x="80264" y="962406"/>
                </a:lnTo>
                <a:lnTo>
                  <a:pt x="92964" y="962406"/>
                </a:lnTo>
                <a:lnTo>
                  <a:pt x="92964" y="949706"/>
                </a:lnTo>
                <a:close/>
              </a:path>
              <a:path w="779144" h="962660">
                <a:moveTo>
                  <a:pt x="67564" y="949706"/>
                </a:moveTo>
                <a:lnTo>
                  <a:pt x="54864" y="949706"/>
                </a:lnTo>
                <a:lnTo>
                  <a:pt x="54864" y="962406"/>
                </a:lnTo>
                <a:lnTo>
                  <a:pt x="67564" y="962406"/>
                </a:lnTo>
                <a:lnTo>
                  <a:pt x="67564" y="949706"/>
                </a:lnTo>
                <a:close/>
              </a:path>
              <a:path w="779144" h="962660">
                <a:moveTo>
                  <a:pt x="44450" y="947420"/>
                </a:moveTo>
                <a:lnTo>
                  <a:pt x="31750" y="947420"/>
                </a:lnTo>
                <a:lnTo>
                  <a:pt x="31750" y="962406"/>
                </a:lnTo>
                <a:lnTo>
                  <a:pt x="42164" y="962406"/>
                </a:lnTo>
                <a:lnTo>
                  <a:pt x="42164" y="953770"/>
                </a:lnTo>
                <a:lnTo>
                  <a:pt x="38100" y="949706"/>
                </a:lnTo>
                <a:lnTo>
                  <a:pt x="44450" y="949706"/>
                </a:lnTo>
                <a:lnTo>
                  <a:pt x="44450" y="947420"/>
                </a:lnTo>
                <a:close/>
              </a:path>
              <a:path w="779144" h="962660">
                <a:moveTo>
                  <a:pt x="44450" y="949706"/>
                </a:moveTo>
                <a:lnTo>
                  <a:pt x="42164" y="949706"/>
                </a:lnTo>
                <a:lnTo>
                  <a:pt x="42164" y="953770"/>
                </a:lnTo>
                <a:lnTo>
                  <a:pt x="44450" y="956056"/>
                </a:lnTo>
                <a:lnTo>
                  <a:pt x="44450" y="949706"/>
                </a:lnTo>
                <a:close/>
              </a:path>
              <a:path w="779144" h="962660">
                <a:moveTo>
                  <a:pt x="42164" y="949706"/>
                </a:moveTo>
                <a:lnTo>
                  <a:pt x="38100" y="949706"/>
                </a:lnTo>
                <a:lnTo>
                  <a:pt x="42164" y="953770"/>
                </a:lnTo>
                <a:lnTo>
                  <a:pt x="42164" y="949706"/>
                </a:lnTo>
                <a:close/>
              </a:path>
              <a:path w="779144" h="962660">
                <a:moveTo>
                  <a:pt x="44450" y="922020"/>
                </a:moveTo>
                <a:lnTo>
                  <a:pt x="31750" y="922020"/>
                </a:lnTo>
                <a:lnTo>
                  <a:pt x="31750" y="934720"/>
                </a:lnTo>
                <a:lnTo>
                  <a:pt x="44450" y="934720"/>
                </a:lnTo>
                <a:lnTo>
                  <a:pt x="44450" y="922020"/>
                </a:lnTo>
                <a:close/>
              </a:path>
              <a:path w="779144" h="962660">
                <a:moveTo>
                  <a:pt x="44450" y="896620"/>
                </a:moveTo>
                <a:lnTo>
                  <a:pt x="31750" y="896620"/>
                </a:lnTo>
                <a:lnTo>
                  <a:pt x="31750" y="909320"/>
                </a:lnTo>
                <a:lnTo>
                  <a:pt x="44450" y="909320"/>
                </a:lnTo>
                <a:lnTo>
                  <a:pt x="44450" y="896620"/>
                </a:lnTo>
                <a:close/>
              </a:path>
              <a:path w="779144" h="962660">
                <a:moveTo>
                  <a:pt x="44450" y="871220"/>
                </a:moveTo>
                <a:lnTo>
                  <a:pt x="31750" y="871220"/>
                </a:lnTo>
                <a:lnTo>
                  <a:pt x="31750" y="883920"/>
                </a:lnTo>
                <a:lnTo>
                  <a:pt x="44450" y="883920"/>
                </a:lnTo>
                <a:lnTo>
                  <a:pt x="44450" y="871220"/>
                </a:lnTo>
                <a:close/>
              </a:path>
              <a:path w="779144" h="962660">
                <a:moveTo>
                  <a:pt x="44450" y="845820"/>
                </a:moveTo>
                <a:lnTo>
                  <a:pt x="31750" y="845820"/>
                </a:lnTo>
                <a:lnTo>
                  <a:pt x="31750" y="858520"/>
                </a:lnTo>
                <a:lnTo>
                  <a:pt x="44450" y="858520"/>
                </a:lnTo>
                <a:lnTo>
                  <a:pt x="44450" y="845820"/>
                </a:lnTo>
                <a:close/>
              </a:path>
              <a:path w="779144" h="962660">
                <a:moveTo>
                  <a:pt x="44450" y="820420"/>
                </a:moveTo>
                <a:lnTo>
                  <a:pt x="31750" y="820420"/>
                </a:lnTo>
                <a:lnTo>
                  <a:pt x="31750" y="833120"/>
                </a:lnTo>
                <a:lnTo>
                  <a:pt x="44450" y="833120"/>
                </a:lnTo>
                <a:lnTo>
                  <a:pt x="44450" y="820420"/>
                </a:lnTo>
                <a:close/>
              </a:path>
              <a:path w="779144" h="962660">
                <a:moveTo>
                  <a:pt x="44450" y="795020"/>
                </a:moveTo>
                <a:lnTo>
                  <a:pt x="31750" y="795020"/>
                </a:lnTo>
                <a:lnTo>
                  <a:pt x="31750" y="807720"/>
                </a:lnTo>
                <a:lnTo>
                  <a:pt x="44450" y="807720"/>
                </a:lnTo>
                <a:lnTo>
                  <a:pt x="44450" y="795020"/>
                </a:lnTo>
                <a:close/>
              </a:path>
              <a:path w="779144" h="962660">
                <a:moveTo>
                  <a:pt x="44450" y="769620"/>
                </a:moveTo>
                <a:lnTo>
                  <a:pt x="31750" y="769620"/>
                </a:lnTo>
                <a:lnTo>
                  <a:pt x="31750" y="782320"/>
                </a:lnTo>
                <a:lnTo>
                  <a:pt x="44450" y="782320"/>
                </a:lnTo>
                <a:lnTo>
                  <a:pt x="44450" y="769620"/>
                </a:lnTo>
                <a:close/>
              </a:path>
              <a:path w="779144" h="962660">
                <a:moveTo>
                  <a:pt x="44450" y="744220"/>
                </a:moveTo>
                <a:lnTo>
                  <a:pt x="31750" y="744220"/>
                </a:lnTo>
                <a:lnTo>
                  <a:pt x="31750" y="756920"/>
                </a:lnTo>
                <a:lnTo>
                  <a:pt x="44450" y="756920"/>
                </a:lnTo>
                <a:lnTo>
                  <a:pt x="44450" y="744220"/>
                </a:lnTo>
                <a:close/>
              </a:path>
              <a:path w="779144" h="962660">
                <a:moveTo>
                  <a:pt x="44450" y="718820"/>
                </a:moveTo>
                <a:lnTo>
                  <a:pt x="31750" y="718820"/>
                </a:lnTo>
                <a:lnTo>
                  <a:pt x="31750" y="731520"/>
                </a:lnTo>
                <a:lnTo>
                  <a:pt x="44450" y="731520"/>
                </a:lnTo>
                <a:lnTo>
                  <a:pt x="44450" y="718820"/>
                </a:lnTo>
                <a:close/>
              </a:path>
              <a:path w="779144" h="962660">
                <a:moveTo>
                  <a:pt x="44450" y="693420"/>
                </a:moveTo>
                <a:lnTo>
                  <a:pt x="31750" y="693420"/>
                </a:lnTo>
                <a:lnTo>
                  <a:pt x="31750" y="706120"/>
                </a:lnTo>
                <a:lnTo>
                  <a:pt x="44450" y="706120"/>
                </a:lnTo>
                <a:lnTo>
                  <a:pt x="44450" y="693420"/>
                </a:lnTo>
                <a:close/>
              </a:path>
              <a:path w="779144" h="962660">
                <a:moveTo>
                  <a:pt x="44450" y="668020"/>
                </a:moveTo>
                <a:lnTo>
                  <a:pt x="31750" y="668020"/>
                </a:lnTo>
                <a:lnTo>
                  <a:pt x="31750" y="680720"/>
                </a:lnTo>
                <a:lnTo>
                  <a:pt x="44450" y="680720"/>
                </a:lnTo>
                <a:lnTo>
                  <a:pt x="44450" y="668020"/>
                </a:lnTo>
                <a:close/>
              </a:path>
              <a:path w="779144" h="962660">
                <a:moveTo>
                  <a:pt x="44450" y="642620"/>
                </a:moveTo>
                <a:lnTo>
                  <a:pt x="31750" y="642620"/>
                </a:lnTo>
                <a:lnTo>
                  <a:pt x="31750" y="655320"/>
                </a:lnTo>
                <a:lnTo>
                  <a:pt x="44450" y="655320"/>
                </a:lnTo>
                <a:lnTo>
                  <a:pt x="44450" y="642620"/>
                </a:lnTo>
                <a:close/>
              </a:path>
              <a:path w="779144" h="962660">
                <a:moveTo>
                  <a:pt x="44450" y="617220"/>
                </a:moveTo>
                <a:lnTo>
                  <a:pt x="31750" y="617220"/>
                </a:lnTo>
                <a:lnTo>
                  <a:pt x="31750" y="629920"/>
                </a:lnTo>
                <a:lnTo>
                  <a:pt x="44450" y="629920"/>
                </a:lnTo>
                <a:lnTo>
                  <a:pt x="44450" y="617220"/>
                </a:lnTo>
                <a:close/>
              </a:path>
              <a:path w="779144" h="962660">
                <a:moveTo>
                  <a:pt x="44450" y="591820"/>
                </a:moveTo>
                <a:lnTo>
                  <a:pt x="31750" y="591820"/>
                </a:lnTo>
                <a:lnTo>
                  <a:pt x="31750" y="604520"/>
                </a:lnTo>
                <a:lnTo>
                  <a:pt x="44450" y="604520"/>
                </a:lnTo>
                <a:lnTo>
                  <a:pt x="44450" y="591820"/>
                </a:lnTo>
                <a:close/>
              </a:path>
              <a:path w="779144" h="962660">
                <a:moveTo>
                  <a:pt x="44450" y="566420"/>
                </a:moveTo>
                <a:lnTo>
                  <a:pt x="31750" y="566420"/>
                </a:lnTo>
                <a:lnTo>
                  <a:pt x="31750" y="579120"/>
                </a:lnTo>
                <a:lnTo>
                  <a:pt x="44450" y="579120"/>
                </a:lnTo>
                <a:lnTo>
                  <a:pt x="44450" y="566420"/>
                </a:lnTo>
                <a:close/>
              </a:path>
              <a:path w="779144" h="962660">
                <a:moveTo>
                  <a:pt x="44450" y="541020"/>
                </a:moveTo>
                <a:lnTo>
                  <a:pt x="31750" y="541020"/>
                </a:lnTo>
                <a:lnTo>
                  <a:pt x="31750" y="553720"/>
                </a:lnTo>
                <a:lnTo>
                  <a:pt x="44450" y="553720"/>
                </a:lnTo>
                <a:lnTo>
                  <a:pt x="44450" y="541020"/>
                </a:lnTo>
                <a:close/>
              </a:path>
              <a:path w="779144" h="962660">
                <a:moveTo>
                  <a:pt x="44450" y="515620"/>
                </a:moveTo>
                <a:lnTo>
                  <a:pt x="31750" y="515620"/>
                </a:lnTo>
                <a:lnTo>
                  <a:pt x="31750" y="528320"/>
                </a:lnTo>
                <a:lnTo>
                  <a:pt x="44450" y="528320"/>
                </a:lnTo>
                <a:lnTo>
                  <a:pt x="44450" y="515620"/>
                </a:lnTo>
                <a:close/>
              </a:path>
              <a:path w="779144" h="962660">
                <a:moveTo>
                  <a:pt x="44450" y="490220"/>
                </a:moveTo>
                <a:lnTo>
                  <a:pt x="31750" y="490220"/>
                </a:lnTo>
                <a:lnTo>
                  <a:pt x="31750" y="502920"/>
                </a:lnTo>
                <a:lnTo>
                  <a:pt x="44450" y="502920"/>
                </a:lnTo>
                <a:lnTo>
                  <a:pt x="44450" y="490220"/>
                </a:lnTo>
                <a:close/>
              </a:path>
              <a:path w="779144" h="962660">
                <a:moveTo>
                  <a:pt x="44450" y="464820"/>
                </a:moveTo>
                <a:lnTo>
                  <a:pt x="31750" y="464820"/>
                </a:lnTo>
                <a:lnTo>
                  <a:pt x="31750" y="477520"/>
                </a:lnTo>
                <a:lnTo>
                  <a:pt x="44450" y="477520"/>
                </a:lnTo>
                <a:lnTo>
                  <a:pt x="44450" y="464820"/>
                </a:lnTo>
                <a:close/>
              </a:path>
              <a:path w="779144" h="962660">
                <a:moveTo>
                  <a:pt x="44450" y="439420"/>
                </a:moveTo>
                <a:lnTo>
                  <a:pt x="31750" y="439420"/>
                </a:lnTo>
                <a:lnTo>
                  <a:pt x="31750" y="452120"/>
                </a:lnTo>
                <a:lnTo>
                  <a:pt x="44450" y="452120"/>
                </a:lnTo>
                <a:lnTo>
                  <a:pt x="44450" y="439420"/>
                </a:lnTo>
                <a:close/>
              </a:path>
              <a:path w="779144" h="962660">
                <a:moveTo>
                  <a:pt x="44450" y="414020"/>
                </a:moveTo>
                <a:lnTo>
                  <a:pt x="31750" y="414020"/>
                </a:lnTo>
                <a:lnTo>
                  <a:pt x="31750" y="426720"/>
                </a:lnTo>
                <a:lnTo>
                  <a:pt x="44450" y="426720"/>
                </a:lnTo>
                <a:lnTo>
                  <a:pt x="44450" y="414020"/>
                </a:lnTo>
                <a:close/>
              </a:path>
              <a:path w="779144" h="962660">
                <a:moveTo>
                  <a:pt x="44450" y="388620"/>
                </a:moveTo>
                <a:lnTo>
                  <a:pt x="31750" y="388620"/>
                </a:lnTo>
                <a:lnTo>
                  <a:pt x="31750" y="401320"/>
                </a:lnTo>
                <a:lnTo>
                  <a:pt x="44450" y="401320"/>
                </a:lnTo>
                <a:lnTo>
                  <a:pt x="44450" y="388620"/>
                </a:lnTo>
                <a:close/>
              </a:path>
              <a:path w="779144" h="962660">
                <a:moveTo>
                  <a:pt x="44450" y="363220"/>
                </a:moveTo>
                <a:lnTo>
                  <a:pt x="31750" y="363220"/>
                </a:lnTo>
                <a:lnTo>
                  <a:pt x="31750" y="375920"/>
                </a:lnTo>
                <a:lnTo>
                  <a:pt x="44450" y="375920"/>
                </a:lnTo>
                <a:lnTo>
                  <a:pt x="44450" y="363220"/>
                </a:lnTo>
                <a:close/>
              </a:path>
              <a:path w="779144" h="962660">
                <a:moveTo>
                  <a:pt x="44450" y="337820"/>
                </a:moveTo>
                <a:lnTo>
                  <a:pt x="31750" y="337820"/>
                </a:lnTo>
                <a:lnTo>
                  <a:pt x="31750" y="350520"/>
                </a:lnTo>
                <a:lnTo>
                  <a:pt x="44450" y="350520"/>
                </a:lnTo>
                <a:lnTo>
                  <a:pt x="44450" y="337820"/>
                </a:lnTo>
                <a:close/>
              </a:path>
              <a:path w="779144" h="962660">
                <a:moveTo>
                  <a:pt x="44450" y="312420"/>
                </a:moveTo>
                <a:lnTo>
                  <a:pt x="31750" y="312420"/>
                </a:lnTo>
                <a:lnTo>
                  <a:pt x="31750" y="325120"/>
                </a:lnTo>
                <a:lnTo>
                  <a:pt x="44450" y="325120"/>
                </a:lnTo>
                <a:lnTo>
                  <a:pt x="44450" y="312420"/>
                </a:lnTo>
                <a:close/>
              </a:path>
              <a:path w="779144" h="962660">
                <a:moveTo>
                  <a:pt x="44450" y="287020"/>
                </a:moveTo>
                <a:lnTo>
                  <a:pt x="31750" y="287020"/>
                </a:lnTo>
                <a:lnTo>
                  <a:pt x="31750" y="299720"/>
                </a:lnTo>
                <a:lnTo>
                  <a:pt x="44450" y="299720"/>
                </a:lnTo>
                <a:lnTo>
                  <a:pt x="44450" y="287020"/>
                </a:lnTo>
                <a:close/>
              </a:path>
              <a:path w="779144" h="962660">
                <a:moveTo>
                  <a:pt x="44450" y="261620"/>
                </a:moveTo>
                <a:lnTo>
                  <a:pt x="31750" y="261620"/>
                </a:lnTo>
                <a:lnTo>
                  <a:pt x="31750" y="274320"/>
                </a:lnTo>
                <a:lnTo>
                  <a:pt x="44450" y="274320"/>
                </a:lnTo>
                <a:lnTo>
                  <a:pt x="44450" y="261620"/>
                </a:lnTo>
                <a:close/>
              </a:path>
              <a:path w="779144" h="962660">
                <a:moveTo>
                  <a:pt x="44450" y="236220"/>
                </a:moveTo>
                <a:lnTo>
                  <a:pt x="31750" y="236220"/>
                </a:lnTo>
                <a:lnTo>
                  <a:pt x="31750" y="248920"/>
                </a:lnTo>
                <a:lnTo>
                  <a:pt x="44450" y="248920"/>
                </a:lnTo>
                <a:lnTo>
                  <a:pt x="44450" y="236220"/>
                </a:lnTo>
                <a:close/>
              </a:path>
              <a:path w="779144" h="962660">
                <a:moveTo>
                  <a:pt x="44450" y="210820"/>
                </a:moveTo>
                <a:lnTo>
                  <a:pt x="31750" y="210820"/>
                </a:lnTo>
                <a:lnTo>
                  <a:pt x="31750" y="223520"/>
                </a:lnTo>
                <a:lnTo>
                  <a:pt x="44450" y="223520"/>
                </a:lnTo>
                <a:lnTo>
                  <a:pt x="44450" y="210820"/>
                </a:lnTo>
                <a:close/>
              </a:path>
              <a:path w="779144" h="962660">
                <a:moveTo>
                  <a:pt x="44450" y="185420"/>
                </a:moveTo>
                <a:lnTo>
                  <a:pt x="31750" y="185420"/>
                </a:lnTo>
                <a:lnTo>
                  <a:pt x="31750" y="198120"/>
                </a:lnTo>
                <a:lnTo>
                  <a:pt x="44450" y="198120"/>
                </a:lnTo>
                <a:lnTo>
                  <a:pt x="44450" y="185420"/>
                </a:lnTo>
                <a:close/>
              </a:path>
              <a:path w="779144" h="962660">
                <a:moveTo>
                  <a:pt x="44450" y="160020"/>
                </a:moveTo>
                <a:lnTo>
                  <a:pt x="31750" y="160020"/>
                </a:lnTo>
                <a:lnTo>
                  <a:pt x="31750" y="172720"/>
                </a:lnTo>
                <a:lnTo>
                  <a:pt x="44450" y="172720"/>
                </a:lnTo>
                <a:lnTo>
                  <a:pt x="44450" y="160020"/>
                </a:lnTo>
                <a:close/>
              </a:path>
              <a:path w="779144" h="962660">
                <a:moveTo>
                  <a:pt x="44450" y="134620"/>
                </a:moveTo>
                <a:lnTo>
                  <a:pt x="31750" y="134620"/>
                </a:lnTo>
                <a:lnTo>
                  <a:pt x="31750" y="147320"/>
                </a:lnTo>
                <a:lnTo>
                  <a:pt x="44450" y="147320"/>
                </a:lnTo>
                <a:lnTo>
                  <a:pt x="44450" y="134620"/>
                </a:lnTo>
                <a:close/>
              </a:path>
              <a:path w="779144" h="962660">
                <a:moveTo>
                  <a:pt x="44450" y="109220"/>
                </a:moveTo>
                <a:lnTo>
                  <a:pt x="31750" y="109220"/>
                </a:lnTo>
                <a:lnTo>
                  <a:pt x="31750" y="121920"/>
                </a:lnTo>
                <a:lnTo>
                  <a:pt x="44450" y="121920"/>
                </a:lnTo>
                <a:lnTo>
                  <a:pt x="44450" y="109220"/>
                </a:lnTo>
                <a:close/>
              </a:path>
              <a:path w="779144" h="962660">
                <a:moveTo>
                  <a:pt x="44450" y="83820"/>
                </a:moveTo>
                <a:lnTo>
                  <a:pt x="31750" y="83820"/>
                </a:lnTo>
                <a:lnTo>
                  <a:pt x="31750" y="96520"/>
                </a:lnTo>
                <a:lnTo>
                  <a:pt x="44450" y="96520"/>
                </a:lnTo>
                <a:lnTo>
                  <a:pt x="44450" y="83820"/>
                </a:lnTo>
                <a:close/>
              </a:path>
              <a:path w="779144" h="96266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3660" y="71120"/>
                </a:lnTo>
                <a:lnTo>
                  <a:pt x="31750" y="7112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79144" h="962660">
                <a:moveTo>
                  <a:pt x="44450" y="63500"/>
                </a:moveTo>
                <a:lnTo>
                  <a:pt x="31750" y="63500"/>
                </a:lnTo>
                <a:lnTo>
                  <a:pt x="31750" y="71120"/>
                </a:lnTo>
                <a:lnTo>
                  <a:pt x="44450" y="71120"/>
                </a:lnTo>
                <a:lnTo>
                  <a:pt x="44450" y="63500"/>
                </a:lnTo>
                <a:close/>
              </a:path>
              <a:path w="779144" h="962660">
                <a:moveTo>
                  <a:pt x="69850" y="63500"/>
                </a:moveTo>
                <a:lnTo>
                  <a:pt x="44450" y="63500"/>
                </a:lnTo>
                <a:lnTo>
                  <a:pt x="44450" y="71120"/>
                </a:lnTo>
                <a:lnTo>
                  <a:pt x="73660" y="7112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5067" y="1284732"/>
            <a:ext cx="906780" cy="762000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629" y="225374"/>
            <a:ext cx="44970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629412"/>
            <a:ext cx="11510772" cy="57805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629" y="225374"/>
            <a:ext cx="44970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4819" y="640080"/>
            <a:ext cx="11727180" cy="6162040"/>
            <a:chOff x="464819" y="640080"/>
            <a:chExt cx="11727180" cy="6162040"/>
          </a:xfrm>
        </p:grpSpPr>
        <p:sp>
          <p:nvSpPr>
            <p:cNvPr id="4" name="object 4"/>
            <p:cNvSpPr/>
            <p:nvPr/>
          </p:nvSpPr>
          <p:spPr>
            <a:xfrm>
              <a:off x="464819" y="6496810"/>
              <a:ext cx="11727180" cy="304800"/>
            </a:xfrm>
            <a:custGeom>
              <a:avLst/>
              <a:gdLst/>
              <a:ahLst/>
              <a:cxnLst/>
              <a:rect l="l" t="t" r="r" b="b"/>
              <a:pathLst>
                <a:path w="11727180" h="304800">
                  <a:moveTo>
                    <a:pt x="1172718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727180" y="304800"/>
                  </a:lnTo>
                  <a:lnTo>
                    <a:pt x="117271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207" y="640080"/>
              <a:ext cx="11670791" cy="58841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629" y="225374"/>
            <a:ext cx="44970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6496810"/>
            <a:ext cx="11727180" cy="304800"/>
          </a:xfrm>
          <a:custGeom>
            <a:avLst/>
            <a:gdLst/>
            <a:ahLst/>
            <a:cxnLst/>
            <a:rect l="l" t="t" r="r" b="b"/>
            <a:pathLst>
              <a:path w="11727180" h="304800">
                <a:moveTo>
                  <a:pt x="11727180" y="0"/>
                </a:moveTo>
                <a:lnTo>
                  <a:pt x="0" y="0"/>
                </a:lnTo>
                <a:lnTo>
                  <a:pt x="0" y="304800"/>
                </a:lnTo>
                <a:lnTo>
                  <a:pt x="11727180" y="304800"/>
                </a:lnTo>
                <a:lnTo>
                  <a:pt x="117271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669" y="879901"/>
            <a:ext cx="10578818" cy="23345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66927" y="3361944"/>
            <a:ext cx="11058525" cy="2308860"/>
          </a:xfrm>
          <a:custGeom>
            <a:avLst/>
            <a:gdLst/>
            <a:ahLst/>
            <a:cxnLst/>
            <a:rect l="l" t="t" r="r" b="b"/>
            <a:pathLst>
              <a:path w="11058525" h="2308860">
                <a:moveTo>
                  <a:pt x="11058144" y="0"/>
                </a:moveTo>
                <a:lnTo>
                  <a:pt x="0" y="0"/>
                </a:lnTo>
                <a:lnTo>
                  <a:pt x="0" y="2308860"/>
                </a:lnTo>
                <a:lnTo>
                  <a:pt x="11058144" y="2308860"/>
                </a:lnTo>
                <a:lnTo>
                  <a:pt x="11058144" y="0"/>
                </a:lnTo>
                <a:close/>
              </a:path>
            </a:pathLst>
          </a:custGeom>
          <a:solidFill>
            <a:srgbClr val="0428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5668" y="3390392"/>
            <a:ext cx="109016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İhbarcının/ Şikayetçinin Adı Soyadı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 alan veri girişi yapılması zorunlu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alandır.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Ancak bu alanda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T.C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Kimlik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ya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Yabancı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Kimlik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numarası ile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ad soyad kontrolü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yoktur.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 nedenle vatandaş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bu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aldan isterse </a:t>
            </a:r>
            <a:r>
              <a:rPr dirty="0" sz="1800" spc="-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rumuz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bilgisi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de kullanarak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yapabilir.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Yukarıdaki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görselde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bulunan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diğer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alanlara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veri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girişleri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zorunlu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değildir.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(6713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Sayılı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Kanun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7.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Madde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&gt;2. Fıkra)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629" y="225374"/>
            <a:ext cx="449707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EKRANI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4819" y="3314700"/>
            <a:ext cx="11727180" cy="3487420"/>
            <a:chOff x="464819" y="3314700"/>
            <a:chExt cx="11727180" cy="3487420"/>
          </a:xfrm>
        </p:grpSpPr>
        <p:sp>
          <p:nvSpPr>
            <p:cNvPr id="4" name="object 4"/>
            <p:cNvSpPr/>
            <p:nvPr/>
          </p:nvSpPr>
          <p:spPr>
            <a:xfrm>
              <a:off x="464819" y="6496810"/>
              <a:ext cx="11727180" cy="304800"/>
            </a:xfrm>
            <a:custGeom>
              <a:avLst/>
              <a:gdLst/>
              <a:ahLst/>
              <a:cxnLst/>
              <a:rect l="l" t="t" r="r" b="b"/>
              <a:pathLst>
                <a:path w="11727180" h="304800">
                  <a:moveTo>
                    <a:pt x="1172718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727180" y="304800"/>
                  </a:lnTo>
                  <a:lnTo>
                    <a:pt x="117271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3963" y="3314700"/>
              <a:ext cx="11059795" cy="3169920"/>
            </a:xfrm>
            <a:custGeom>
              <a:avLst/>
              <a:gdLst/>
              <a:ahLst/>
              <a:cxnLst/>
              <a:rect l="l" t="t" r="r" b="b"/>
              <a:pathLst>
                <a:path w="11059795" h="3169920">
                  <a:moveTo>
                    <a:pt x="11059668" y="0"/>
                  </a:moveTo>
                  <a:lnTo>
                    <a:pt x="0" y="0"/>
                  </a:lnTo>
                  <a:lnTo>
                    <a:pt x="0" y="3169920"/>
                  </a:lnTo>
                  <a:lnTo>
                    <a:pt x="11059668" y="3169920"/>
                  </a:lnTo>
                  <a:lnTo>
                    <a:pt x="11059668" y="0"/>
                  </a:lnTo>
                  <a:close/>
                </a:path>
              </a:pathLst>
            </a:custGeom>
            <a:solidFill>
              <a:srgbClr val="0428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53618" y="3342589"/>
            <a:ext cx="10902315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sırasında</a:t>
            </a:r>
            <a:r>
              <a:rPr dirty="0" sz="18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Yeri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İl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Yeri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İlçe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seçimi</a:t>
            </a:r>
            <a:r>
              <a:rPr dirty="0" sz="18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zorunludur.</a:t>
            </a:r>
            <a:r>
              <a:rPr dirty="0" sz="18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seçilen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ilçe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bilgisine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göre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otomatik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olarak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kaymakamlığa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düşer.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Büyükşehir</a:t>
            </a: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olmayan</a:t>
            </a:r>
            <a:r>
              <a:rPr dirty="0" sz="1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illerde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Merkez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İlçe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seçildiği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zaman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başvuru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Valiliğe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düşer.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82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1185545" algn="l"/>
                <a:tab pos="1833245" algn="l"/>
                <a:tab pos="2835275" algn="l"/>
                <a:tab pos="3583304" algn="l"/>
                <a:tab pos="3836670" algn="l"/>
                <a:tab pos="4775200" algn="l"/>
                <a:tab pos="4978400" algn="l"/>
                <a:tab pos="5695950" algn="l"/>
                <a:tab pos="6748780" algn="l"/>
                <a:tab pos="7880350" algn="l"/>
                <a:tab pos="8448675" algn="l"/>
                <a:tab pos="9300210" algn="l"/>
                <a:tab pos="981837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Merk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z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illerde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İl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Merk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zi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ilik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seçe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ı	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ş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gili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aşv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lar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doğrudan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valiliğe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düşürülecektir.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Vatandaş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olayın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kesin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gerçekleşme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tarihi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biliniyorsa</a:t>
            </a: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Olay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Tarihi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alanına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giriş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yapar.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28" y="982980"/>
            <a:ext cx="10988062" cy="22574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35"/>
              <a:t>T.C.</a:t>
            </a:r>
            <a:r>
              <a:rPr dirty="0" spc="-10"/>
              <a:t> </a:t>
            </a:r>
            <a:r>
              <a:rPr dirty="0"/>
              <a:t>İçişleri</a:t>
            </a:r>
            <a:r>
              <a:rPr dirty="0" spc="-50"/>
              <a:t> </a:t>
            </a:r>
            <a:r>
              <a:rPr dirty="0" spc="-5"/>
              <a:t>Bakanlığı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/>
              <a:t>Bilgi</a:t>
            </a:r>
            <a:r>
              <a:rPr dirty="0" spc="5"/>
              <a:t> </a:t>
            </a:r>
            <a:r>
              <a:rPr dirty="0"/>
              <a:t>İşlem</a:t>
            </a:r>
            <a:r>
              <a:rPr dirty="0" spc="-30"/>
              <a:t> </a:t>
            </a:r>
            <a:r>
              <a:rPr dirty="0" spc="-5"/>
              <a:t>Dairesi</a:t>
            </a:r>
            <a:r>
              <a:rPr dirty="0" spc="-30"/>
              <a:t> </a:t>
            </a:r>
            <a:r>
              <a:rPr dirty="0" spc="-5"/>
              <a:t>Başkanlığı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Can Akkaya</dc:creator>
  <dc:title>PowerPoint Sunusu</dc:title>
  <dcterms:created xsi:type="dcterms:W3CDTF">2021-02-06T09:48:33Z</dcterms:created>
  <dcterms:modified xsi:type="dcterms:W3CDTF">2021-02-06T09:48:33Z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