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3" r:id="rId1"/>
  </p:sldMasterIdLst>
  <p:notesMasterIdLst>
    <p:notesMasterId r:id="rId53"/>
  </p:notesMasterIdLst>
  <p:handoutMasterIdLst>
    <p:handoutMasterId r:id="rId54"/>
  </p:handoutMasterIdLst>
  <p:sldIdLst>
    <p:sldId id="256" r:id="rId2"/>
    <p:sldId id="259" r:id="rId3"/>
    <p:sldId id="257" r:id="rId4"/>
    <p:sldId id="258" r:id="rId5"/>
    <p:sldId id="349" r:id="rId6"/>
    <p:sldId id="260" r:id="rId7"/>
    <p:sldId id="261" r:id="rId8"/>
    <p:sldId id="262" r:id="rId9"/>
    <p:sldId id="316" r:id="rId10"/>
    <p:sldId id="317" r:id="rId11"/>
    <p:sldId id="353" r:id="rId12"/>
    <p:sldId id="318" r:id="rId13"/>
    <p:sldId id="319" r:id="rId14"/>
    <p:sldId id="264" r:id="rId15"/>
    <p:sldId id="320" r:id="rId16"/>
    <p:sldId id="321" r:id="rId17"/>
    <p:sldId id="322" r:id="rId18"/>
    <p:sldId id="323" r:id="rId19"/>
    <p:sldId id="350" r:id="rId20"/>
    <p:sldId id="324" r:id="rId21"/>
    <p:sldId id="325" r:id="rId22"/>
    <p:sldId id="266"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54" r:id="rId37"/>
    <p:sldId id="355" r:id="rId38"/>
    <p:sldId id="339" r:id="rId39"/>
    <p:sldId id="341" r:id="rId40"/>
    <p:sldId id="342" r:id="rId41"/>
    <p:sldId id="343" r:id="rId42"/>
    <p:sldId id="344" r:id="rId43"/>
    <p:sldId id="345" r:id="rId44"/>
    <p:sldId id="346" r:id="rId45"/>
    <p:sldId id="347" r:id="rId46"/>
    <p:sldId id="348" r:id="rId47"/>
    <p:sldId id="267" r:id="rId48"/>
    <p:sldId id="269" r:id="rId49"/>
    <p:sldId id="270" r:id="rId50"/>
    <p:sldId id="271" r:id="rId51"/>
    <p:sldId id="27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D1"/>
    <a:srgbClr val="FFEBE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4.xml.rels><?xml version="1.0" encoding="UTF-8" standalone="yes"?>
<Relationships xmlns="http://schemas.openxmlformats.org/package/2006/relationships"><Relationship Id="rId1" Type="http://schemas.openxmlformats.org/officeDocument/2006/relationships/slide" Target="../slides/slide2.xml"/></Relationships>
</file>

<file path=ppt/diagrams/_rels/data22.xml.rels><?xml version="1.0" encoding="UTF-8" standalone="yes"?>
<Relationships xmlns="http://schemas.openxmlformats.org/package/2006/relationships"><Relationship Id="rId1"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12.xml"/><Relationship Id="rId1" Type="http://schemas.openxmlformats.org/officeDocument/2006/relationships/slide" Target="../slides/slide5.xml"/><Relationship Id="rId4" Type="http://schemas.openxmlformats.org/officeDocument/2006/relationships/slide" Target="../slides/slide50.xml"/></Relationships>
</file>

<file path=ppt/diagrams/_rels/data51.xml.rels><?xml version="1.0" encoding="UTF-8" standalone="yes"?>
<Relationships xmlns="http://schemas.openxmlformats.org/package/2006/relationships"><Relationship Id="rId1" Type="http://schemas.openxmlformats.org/officeDocument/2006/relationships/slide" Target="../slides/slide2.xml"/></Relationships>
</file>

<file path=ppt/diagrams/_rels/data65.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E786D-B7EC-49E2-848B-D149B402C674}"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tr-TR"/>
        </a:p>
      </dgm:t>
    </dgm:pt>
    <dgm:pt modelId="{5DE04F77-09F2-473D-AE9B-2B77AFCD5E06}">
      <dgm:prSet/>
      <dgm:spPr/>
      <dgm:t>
        <a:bodyPr/>
        <a:lstStyle/>
        <a:p>
          <a:pPr rtl="0"/>
          <a:r>
            <a:rPr lang="en-US" dirty="0" smtClean="0">
              <a:effectLst>
                <a:outerShdw blurRad="38100" dist="38100" dir="2700000" algn="tl">
                  <a:srgbClr val="000000">
                    <a:alpha val="43137"/>
                  </a:srgbClr>
                </a:outerShdw>
              </a:effectLst>
              <a:latin typeface="Arial Black" panose="020B0A04020102020204" pitchFamily="34" charset="0"/>
            </a:rPr>
            <a:t>T.C.</a:t>
          </a:r>
          <a:endParaRPr lang="tr-TR" dirty="0">
            <a:effectLst>
              <a:outerShdw blurRad="38100" dist="38100" dir="2700000" algn="tl">
                <a:srgbClr val="000000">
                  <a:alpha val="43137"/>
                </a:srgbClr>
              </a:outerShdw>
            </a:effectLst>
            <a:latin typeface="Arial Black" panose="020B0A04020102020204" pitchFamily="34" charset="0"/>
          </a:endParaRPr>
        </a:p>
      </dgm:t>
    </dgm:pt>
    <dgm:pt modelId="{52E8C25B-2DA5-42F4-8C69-4540ADD0A63C}" type="parTrans" cxnId="{FF997C67-3458-45B7-875E-7E15E171C8F2}">
      <dgm:prSet/>
      <dgm:spPr/>
      <dgm:t>
        <a:bodyPr/>
        <a:lstStyle/>
        <a:p>
          <a:endParaRPr lang="tr-TR"/>
        </a:p>
      </dgm:t>
    </dgm:pt>
    <dgm:pt modelId="{E60C12FB-BBA5-47E4-AB4D-621DFDC1BA65}" type="sibTrans" cxnId="{FF997C67-3458-45B7-875E-7E15E171C8F2}">
      <dgm:prSet/>
      <dgm:spPr/>
      <dgm:t>
        <a:bodyPr/>
        <a:lstStyle/>
        <a:p>
          <a:endParaRPr lang="tr-TR"/>
        </a:p>
      </dgm:t>
    </dgm:pt>
    <dgm:pt modelId="{932D42F5-319F-473D-834C-DFCFBB9D6F11}">
      <dgm:prSet/>
      <dgm:spPr/>
      <dgm:t>
        <a:bodyPr/>
        <a:lstStyle/>
        <a:p>
          <a:pPr rtl="0"/>
          <a:r>
            <a:rPr lang="en-US" dirty="0" smtClean="0">
              <a:effectLst>
                <a:outerShdw blurRad="38100" dist="38100" dir="2700000" algn="tl">
                  <a:srgbClr val="000000">
                    <a:alpha val="43137"/>
                  </a:srgbClr>
                </a:outerShdw>
              </a:effectLst>
              <a:latin typeface="Arial Black" panose="020B0A04020102020204" pitchFamily="34" charset="0"/>
            </a:rPr>
            <a:t>KASTAMONU VALİLİĞİ</a:t>
          </a:r>
          <a:endParaRPr lang="tr-TR" dirty="0">
            <a:effectLst>
              <a:outerShdw blurRad="38100" dist="38100" dir="2700000" algn="tl">
                <a:srgbClr val="000000">
                  <a:alpha val="43137"/>
                </a:srgbClr>
              </a:outerShdw>
            </a:effectLst>
            <a:latin typeface="Arial Black" panose="020B0A04020102020204" pitchFamily="34" charset="0"/>
          </a:endParaRPr>
        </a:p>
      </dgm:t>
    </dgm:pt>
    <dgm:pt modelId="{5BEB9704-115A-4716-A8F3-B258B21B5B0A}" type="parTrans" cxnId="{B482AF1F-C209-40AF-BF4B-E03326895E6D}">
      <dgm:prSet/>
      <dgm:spPr/>
      <dgm:t>
        <a:bodyPr/>
        <a:lstStyle/>
        <a:p>
          <a:endParaRPr lang="tr-TR"/>
        </a:p>
      </dgm:t>
    </dgm:pt>
    <dgm:pt modelId="{A8661A76-2B3B-45E7-A366-9C20C782FD3B}" type="sibTrans" cxnId="{B482AF1F-C209-40AF-BF4B-E03326895E6D}">
      <dgm:prSet/>
      <dgm:spPr/>
      <dgm:t>
        <a:bodyPr/>
        <a:lstStyle/>
        <a:p>
          <a:endParaRPr lang="tr-TR"/>
        </a:p>
      </dgm:t>
    </dgm:pt>
    <dgm:pt modelId="{F309CDA7-A6A0-43C8-AC22-DE60A3F298B9}">
      <dgm:prSet/>
      <dgm:spPr/>
      <dgm:t>
        <a:bodyPr/>
        <a:lstStyle/>
        <a:p>
          <a:pPr rtl="0"/>
          <a:r>
            <a:rPr lang="en-US" dirty="0" smtClean="0">
              <a:effectLst>
                <a:outerShdw blurRad="38100" dist="38100" dir="2700000" algn="tl">
                  <a:srgbClr val="000000">
                    <a:alpha val="43137"/>
                  </a:srgbClr>
                </a:outerShdw>
              </a:effectLst>
              <a:latin typeface="Arial Black" panose="020B0A04020102020204" pitchFamily="34" charset="0"/>
            </a:rPr>
            <a:t>İl İdare Kurulu Müdürlü</a:t>
          </a:r>
          <a:r>
            <a:rPr lang="tr-TR" dirty="0" smtClean="0">
              <a:effectLst>
                <a:outerShdw blurRad="38100" dist="38100" dir="2700000" algn="tl">
                  <a:srgbClr val="000000">
                    <a:alpha val="43137"/>
                  </a:srgbClr>
                </a:outerShdw>
              </a:effectLst>
              <a:latin typeface="Arial Black" panose="020B0A04020102020204" pitchFamily="34" charset="0"/>
            </a:rPr>
            <a:t>ğ</a:t>
          </a:r>
          <a:r>
            <a:rPr lang="en-US" dirty="0" smtClean="0">
              <a:effectLst>
                <a:outerShdw blurRad="38100" dist="38100" dir="2700000" algn="tl">
                  <a:srgbClr val="000000">
                    <a:alpha val="43137"/>
                  </a:srgbClr>
                </a:outerShdw>
              </a:effectLst>
              <a:latin typeface="Arial Black" panose="020B0A04020102020204" pitchFamily="34" charset="0"/>
            </a:rPr>
            <a:t>ü</a:t>
          </a:r>
          <a:endParaRPr lang="tr-TR" dirty="0">
            <a:effectLst>
              <a:outerShdw blurRad="38100" dist="38100" dir="2700000" algn="tl">
                <a:srgbClr val="000000">
                  <a:alpha val="43137"/>
                </a:srgbClr>
              </a:outerShdw>
            </a:effectLst>
            <a:latin typeface="Arial Black" panose="020B0A04020102020204" pitchFamily="34" charset="0"/>
          </a:endParaRPr>
        </a:p>
      </dgm:t>
    </dgm:pt>
    <dgm:pt modelId="{CBE11EA6-754A-4AF5-9041-67C090BB2289}" type="parTrans" cxnId="{F53EFB3A-0E56-428D-866D-5C8146D0F76B}">
      <dgm:prSet/>
      <dgm:spPr/>
      <dgm:t>
        <a:bodyPr/>
        <a:lstStyle/>
        <a:p>
          <a:endParaRPr lang="tr-TR"/>
        </a:p>
      </dgm:t>
    </dgm:pt>
    <dgm:pt modelId="{432F2673-F006-4C98-B3DF-B32E3CDD2321}" type="sibTrans" cxnId="{F53EFB3A-0E56-428D-866D-5C8146D0F76B}">
      <dgm:prSet/>
      <dgm:spPr/>
      <dgm:t>
        <a:bodyPr/>
        <a:lstStyle/>
        <a:p>
          <a:endParaRPr lang="tr-TR"/>
        </a:p>
      </dgm:t>
    </dgm:pt>
    <dgm:pt modelId="{A083B634-2A95-4538-AA65-5DC51519249D}" type="pres">
      <dgm:prSet presAssocID="{488E786D-B7EC-49E2-848B-D149B402C674}" presName="Name0" presStyleCnt="0">
        <dgm:presLayoutVars>
          <dgm:chMax val="7"/>
          <dgm:dir/>
          <dgm:animLvl val="lvl"/>
          <dgm:resizeHandles val="exact"/>
        </dgm:presLayoutVars>
      </dgm:prSet>
      <dgm:spPr/>
      <dgm:t>
        <a:bodyPr/>
        <a:lstStyle/>
        <a:p>
          <a:endParaRPr lang="tr-TR"/>
        </a:p>
      </dgm:t>
    </dgm:pt>
    <dgm:pt modelId="{7DF5D1BF-0F99-4065-BF79-DF4FDDF4D403}" type="pres">
      <dgm:prSet presAssocID="{5DE04F77-09F2-473D-AE9B-2B77AFCD5E06}" presName="circle1" presStyleLbl="node1" presStyleIdx="0" presStyleCnt="3"/>
      <dgm:spPr/>
      <dgm:t>
        <a:bodyPr/>
        <a:lstStyle/>
        <a:p>
          <a:endParaRPr lang="tr-TR"/>
        </a:p>
      </dgm:t>
    </dgm:pt>
    <dgm:pt modelId="{8C945847-FDD5-4E48-8EB3-DAEFB98855E7}" type="pres">
      <dgm:prSet presAssocID="{5DE04F77-09F2-473D-AE9B-2B77AFCD5E06}" presName="space" presStyleCnt="0"/>
      <dgm:spPr/>
    </dgm:pt>
    <dgm:pt modelId="{7B85198D-13FC-4F77-9FBB-F62B8002D4E0}" type="pres">
      <dgm:prSet presAssocID="{5DE04F77-09F2-473D-AE9B-2B77AFCD5E06}" presName="rect1" presStyleLbl="alignAcc1" presStyleIdx="0" presStyleCnt="3"/>
      <dgm:spPr/>
      <dgm:t>
        <a:bodyPr/>
        <a:lstStyle/>
        <a:p>
          <a:endParaRPr lang="tr-TR"/>
        </a:p>
      </dgm:t>
    </dgm:pt>
    <dgm:pt modelId="{234A21AB-F626-4B34-B8B4-0569E15062A8}" type="pres">
      <dgm:prSet presAssocID="{932D42F5-319F-473D-834C-DFCFBB9D6F11}" presName="vertSpace2" presStyleLbl="node1" presStyleIdx="0" presStyleCnt="3"/>
      <dgm:spPr/>
    </dgm:pt>
    <dgm:pt modelId="{742F23F0-CC34-47FE-BEC7-51620DDB8E96}" type="pres">
      <dgm:prSet presAssocID="{932D42F5-319F-473D-834C-DFCFBB9D6F11}" presName="circle2" presStyleLbl="node1" presStyleIdx="1" presStyleCnt="3"/>
      <dgm:spPr/>
      <dgm:t>
        <a:bodyPr/>
        <a:lstStyle/>
        <a:p>
          <a:endParaRPr lang="tr-TR"/>
        </a:p>
      </dgm:t>
    </dgm:pt>
    <dgm:pt modelId="{A2A6E174-152C-49BD-84CA-53FD05E41874}" type="pres">
      <dgm:prSet presAssocID="{932D42F5-319F-473D-834C-DFCFBB9D6F11}" presName="rect2" presStyleLbl="alignAcc1" presStyleIdx="1" presStyleCnt="3"/>
      <dgm:spPr/>
      <dgm:t>
        <a:bodyPr/>
        <a:lstStyle/>
        <a:p>
          <a:endParaRPr lang="tr-TR"/>
        </a:p>
      </dgm:t>
    </dgm:pt>
    <dgm:pt modelId="{F1E03357-DE1F-49F9-9C41-87DC85DC0786}" type="pres">
      <dgm:prSet presAssocID="{F309CDA7-A6A0-43C8-AC22-DE60A3F298B9}" presName="vertSpace3" presStyleLbl="node1" presStyleIdx="1" presStyleCnt="3"/>
      <dgm:spPr/>
    </dgm:pt>
    <dgm:pt modelId="{B570CB8C-82EA-494F-84A2-1A1715E38B2E}" type="pres">
      <dgm:prSet presAssocID="{F309CDA7-A6A0-43C8-AC22-DE60A3F298B9}" presName="circle3" presStyleLbl="node1" presStyleIdx="2" presStyleCnt="3"/>
      <dgm:spPr/>
    </dgm:pt>
    <dgm:pt modelId="{95687E58-A21E-4625-B6E7-1F2FDC3942BB}" type="pres">
      <dgm:prSet presAssocID="{F309CDA7-A6A0-43C8-AC22-DE60A3F298B9}" presName="rect3" presStyleLbl="alignAcc1" presStyleIdx="2" presStyleCnt="3"/>
      <dgm:spPr/>
      <dgm:t>
        <a:bodyPr/>
        <a:lstStyle/>
        <a:p>
          <a:endParaRPr lang="tr-TR"/>
        </a:p>
      </dgm:t>
    </dgm:pt>
    <dgm:pt modelId="{7EC5FFDD-0FAE-43D2-8F74-01A6D0D6B326}" type="pres">
      <dgm:prSet presAssocID="{5DE04F77-09F2-473D-AE9B-2B77AFCD5E06}" presName="rect1ParTxNoCh" presStyleLbl="alignAcc1" presStyleIdx="2" presStyleCnt="3">
        <dgm:presLayoutVars>
          <dgm:chMax val="1"/>
          <dgm:bulletEnabled val="1"/>
        </dgm:presLayoutVars>
      </dgm:prSet>
      <dgm:spPr/>
      <dgm:t>
        <a:bodyPr/>
        <a:lstStyle/>
        <a:p>
          <a:endParaRPr lang="tr-TR"/>
        </a:p>
      </dgm:t>
    </dgm:pt>
    <dgm:pt modelId="{800D86BF-B738-41EA-A3B6-6538FCC90A0B}" type="pres">
      <dgm:prSet presAssocID="{932D42F5-319F-473D-834C-DFCFBB9D6F11}" presName="rect2ParTxNoCh" presStyleLbl="alignAcc1" presStyleIdx="2" presStyleCnt="3">
        <dgm:presLayoutVars>
          <dgm:chMax val="1"/>
          <dgm:bulletEnabled val="1"/>
        </dgm:presLayoutVars>
      </dgm:prSet>
      <dgm:spPr/>
      <dgm:t>
        <a:bodyPr/>
        <a:lstStyle/>
        <a:p>
          <a:endParaRPr lang="tr-TR"/>
        </a:p>
      </dgm:t>
    </dgm:pt>
    <dgm:pt modelId="{327B0463-9326-4465-B641-A649A11C9906}" type="pres">
      <dgm:prSet presAssocID="{F309CDA7-A6A0-43C8-AC22-DE60A3F298B9}" presName="rect3ParTxNoCh" presStyleLbl="alignAcc1" presStyleIdx="2" presStyleCnt="3">
        <dgm:presLayoutVars>
          <dgm:chMax val="1"/>
          <dgm:bulletEnabled val="1"/>
        </dgm:presLayoutVars>
      </dgm:prSet>
      <dgm:spPr/>
      <dgm:t>
        <a:bodyPr/>
        <a:lstStyle/>
        <a:p>
          <a:endParaRPr lang="tr-TR"/>
        </a:p>
      </dgm:t>
    </dgm:pt>
  </dgm:ptLst>
  <dgm:cxnLst>
    <dgm:cxn modelId="{E6CC534D-E363-4C73-98FC-AC06A31A8B8C}" type="presOf" srcId="{5DE04F77-09F2-473D-AE9B-2B77AFCD5E06}" destId="{7B85198D-13FC-4F77-9FBB-F62B8002D4E0}" srcOrd="0" destOrd="0" presId="urn:microsoft.com/office/officeart/2005/8/layout/target3"/>
    <dgm:cxn modelId="{B482AF1F-C209-40AF-BF4B-E03326895E6D}" srcId="{488E786D-B7EC-49E2-848B-D149B402C674}" destId="{932D42F5-319F-473D-834C-DFCFBB9D6F11}" srcOrd="1" destOrd="0" parTransId="{5BEB9704-115A-4716-A8F3-B258B21B5B0A}" sibTransId="{A8661A76-2B3B-45E7-A366-9C20C782FD3B}"/>
    <dgm:cxn modelId="{8CE1D2DB-0DC2-4B77-B604-6384CAE7B9FD}" type="presOf" srcId="{932D42F5-319F-473D-834C-DFCFBB9D6F11}" destId="{A2A6E174-152C-49BD-84CA-53FD05E41874}" srcOrd="0" destOrd="0" presId="urn:microsoft.com/office/officeart/2005/8/layout/target3"/>
    <dgm:cxn modelId="{34FE85F3-E7A4-4516-8CDD-7EAE653A5702}" type="presOf" srcId="{488E786D-B7EC-49E2-848B-D149B402C674}" destId="{A083B634-2A95-4538-AA65-5DC51519249D}" srcOrd="0" destOrd="0" presId="urn:microsoft.com/office/officeart/2005/8/layout/target3"/>
    <dgm:cxn modelId="{FF997C67-3458-45B7-875E-7E15E171C8F2}" srcId="{488E786D-B7EC-49E2-848B-D149B402C674}" destId="{5DE04F77-09F2-473D-AE9B-2B77AFCD5E06}" srcOrd="0" destOrd="0" parTransId="{52E8C25B-2DA5-42F4-8C69-4540ADD0A63C}" sibTransId="{E60C12FB-BBA5-47E4-AB4D-621DFDC1BA65}"/>
    <dgm:cxn modelId="{13325799-09F4-49B9-9B27-2C89BDC193C2}" type="presOf" srcId="{5DE04F77-09F2-473D-AE9B-2B77AFCD5E06}" destId="{7EC5FFDD-0FAE-43D2-8F74-01A6D0D6B326}" srcOrd="1" destOrd="0" presId="urn:microsoft.com/office/officeart/2005/8/layout/target3"/>
    <dgm:cxn modelId="{F7B0A47B-3664-461F-89D3-D80AE8CBE36A}" type="presOf" srcId="{932D42F5-319F-473D-834C-DFCFBB9D6F11}" destId="{800D86BF-B738-41EA-A3B6-6538FCC90A0B}" srcOrd="1" destOrd="0" presId="urn:microsoft.com/office/officeart/2005/8/layout/target3"/>
    <dgm:cxn modelId="{C99BDFAE-F6E3-492A-9120-CE52A36AC110}" type="presOf" srcId="{F309CDA7-A6A0-43C8-AC22-DE60A3F298B9}" destId="{327B0463-9326-4465-B641-A649A11C9906}" srcOrd="1" destOrd="0" presId="urn:microsoft.com/office/officeart/2005/8/layout/target3"/>
    <dgm:cxn modelId="{8FC7E3BF-E4B4-437F-B23A-DDBFE586CBD3}" type="presOf" srcId="{F309CDA7-A6A0-43C8-AC22-DE60A3F298B9}" destId="{95687E58-A21E-4625-B6E7-1F2FDC3942BB}" srcOrd="0" destOrd="0" presId="urn:microsoft.com/office/officeart/2005/8/layout/target3"/>
    <dgm:cxn modelId="{F53EFB3A-0E56-428D-866D-5C8146D0F76B}" srcId="{488E786D-B7EC-49E2-848B-D149B402C674}" destId="{F309CDA7-A6A0-43C8-AC22-DE60A3F298B9}" srcOrd="2" destOrd="0" parTransId="{CBE11EA6-754A-4AF5-9041-67C090BB2289}" sibTransId="{432F2673-F006-4C98-B3DF-B32E3CDD2321}"/>
    <dgm:cxn modelId="{9054D76D-138A-4154-8150-182BEDE79496}" type="presParOf" srcId="{A083B634-2A95-4538-AA65-5DC51519249D}" destId="{7DF5D1BF-0F99-4065-BF79-DF4FDDF4D403}" srcOrd="0" destOrd="0" presId="urn:microsoft.com/office/officeart/2005/8/layout/target3"/>
    <dgm:cxn modelId="{17BC9C28-5C43-4218-B1CB-E33A529D6EFA}" type="presParOf" srcId="{A083B634-2A95-4538-AA65-5DC51519249D}" destId="{8C945847-FDD5-4E48-8EB3-DAEFB98855E7}" srcOrd="1" destOrd="0" presId="urn:microsoft.com/office/officeart/2005/8/layout/target3"/>
    <dgm:cxn modelId="{BB57A8BF-9CB3-4740-8201-F1CA1BF98675}" type="presParOf" srcId="{A083B634-2A95-4538-AA65-5DC51519249D}" destId="{7B85198D-13FC-4F77-9FBB-F62B8002D4E0}" srcOrd="2" destOrd="0" presId="urn:microsoft.com/office/officeart/2005/8/layout/target3"/>
    <dgm:cxn modelId="{F7CB12F2-2B39-4F76-AA1D-D6474E077F45}" type="presParOf" srcId="{A083B634-2A95-4538-AA65-5DC51519249D}" destId="{234A21AB-F626-4B34-B8B4-0569E15062A8}" srcOrd="3" destOrd="0" presId="urn:microsoft.com/office/officeart/2005/8/layout/target3"/>
    <dgm:cxn modelId="{ACE147E3-CD4F-41CC-B485-DB73FAA69B2A}" type="presParOf" srcId="{A083B634-2A95-4538-AA65-5DC51519249D}" destId="{742F23F0-CC34-47FE-BEC7-51620DDB8E96}" srcOrd="4" destOrd="0" presId="urn:microsoft.com/office/officeart/2005/8/layout/target3"/>
    <dgm:cxn modelId="{3B0E5DB3-5E77-4944-A87E-2FDDE04D6EAA}" type="presParOf" srcId="{A083B634-2A95-4538-AA65-5DC51519249D}" destId="{A2A6E174-152C-49BD-84CA-53FD05E41874}" srcOrd="5" destOrd="0" presId="urn:microsoft.com/office/officeart/2005/8/layout/target3"/>
    <dgm:cxn modelId="{5297CFA0-CE06-4A76-8F11-B7C8D579F3D2}" type="presParOf" srcId="{A083B634-2A95-4538-AA65-5DC51519249D}" destId="{F1E03357-DE1F-49F9-9C41-87DC85DC0786}" srcOrd="6" destOrd="0" presId="urn:microsoft.com/office/officeart/2005/8/layout/target3"/>
    <dgm:cxn modelId="{44199361-FDAA-46E2-9077-56F09E33460C}" type="presParOf" srcId="{A083B634-2A95-4538-AA65-5DC51519249D}" destId="{B570CB8C-82EA-494F-84A2-1A1715E38B2E}" srcOrd="7" destOrd="0" presId="urn:microsoft.com/office/officeart/2005/8/layout/target3"/>
    <dgm:cxn modelId="{1C8D2121-E19D-46E5-9A65-AEA5D0AB9CF0}" type="presParOf" srcId="{A083B634-2A95-4538-AA65-5DC51519249D}" destId="{95687E58-A21E-4625-B6E7-1F2FDC3942BB}" srcOrd="8" destOrd="0" presId="urn:microsoft.com/office/officeart/2005/8/layout/target3"/>
    <dgm:cxn modelId="{B4F1FB68-B86F-4033-954F-90CFA1213DA4}" type="presParOf" srcId="{A083B634-2A95-4538-AA65-5DC51519249D}" destId="{7EC5FFDD-0FAE-43D2-8F74-01A6D0D6B326}" srcOrd="9" destOrd="0" presId="urn:microsoft.com/office/officeart/2005/8/layout/target3"/>
    <dgm:cxn modelId="{87D43CC0-C331-49A1-8387-016689320390}" type="presParOf" srcId="{A083B634-2A95-4538-AA65-5DC51519249D}" destId="{800D86BF-B738-41EA-A3B6-6538FCC90A0B}" srcOrd="10" destOrd="0" presId="urn:microsoft.com/office/officeart/2005/8/layout/target3"/>
    <dgm:cxn modelId="{96ABDC70-4E22-4147-BEF1-5FE22FFC8893}" type="presParOf" srcId="{A083B634-2A95-4538-AA65-5DC51519249D}" destId="{327B0463-9326-4465-B641-A649A11C9906}" srcOrd="11"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5BB1B7-7CDD-4775-B230-26910C4392AF}"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BF986E52-DF9A-4644-9A96-850DECA57DF3}">
      <dgm:prSet/>
      <dgm:spPr/>
      <dgm:t>
        <a:bodyPr/>
        <a:lstStyle/>
        <a:p>
          <a:pPr rtl="0"/>
          <a:endParaRPr lang="tr-TR" dirty="0"/>
        </a:p>
      </dgm:t>
    </dgm:pt>
    <dgm:pt modelId="{6F69BA57-0DDF-4B55-A5A6-073A5CDDDA87}" type="parTrans" cxnId="{3F408F7D-91CC-4A50-AE80-72B82C7ABBBC}">
      <dgm:prSet/>
      <dgm:spPr/>
      <dgm:t>
        <a:bodyPr/>
        <a:lstStyle/>
        <a:p>
          <a:endParaRPr lang="tr-TR"/>
        </a:p>
      </dgm:t>
    </dgm:pt>
    <dgm:pt modelId="{595D4654-D160-449C-9D20-2CA8416DEDCE}" type="sibTrans" cxnId="{3F408F7D-91CC-4A50-AE80-72B82C7ABBBC}">
      <dgm:prSet/>
      <dgm:spPr/>
      <dgm:t>
        <a:bodyPr/>
        <a:lstStyle/>
        <a:p>
          <a:endParaRPr lang="tr-TR"/>
        </a:p>
      </dgm:t>
    </dgm:pt>
    <dgm:pt modelId="{11728B5C-333A-40E3-91A7-E2C043195D30}">
      <dgm:prSet custT="1"/>
      <dgm:spPr/>
      <dgm:t>
        <a:bodyPr/>
        <a:lstStyle/>
        <a:p>
          <a:r>
            <a:rPr lang="en-US" sz="1400" b="1" dirty="0" smtClean="0"/>
            <a:t>4483 S. </a:t>
          </a:r>
          <a:r>
            <a:rPr lang="en-US" sz="1400" b="1" dirty="0" err="1" smtClean="0"/>
            <a:t>Kanun</a:t>
          </a:r>
          <a:r>
            <a:rPr lang="en-US" sz="1400" b="1" dirty="0" smtClean="0"/>
            <a:t> </a:t>
          </a:r>
          <a:r>
            <a:rPr lang="en-US" sz="1400" b="1" dirty="0" err="1" smtClean="0"/>
            <a:t>Gereği</a:t>
          </a:r>
          <a:r>
            <a:rPr lang="en-US" sz="1400" b="1" dirty="0" smtClean="0"/>
            <a:t> </a:t>
          </a:r>
          <a:r>
            <a:rPr lang="en-US" sz="1400" b="1" dirty="0" err="1" smtClean="0"/>
            <a:t>Ön</a:t>
          </a:r>
          <a:r>
            <a:rPr lang="en-US" sz="1400" b="1" dirty="0" smtClean="0"/>
            <a:t> </a:t>
          </a:r>
          <a:r>
            <a:rPr lang="en-US" sz="1400" b="1" dirty="0" err="1" smtClean="0"/>
            <a:t>İnceleme</a:t>
          </a:r>
          <a:r>
            <a:rPr lang="en-US" sz="1400" b="1" dirty="0" smtClean="0"/>
            <a:t> </a:t>
          </a:r>
          <a:r>
            <a:rPr lang="en-US" sz="1400" b="1" dirty="0" err="1" smtClean="0"/>
            <a:t>Başlatılır</a:t>
          </a:r>
          <a:endParaRPr lang="tr-TR" sz="1400" b="1" dirty="0"/>
        </a:p>
      </dgm:t>
    </dgm:pt>
    <dgm:pt modelId="{1438E732-05D3-42D7-BE19-CAB4489D891C}" type="parTrans" cxnId="{69FBAE01-F110-4BEA-8B40-B96F1BDA58C3}">
      <dgm:prSet/>
      <dgm:spPr/>
      <dgm:t>
        <a:bodyPr/>
        <a:lstStyle/>
        <a:p>
          <a:endParaRPr lang="tr-TR"/>
        </a:p>
      </dgm:t>
    </dgm:pt>
    <dgm:pt modelId="{1A4D7432-DF23-476A-85A4-DE17C06F73BE}" type="sibTrans" cxnId="{69FBAE01-F110-4BEA-8B40-B96F1BDA58C3}">
      <dgm:prSet/>
      <dgm:spPr/>
      <dgm:t>
        <a:bodyPr/>
        <a:lstStyle/>
        <a:p>
          <a:endParaRPr lang="tr-TR"/>
        </a:p>
      </dgm:t>
    </dgm:pt>
    <dgm:pt modelId="{AD40F6C4-4980-49EC-8DB2-648C0051BA95}">
      <dgm:prSet custT="1"/>
      <dgm:spPr/>
      <dgm:t>
        <a:bodyPr/>
        <a:lstStyle/>
        <a:p>
          <a:r>
            <a:rPr lang="en-US" sz="1600" b="1" dirty="0" err="1" smtClean="0"/>
            <a:t>Disiplin</a:t>
          </a:r>
          <a:r>
            <a:rPr lang="en-US" sz="1600" b="1" dirty="0" smtClean="0"/>
            <a:t> </a:t>
          </a:r>
          <a:r>
            <a:rPr lang="en-US" sz="1600" b="1" dirty="0" err="1" smtClean="0"/>
            <a:t>Soruşturması</a:t>
          </a:r>
          <a:r>
            <a:rPr lang="en-US" sz="1600" b="1" dirty="0" smtClean="0"/>
            <a:t> </a:t>
          </a:r>
          <a:r>
            <a:rPr lang="en-US" sz="1600" b="1" dirty="0" err="1" smtClean="0"/>
            <a:t>Başlatılır</a:t>
          </a:r>
          <a:endParaRPr lang="tr-TR" sz="1600" b="1" dirty="0"/>
        </a:p>
      </dgm:t>
    </dgm:pt>
    <dgm:pt modelId="{03CDCA65-5788-49EC-85C2-74626CF8E6D8}" type="parTrans" cxnId="{FAA682FA-BF0D-4914-9867-71A38890BE7A}">
      <dgm:prSet/>
      <dgm:spPr/>
      <dgm:t>
        <a:bodyPr/>
        <a:lstStyle/>
        <a:p>
          <a:endParaRPr lang="tr-TR"/>
        </a:p>
      </dgm:t>
    </dgm:pt>
    <dgm:pt modelId="{5A2EDF64-B7B8-4D11-9005-2F63DF36846E}" type="sibTrans" cxnId="{FAA682FA-BF0D-4914-9867-71A38890BE7A}">
      <dgm:prSet/>
      <dgm:spPr/>
      <dgm:t>
        <a:bodyPr/>
        <a:lstStyle/>
        <a:p>
          <a:endParaRPr lang="tr-TR"/>
        </a:p>
      </dgm:t>
    </dgm:pt>
    <dgm:pt modelId="{7A9BC415-EE1B-4DE9-9BFA-2D6F76629B2B}" type="pres">
      <dgm:prSet presAssocID="{CD5BB1B7-7CDD-4775-B230-26910C4392AF}" presName="Name0" presStyleCnt="0">
        <dgm:presLayoutVars>
          <dgm:chMax val="7"/>
          <dgm:dir/>
          <dgm:animLvl val="lvl"/>
          <dgm:resizeHandles val="exact"/>
        </dgm:presLayoutVars>
      </dgm:prSet>
      <dgm:spPr/>
      <dgm:t>
        <a:bodyPr/>
        <a:lstStyle/>
        <a:p>
          <a:endParaRPr lang="tr-TR"/>
        </a:p>
      </dgm:t>
    </dgm:pt>
    <dgm:pt modelId="{EEAA56BE-77D6-4933-8038-857F291EDB2B}" type="pres">
      <dgm:prSet presAssocID="{BF986E52-DF9A-4644-9A96-850DECA57DF3}" presName="circle1" presStyleLbl="node1" presStyleIdx="0" presStyleCnt="3" custFlipVert="0" custScaleX="3187" custScaleY="8064" custLinFactNeighborX="44569" custLinFactNeighborY="15426"/>
      <dgm:spPr/>
      <dgm:t>
        <a:bodyPr/>
        <a:lstStyle/>
        <a:p>
          <a:endParaRPr lang="tr-TR"/>
        </a:p>
      </dgm:t>
    </dgm:pt>
    <dgm:pt modelId="{3D351F11-A762-4AF7-BE08-5B2D712F59A5}" type="pres">
      <dgm:prSet presAssocID="{BF986E52-DF9A-4644-9A96-850DECA57DF3}" presName="space" presStyleCnt="0"/>
      <dgm:spPr/>
    </dgm:pt>
    <dgm:pt modelId="{2965073F-D778-430C-942C-EE7E64C75885}" type="pres">
      <dgm:prSet presAssocID="{BF986E52-DF9A-4644-9A96-850DECA57DF3}" presName="rect1" presStyleLbl="alignAcc1" presStyleIdx="0" presStyleCnt="3" custLinFactNeighborX="-37" custLinFactNeighborY="22481"/>
      <dgm:spPr/>
      <dgm:t>
        <a:bodyPr/>
        <a:lstStyle/>
        <a:p>
          <a:endParaRPr lang="tr-TR"/>
        </a:p>
      </dgm:t>
    </dgm:pt>
    <dgm:pt modelId="{5FC9DF3F-33D6-409B-9030-45835D27C142}" type="pres">
      <dgm:prSet presAssocID="{AD40F6C4-4980-49EC-8DB2-648C0051BA95}" presName="vertSpace2" presStyleLbl="node1" presStyleIdx="0" presStyleCnt="3"/>
      <dgm:spPr/>
    </dgm:pt>
    <dgm:pt modelId="{4A0FBD7E-3AC3-48D6-A4F3-BD9E9A0A66A1}" type="pres">
      <dgm:prSet presAssocID="{AD40F6C4-4980-49EC-8DB2-648C0051BA95}" presName="circle2" presStyleLbl="node1" presStyleIdx="1" presStyleCnt="3" custFlipHor="1" custScaleX="4781" custLinFactNeighborX="42099" custLinFactNeighborY="2776"/>
      <dgm:spPr/>
      <dgm:t>
        <a:bodyPr/>
        <a:lstStyle/>
        <a:p>
          <a:endParaRPr lang="tr-TR"/>
        </a:p>
      </dgm:t>
    </dgm:pt>
    <dgm:pt modelId="{CBB32A29-908D-43A8-9A92-8E541E5C69E3}" type="pres">
      <dgm:prSet presAssocID="{AD40F6C4-4980-49EC-8DB2-648C0051BA95}" presName="rect2" presStyleLbl="alignAcc1" presStyleIdx="1" presStyleCnt="3"/>
      <dgm:spPr/>
      <dgm:t>
        <a:bodyPr/>
        <a:lstStyle/>
        <a:p>
          <a:endParaRPr lang="tr-TR"/>
        </a:p>
      </dgm:t>
    </dgm:pt>
    <dgm:pt modelId="{86B17757-01FF-4BDB-AD18-C91FD18029A0}" type="pres">
      <dgm:prSet presAssocID="{11728B5C-333A-40E3-91A7-E2C043195D30}" presName="vertSpace3" presStyleLbl="node1" presStyleIdx="1" presStyleCnt="3"/>
      <dgm:spPr/>
    </dgm:pt>
    <dgm:pt modelId="{0DD9CC52-CB6F-4EBA-BEBA-0A2351A0E026}" type="pres">
      <dgm:prSet presAssocID="{11728B5C-333A-40E3-91A7-E2C043195D30}" presName="circle3" presStyleLbl="node1" presStyleIdx="2" presStyleCnt="3" custFlipHor="1" custScaleX="16005" custScaleY="55541" custLinFactNeighborX="32880" custLinFactNeighborY="96718"/>
      <dgm:spPr/>
      <dgm:t>
        <a:bodyPr/>
        <a:lstStyle/>
        <a:p>
          <a:endParaRPr lang="tr-TR"/>
        </a:p>
      </dgm:t>
    </dgm:pt>
    <dgm:pt modelId="{2BDACF5D-11CF-4D35-8D7D-58E70E96A0A8}" type="pres">
      <dgm:prSet presAssocID="{11728B5C-333A-40E3-91A7-E2C043195D30}" presName="rect3" presStyleLbl="alignAcc1" presStyleIdx="2" presStyleCnt="3"/>
      <dgm:spPr/>
      <dgm:t>
        <a:bodyPr/>
        <a:lstStyle/>
        <a:p>
          <a:endParaRPr lang="tr-TR"/>
        </a:p>
      </dgm:t>
    </dgm:pt>
    <dgm:pt modelId="{AE99DF79-3682-4DFF-B253-20ACA0D202E3}" type="pres">
      <dgm:prSet presAssocID="{BF986E52-DF9A-4644-9A96-850DECA57DF3}" presName="rect1ParTxNoCh" presStyleLbl="alignAcc1" presStyleIdx="2" presStyleCnt="3">
        <dgm:presLayoutVars>
          <dgm:chMax val="1"/>
          <dgm:bulletEnabled val="1"/>
        </dgm:presLayoutVars>
      </dgm:prSet>
      <dgm:spPr/>
      <dgm:t>
        <a:bodyPr/>
        <a:lstStyle/>
        <a:p>
          <a:endParaRPr lang="tr-TR"/>
        </a:p>
      </dgm:t>
    </dgm:pt>
    <dgm:pt modelId="{4E7E2D44-0D69-47E4-8C70-F2120B9C900D}" type="pres">
      <dgm:prSet presAssocID="{AD40F6C4-4980-49EC-8DB2-648C0051BA95}" presName="rect2ParTxNoCh" presStyleLbl="alignAcc1" presStyleIdx="2" presStyleCnt="3">
        <dgm:presLayoutVars>
          <dgm:chMax val="1"/>
          <dgm:bulletEnabled val="1"/>
        </dgm:presLayoutVars>
      </dgm:prSet>
      <dgm:spPr/>
      <dgm:t>
        <a:bodyPr/>
        <a:lstStyle/>
        <a:p>
          <a:endParaRPr lang="tr-TR"/>
        </a:p>
      </dgm:t>
    </dgm:pt>
    <dgm:pt modelId="{4ED53B05-7E27-4A63-9D42-71FAE98B270A}" type="pres">
      <dgm:prSet presAssocID="{11728B5C-333A-40E3-91A7-E2C043195D30}" presName="rect3ParTxNoCh" presStyleLbl="alignAcc1" presStyleIdx="2" presStyleCnt="3">
        <dgm:presLayoutVars>
          <dgm:chMax val="1"/>
          <dgm:bulletEnabled val="1"/>
        </dgm:presLayoutVars>
      </dgm:prSet>
      <dgm:spPr/>
      <dgm:t>
        <a:bodyPr/>
        <a:lstStyle/>
        <a:p>
          <a:endParaRPr lang="tr-TR"/>
        </a:p>
      </dgm:t>
    </dgm:pt>
  </dgm:ptLst>
  <dgm:cxnLst>
    <dgm:cxn modelId="{3C625E3F-F981-479A-BDDD-D1629F90B252}" type="presOf" srcId="{BF986E52-DF9A-4644-9A96-850DECA57DF3}" destId="{AE99DF79-3682-4DFF-B253-20ACA0D202E3}" srcOrd="1" destOrd="0" presId="urn:microsoft.com/office/officeart/2005/8/layout/target3"/>
    <dgm:cxn modelId="{36EE13D1-8F4F-420E-9C6E-7D32A1B75B25}" type="presOf" srcId="{11728B5C-333A-40E3-91A7-E2C043195D30}" destId="{2BDACF5D-11CF-4D35-8D7D-58E70E96A0A8}" srcOrd="0" destOrd="0" presId="urn:microsoft.com/office/officeart/2005/8/layout/target3"/>
    <dgm:cxn modelId="{ABD4B94D-D224-4E5F-BCF1-DB30034F8B5F}" type="presOf" srcId="{BF986E52-DF9A-4644-9A96-850DECA57DF3}" destId="{2965073F-D778-430C-942C-EE7E64C75885}" srcOrd="0" destOrd="0" presId="urn:microsoft.com/office/officeart/2005/8/layout/target3"/>
    <dgm:cxn modelId="{6274666A-B040-4720-BBC3-020A1C0FD2E2}" type="presOf" srcId="{CD5BB1B7-7CDD-4775-B230-26910C4392AF}" destId="{7A9BC415-EE1B-4DE9-9BFA-2D6F76629B2B}" srcOrd="0" destOrd="0" presId="urn:microsoft.com/office/officeart/2005/8/layout/target3"/>
    <dgm:cxn modelId="{727974C8-B173-46C8-B4E2-02260B0A4010}" type="presOf" srcId="{11728B5C-333A-40E3-91A7-E2C043195D30}" destId="{4ED53B05-7E27-4A63-9D42-71FAE98B270A}" srcOrd="1" destOrd="0" presId="urn:microsoft.com/office/officeart/2005/8/layout/target3"/>
    <dgm:cxn modelId="{3F408F7D-91CC-4A50-AE80-72B82C7ABBBC}" srcId="{CD5BB1B7-7CDD-4775-B230-26910C4392AF}" destId="{BF986E52-DF9A-4644-9A96-850DECA57DF3}" srcOrd="0" destOrd="0" parTransId="{6F69BA57-0DDF-4B55-A5A6-073A5CDDDA87}" sibTransId="{595D4654-D160-449C-9D20-2CA8416DEDCE}"/>
    <dgm:cxn modelId="{3EC264F5-ACB4-4582-A49B-6A75E9E195CC}" type="presOf" srcId="{AD40F6C4-4980-49EC-8DB2-648C0051BA95}" destId="{4E7E2D44-0D69-47E4-8C70-F2120B9C900D}" srcOrd="1" destOrd="0" presId="urn:microsoft.com/office/officeart/2005/8/layout/target3"/>
    <dgm:cxn modelId="{6809C53A-BBF9-444B-8528-046E080A8B40}" type="presOf" srcId="{AD40F6C4-4980-49EC-8DB2-648C0051BA95}" destId="{CBB32A29-908D-43A8-9A92-8E541E5C69E3}" srcOrd="0" destOrd="0" presId="urn:microsoft.com/office/officeart/2005/8/layout/target3"/>
    <dgm:cxn modelId="{FAA682FA-BF0D-4914-9867-71A38890BE7A}" srcId="{CD5BB1B7-7CDD-4775-B230-26910C4392AF}" destId="{AD40F6C4-4980-49EC-8DB2-648C0051BA95}" srcOrd="1" destOrd="0" parTransId="{03CDCA65-5788-49EC-85C2-74626CF8E6D8}" sibTransId="{5A2EDF64-B7B8-4D11-9005-2F63DF36846E}"/>
    <dgm:cxn modelId="{69FBAE01-F110-4BEA-8B40-B96F1BDA58C3}" srcId="{CD5BB1B7-7CDD-4775-B230-26910C4392AF}" destId="{11728B5C-333A-40E3-91A7-E2C043195D30}" srcOrd="2" destOrd="0" parTransId="{1438E732-05D3-42D7-BE19-CAB4489D891C}" sibTransId="{1A4D7432-DF23-476A-85A4-DE17C06F73BE}"/>
    <dgm:cxn modelId="{981125CB-2639-42A0-8655-A1984F17F35D}" type="presParOf" srcId="{7A9BC415-EE1B-4DE9-9BFA-2D6F76629B2B}" destId="{EEAA56BE-77D6-4933-8038-857F291EDB2B}" srcOrd="0" destOrd="0" presId="urn:microsoft.com/office/officeart/2005/8/layout/target3"/>
    <dgm:cxn modelId="{3219B6A8-0E7F-41D1-B6F9-6555509016D1}" type="presParOf" srcId="{7A9BC415-EE1B-4DE9-9BFA-2D6F76629B2B}" destId="{3D351F11-A762-4AF7-BE08-5B2D712F59A5}" srcOrd="1" destOrd="0" presId="urn:microsoft.com/office/officeart/2005/8/layout/target3"/>
    <dgm:cxn modelId="{3C97A9C7-6301-45E7-89C0-0817C8403CCB}" type="presParOf" srcId="{7A9BC415-EE1B-4DE9-9BFA-2D6F76629B2B}" destId="{2965073F-D778-430C-942C-EE7E64C75885}" srcOrd="2" destOrd="0" presId="urn:microsoft.com/office/officeart/2005/8/layout/target3"/>
    <dgm:cxn modelId="{AAF2E318-1203-4BED-AF0A-41674B49AC37}" type="presParOf" srcId="{7A9BC415-EE1B-4DE9-9BFA-2D6F76629B2B}" destId="{5FC9DF3F-33D6-409B-9030-45835D27C142}" srcOrd="3" destOrd="0" presId="urn:microsoft.com/office/officeart/2005/8/layout/target3"/>
    <dgm:cxn modelId="{E3456A99-89BC-4ACD-A67F-24681898E2DE}" type="presParOf" srcId="{7A9BC415-EE1B-4DE9-9BFA-2D6F76629B2B}" destId="{4A0FBD7E-3AC3-48D6-A4F3-BD9E9A0A66A1}" srcOrd="4" destOrd="0" presId="urn:microsoft.com/office/officeart/2005/8/layout/target3"/>
    <dgm:cxn modelId="{B2F8B404-34FD-43D3-BC19-C746E6B32610}" type="presParOf" srcId="{7A9BC415-EE1B-4DE9-9BFA-2D6F76629B2B}" destId="{CBB32A29-908D-43A8-9A92-8E541E5C69E3}" srcOrd="5" destOrd="0" presId="urn:microsoft.com/office/officeart/2005/8/layout/target3"/>
    <dgm:cxn modelId="{B4BEE4F6-9761-4506-BAB1-899C9194B7D1}" type="presParOf" srcId="{7A9BC415-EE1B-4DE9-9BFA-2D6F76629B2B}" destId="{86B17757-01FF-4BDB-AD18-C91FD18029A0}" srcOrd="6" destOrd="0" presId="urn:microsoft.com/office/officeart/2005/8/layout/target3"/>
    <dgm:cxn modelId="{D18F8916-323B-4FD6-B1C6-C05A0AF99AF0}" type="presParOf" srcId="{7A9BC415-EE1B-4DE9-9BFA-2D6F76629B2B}" destId="{0DD9CC52-CB6F-4EBA-BEBA-0A2351A0E026}" srcOrd="7" destOrd="0" presId="urn:microsoft.com/office/officeart/2005/8/layout/target3"/>
    <dgm:cxn modelId="{0E75689D-38E0-4330-922E-C3F566D5538F}" type="presParOf" srcId="{7A9BC415-EE1B-4DE9-9BFA-2D6F76629B2B}" destId="{2BDACF5D-11CF-4D35-8D7D-58E70E96A0A8}" srcOrd="8" destOrd="0" presId="urn:microsoft.com/office/officeart/2005/8/layout/target3"/>
    <dgm:cxn modelId="{64C69872-D692-44EF-A383-4414B26DA208}" type="presParOf" srcId="{7A9BC415-EE1B-4DE9-9BFA-2D6F76629B2B}" destId="{AE99DF79-3682-4DFF-B253-20ACA0D202E3}" srcOrd="9" destOrd="0" presId="urn:microsoft.com/office/officeart/2005/8/layout/target3"/>
    <dgm:cxn modelId="{1FA99880-DCD6-4021-BE1E-E46A2A181D64}" type="presParOf" srcId="{7A9BC415-EE1B-4DE9-9BFA-2D6F76629B2B}" destId="{4E7E2D44-0D69-47E4-8C70-F2120B9C900D}" srcOrd="10" destOrd="0" presId="urn:microsoft.com/office/officeart/2005/8/layout/target3"/>
    <dgm:cxn modelId="{3DA176AF-699E-43F1-B48C-E23F269C63E7}" type="presParOf" srcId="{7A9BC415-EE1B-4DE9-9BFA-2D6F76629B2B}" destId="{4ED53B05-7E27-4A63-9D42-71FAE98B270A}" srcOrd="11"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5BB1B7-7CDD-4775-B230-26910C4392AF}"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BF986E52-DF9A-4644-9A96-850DECA57DF3}">
      <dgm:prSet/>
      <dgm:spPr/>
      <dgm:t>
        <a:bodyPr/>
        <a:lstStyle/>
        <a:p>
          <a:pPr rtl="0"/>
          <a:endParaRPr lang="tr-TR" dirty="0"/>
        </a:p>
      </dgm:t>
    </dgm:pt>
    <dgm:pt modelId="{6F69BA57-0DDF-4B55-A5A6-073A5CDDDA87}" type="parTrans" cxnId="{3F408F7D-91CC-4A50-AE80-72B82C7ABBBC}">
      <dgm:prSet/>
      <dgm:spPr/>
      <dgm:t>
        <a:bodyPr/>
        <a:lstStyle/>
        <a:p>
          <a:endParaRPr lang="tr-TR"/>
        </a:p>
      </dgm:t>
    </dgm:pt>
    <dgm:pt modelId="{595D4654-D160-449C-9D20-2CA8416DEDCE}" type="sibTrans" cxnId="{3F408F7D-91CC-4A50-AE80-72B82C7ABBBC}">
      <dgm:prSet/>
      <dgm:spPr/>
      <dgm:t>
        <a:bodyPr/>
        <a:lstStyle/>
        <a:p>
          <a:endParaRPr lang="tr-TR"/>
        </a:p>
      </dgm:t>
    </dgm:pt>
    <dgm:pt modelId="{4F7F5C14-03E1-4B40-BA2B-628E416C9CC0}">
      <dgm:prSet/>
      <dgm:spPr/>
      <dgm:t>
        <a:bodyPr/>
        <a:lstStyle/>
        <a:p>
          <a:r>
            <a:rPr lang="en-US" b="1" dirty="0" err="1" smtClean="0"/>
            <a:t>Ön</a:t>
          </a:r>
          <a:r>
            <a:rPr lang="en-US" b="1" dirty="0" smtClean="0"/>
            <a:t> </a:t>
          </a:r>
          <a:r>
            <a:rPr lang="en-US" b="1" dirty="0" err="1" smtClean="0"/>
            <a:t>İnceleme</a:t>
          </a:r>
          <a:r>
            <a:rPr lang="en-US" b="1" dirty="0" smtClean="0"/>
            <a:t> </a:t>
          </a:r>
          <a:r>
            <a:rPr lang="tr-TR" b="1" dirty="0" smtClean="0"/>
            <a:t>A</a:t>
          </a:r>
          <a:r>
            <a:rPr lang="en-US" b="1" dirty="0" err="1" smtClean="0"/>
            <a:t>yn</a:t>
          </a:r>
          <a:r>
            <a:rPr lang="tr-TR" b="1" dirty="0" smtClean="0"/>
            <a:t>ı</a:t>
          </a:r>
          <a:r>
            <a:rPr lang="en-US" b="1" dirty="0" smtClean="0"/>
            <a:t> </a:t>
          </a:r>
          <a:r>
            <a:rPr lang="tr-TR" b="1" dirty="0" smtClean="0"/>
            <a:t>A</a:t>
          </a:r>
          <a:r>
            <a:rPr lang="en-US" b="1" dirty="0" err="1" smtClean="0"/>
            <a:t>nda</a:t>
          </a:r>
          <a:r>
            <a:rPr lang="en-US" b="1" dirty="0" smtClean="0"/>
            <a:t> </a:t>
          </a:r>
          <a:r>
            <a:rPr lang="tr-TR" b="1" dirty="0" smtClean="0"/>
            <a:t>Y</a:t>
          </a:r>
          <a:r>
            <a:rPr lang="en-US" b="1" dirty="0" err="1" smtClean="0"/>
            <a:t>apılır</a:t>
          </a:r>
          <a:endParaRPr lang="tr-TR" b="1" dirty="0"/>
        </a:p>
      </dgm:t>
    </dgm:pt>
    <dgm:pt modelId="{85358457-A96E-4FCE-97A3-1AA00CBB15CD}" type="parTrans" cxnId="{D3786508-1B64-4CD6-8E57-F9A1332E4097}">
      <dgm:prSet/>
      <dgm:spPr/>
      <dgm:t>
        <a:bodyPr/>
        <a:lstStyle/>
        <a:p>
          <a:endParaRPr lang="tr-TR"/>
        </a:p>
      </dgm:t>
    </dgm:pt>
    <dgm:pt modelId="{65C368D4-67E6-4148-83A8-18D7903075D6}" type="sibTrans" cxnId="{D3786508-1B64-4CD6-8E57-F9A1332E4097}">
      <dgm:prSet/>
      <dgm:spPr/>
      <dgm:t>
        <a:bodyPr/>
        <a:lstStyle/>
        <a:p>
          <a:endParaRPr lang="tr-TR"/>
        </a:p>
      </dgm:t>
    </dgm:pt>
    <dgm:pt modelId="{96E08D9B-7AFE-45F4-BBFB-5DD532D92682}">
      <dgm:prSet custT="1"/>
      <dgm:spPr/>
      <dgm:t>
        <a:bodyPr/>
        <a:lstStyle/>
        <a:p>
          <a:r>
            <a:rPr lang="en-US" sz="1400" b="1" dirty="0" err="1" smtClean="0"/>
            <a:t>Disiplin</a:t>
          </a:r>
          <a:r>
            <a:rPr lang="en-US" sz="1400" b="1" dirty="0" smtClean="0"/>
            <a:t> </a:t>
          </a:r>
          <a:r>
            <a:rPr lang="tr-TR" sz="1400" b="1" dirty="0" smtClean="0"/>
            <a:t>Soruşturması ile</a:t>
          </a:r>
          <a:endParaRPr lang="tr-TR" sz="1400" b="1" dirty="0"/>
        </a:p>
      </dgm:t>
    </dgm:pt>
    <dgm:pt modelId="{5480B6E4-DC60-4C75-961A-37CEB83ACF10}" type="parTrans" cxnId="{4D218475-3EA3-4278-B783-B283BDC472DF}">
      <dgm:prSet/>
      <dgm:spPr/>
      <dgm:t>
        <a:bodyPr/>
        <a:lstStyle/>
        <a:p>
          <a:endParaRPr lang="tr-TR"/>
        </a:p>
      </dgm:t>
    </dgm:pt>
    <dgm:pt modelId="{DBBAD025-110B-4654-AC48-1FA6C319AC6A}" type="sibTrans" cxnId="{4D218475-3EA3-4278-B783-B283BDC472DF}">
      <dgm:prSet/>
      <dgm:spPr/>
      <dgm:t>
        <a:bodyPr/>
        <a:lstStyle/>
        <a:p>
          <a:endParaRPr lang="tr-TR"/>
        </a:p>
      </dgm:t>
    </dgm:pt>
    <dgm:pt modelId="{7A9BC415-EE1B-4DE9-9BFA-2D6F76629B2B}" type="pres">
      <dgm:prSet presAssocID="{CD5BB1B7-7CDD-4775-B230-26910C4392AF}" presName="Name0" presStyleCnt="0">
        <dgm:presLayoutVars>
          <dgm:chMax val="7"/>
          <dgm:dir/>
          <dgm:animLvl val="lvl"/>
          <dgm:resizeHandles val="exact"/>
        </dgm:presLayoutVars>
      </dgm:prSet>
      <dgm:spPr/>
      <dgm:t>
        <a:bodyPr/>
        <a:lstStyle/>
        <a:p>
          <a:endParaRPr lang="tr-TR"/>
        </a:p>
      </dgm:t>
    </dgm:pt>
    <dgm:pt modelId="{EEAA56BE-77D6-4933-8038-857F291EDB2B}" type="pres">
      <dgm:prSet presAssocID="{BF986E52-DF9A-4644-9A96-850DECA57DF3}" presName="circle1" presStyleLbl="node1" presStyleIdx="0" presStyleCnt="3" custFlipHor="1" custScaleX="98506" custLinFactX="56599" custLinFactNeighborX="100000" custLinFactNeighborY="141"/>
      <dgm:spPr/>
    </dgm:pt>
    <dgm:pt modelId="{3D351F11-A762-4AF7-BE08-5B2D712F59A5}" type="pres">
      <dgm:prSet presAssocID="{BF986E52-DF9A-4644-9A96-850DECA57DF3}" presName="space" presStyleCnt="0"/>
      <dgm:spPr/>
    </dgm:pt>
    <dgm:pt modelId="{2965073F-D778-430C-942C-EE7E64C75885}" type="pres">
      <dgm:prSet presAssocID="{BF986E52-DF9A-4644-9A96-850DECA57DF3}" presName="rect1" presStyleLbl="alignAcc1" presStyleIdx="0" presStyleCnt="3"/>
      <dgm:spPr/>
      <dgm:t>
        <a:bodyPr/>
        <a:lstStyle/>
        <a:p>
          <a:endParaRPr lang="tr-TR"/>
        </a:p>
      </dgm:t>
    </dgm:pt>
    <dgm:pt modelId="{F4245F2F-EC86-49C9-8B8C-55281118D072}" type="pres">
      <dgm:prSet presAssocID="{96E08D9B-7AFE-45F4-BBFB-5DD532D92682}" presName="vertSpace2" presStyleLbl="node1" presStyleIdx="0" presStyleCnt="3"/>
      <dgm:spPr/>
    </dgm:pt>
    <dgm:pt modelId="{69B6A6F9-811B-4301-BF5C-B27E78F8D668}" type="pres">
      <dgm:prSet presAssocID="{96E08D9B-7AFE-45F4-BBFB-5DD532D92682}" presName="circle2" presStyleLbl="node1" presStyleIdx="1" presStyleCnt="3" custFlipHor="1" custScaleX="96044" custLinFactX="100000" custLinFactNeighborX="140922" custLinFactNeighborY="218"/>
      <dgm:spPr/>
    </dgm:pt>
    <dgm:pt modelId="{7A72EE73-079E-4096-9392-06E11EB159C7}" type="pres">
      <dgm:prSet presAssocID="{96E08D9B-7AFE-45F4-BBFB-5DD532D92682}" presName="rect2" presStyleLbl="alignAcc1" presStyleIdx="1" presStyleCnt="3"/>
      <dgm:spPr/>
      <dgm:t>
        <a:bodyPr/>
        <a:lstStyle/>
        <a:p>
          <a:endParaRPr lang="tr-TR"/>
        </a:p>
      </dgm:t>
    </dgm:pt>
    <dgm:pt modelId="{467BA60D-FF1C-4535-805D-C4D8212BA5C9}" type="pres">
      <dgm:prSet presAssocID="{4F7F5C14-03E1-4B40-BA2B-628E416C9CC0}" presName="vertSpace3" presStyleLbl="node1" presStyleIdx="1" presStyleCnt="3"/>
      <dgm:spPr/>
    </dgm:pt>
    <dgm:pt modelId="{05FC1D01-9E6E-444D-9252-D74A73DCC212}" type="pres">
      <dgm:prSet presAssocID="{4F7F5C14-03E1-4B40-BA2B-628E416C9CC0}" presName="circle3" presStyleLbl="node1" presStyleIdx="2" presStyleCnt="3" custFlipHor="1" custScaleX="88656" custLinFactX="221998" custLinFactNeighborX="300000" custLinFactNeighborY="471"/>
      <dgm:spPr/>
    </dgm:pt>
    <dgm:pt modelId="{587DE122-1CAD-4EC0-BF7F-4356773197B2}" type="pres">
      <dgm:prSet presAssocID="{4F7F5C14-03E1-4B40-BA2B-628E416C9CC0}" presName="rect3" presStyleLbl="alignAcc1" presStyleIdx="2" presStyleCnt="3" custLinFactNeighborX="5027" custLinFactNeighborY="-1837"/>
      <dgm:spPr/>
      <dgm:t>
        <a:bodyPr/>
        <a:lstStyle/>
        <a:p>
          <a:endParaRPr lang="tr-TR"/>
        </a:p>
      </dgm:t>
    </dgm:pt>
    <dgm:pt modelId="{AE99DF79-3682-4DFF-B253-20ACA0D202E3}" type="pres">
      <dgm:prSet presAssocID="{BF986E52-DF9A-4644-9A96-850DECA57DF3}" presName="rect1ParTxNoCh" presStyleLbl="alignAcc1" presStyleIdx="2" presStyleCnt="3">
        <dgm:presLayoutVars>
          <dgm:chMax val="1"/>
          <dgm:bulletEnabled val="1"/>
        </dgm:presLayoutVars>
      </dgm:prSet>
      <dgm:spPr/>
      <dgm:t>
        <a:bodyPr/>
        <a:lstStyle/>
        <a:p>
          <a:endParaRPr lang="tr-TR"/>
        </a:p>
      </dgm:t>
    </dgm:pt>
    <dgm:pt modelId="{4EB9B562-417F-4ACF-BCA8-86F076C9713C}" type="pres">
      <dgm:prSet presAssocID="{96E08D9B-7AFE-45F4-BBFB-5DD532D92682}" presName="rect2ParTxNoCh" presStyleLbl="alignAcc1" presStyleIdx="2" presStyleCnt="3">
        <dgm:presLayoutVars>
          <dgm:chMax val="1"/>
          <dgm:bulletEnabled val="1"/>
        </dgm:presLayoutVars>
      </dgm:prSet>
      <dgm:spPr/>
      <dgm:t>
        <a:bodyPr/>
        <a:lstStyle/>
        <a:p>
          <a:endParaRPr lang="tr-TR"/>
        </a:p>
      </dgm:t>
    </dgm:pt>
    <dgm:pt modelId="{5948BE26-529A-457E-8C4C-C11231862B65}" type="pres">
      <dgm:prSet presAssocID="{4F7F5C14-03E1-4B40-BA2B-628E416C9CC0}" presName="rect3ParTxNoCh" presStyleLbl="alignAcc1" presStyleIdx="2" presStyleCnt="3">
        <dgm:presLayoutVars>
          <dgm:chMax val="1"/>
          <dgm:bulletEnabled val="1"/>
        </dgm:presLayoutVars>
      </dgm:prSet>
      <dgm:spPr/>
      <dgm:t>
        <a:bodyPr/>
        <a:lstStyle/>
        <a:p>
          <a:endParaRPr lang="tr-TR"/>
        </a:p>
      </dgm:t>
    </dgm:pt>
  </dgm:ptLst>
  <dgm:cxnLst>
    <dgm:cxn modelId="{6274666A-B040-4720-BBC3-020A1C0FD2E2}" type="presOf" srcId="{CD5BB1B7-7CDD-4775-B230-26910C4392AF}" destId="{7A9BC415-EE1B-4DE9-9BFA-2D6F76629B2B}" srcOrd="0" destOrd="0" presId="urn:microsoft.com/office/officeart/2005/8/layout/target3"/>
    <dgm:cxn modelId="{4D218475-3EA3-4278-B783-B283BDC472DF}" srcId="{CD5BB1B7-7CDD-4775-B230-26910C4392AF}" destId="{96E08D9B-7AFE-45F4-BBFB-5DD532D92682}" srcOrd="1" destOrd="0" parTransId="{5480B6E4-DC60-4C75-961A-37CEB83ACF10}" sibTransId="{DBBAD025-110B-4654-AC48-1FA6C319AC6A}"/>
    <dgm:cxn modelId="{D3786508-1B64-4CD6-8E57-F9A1332E4097}" srcId="{CD5BB1B7-7CDD-4775-B230-26910C4392AF}" destId="{4F7F5C14-03E1-4B40-BA2B-628E416C9CC0}" srcOrd="2" destOrd="0" parTransId="{85358457-A96E-4FCE-97A3-1AA00CBB15CD}" sibTransId="{65C368D4-67E6-4148-83A8-18D7903075D6}"/>
    <dgm:cxn modelId="{3F408F7D-91CC-4A50-AE80-72B82C7ABBBC}" srcId="{CD5BB1B7-7CDD-4775-B230-26910C4392AF}" destId="{BF986E52-DF9A-4644-9A96-850DECA57DF3}" srcOrd="0" destOrd="0" parTransId="{6F69BA57-0DDF-4B55-A5A6-073A5CDDDA87}" sibTransId="{595D4654-D160-449C-9D20-2CA8416DEDCE}"/>
    <dgm:cxn modelId="{545E96BC-E51C-4E11-887E-2BB25A1D6D79}" type="presOf" srcId="{96E08D9B-7AFE-45F4-BBFB-5DD532D92682}" destId="{4EB9B562-417F-4ACF-BCA8-86F076C9713C}" srcOrd="1" destOrd="0" presId="urn:microsoft.com/office/officeart/2005/8/layout/target3"/>
    <dgm:cxn modelId="{CAB47736-2DC1-4D80-A1C9-308A4723F1C9}" type="presOf" srcId="{4F7F5C14-03E1-4B40-BA2B-628E416C9CC0}" destId="{587DE122-1CAD-4EC0-BF7F-4356773197B2}" srcOrd="0" destOrd="0" presId="urn:microsoft.com/office/officeart/2005/8/layout/target3"/>
    <dgm:cxn modelId="{3C625E3F-F981-479A-BDDD-D1629F90B252}" type="presOf" srcId="{BF986E52-DF9A-4644-9A96-850DECA57DF3}" destId="{AE99DF79-3682-4DFF-B253-20ACA0D202E3}" srcOrd="1" destOrd="0" presId="urn:microsoft.com/office/officeart/2005/8/layout/target3"/>
    <dgm:cxn modelId="{C66901CC-9B81-4C13-9D8F-053D327C5B33}" type="presOf" srcId="{4F7F5C14-03E1-4B40-BA2B-628E416C9CC0}" destId="{5948BE26-529A-457E-8C4C-C11231862B65}" srcOrd="1" destOrd="0" presId="urn:microsoft.com/office/officeart/2005/8/layout/target3"/>
    <dgm:cxn modelId="{0F3B66E2-0050-440C-B74F-8D5771AF6E86}" type="presOf" srcId="{96E08D9B-7AFE-45F4-BBFB-5DD532D92682}" destId="{7A72EE73-079E-4096-9392-06E11EB159C7}" srcOrd="0" destOrd="0" presId="urn:microsoft.com/office/officeart/2005/8/layout/target3"/>
    <dgm:cxn modelId="{ABD4B94D-D224-4E5F-BCF1-DB30034F8B5F}" type="presOf" srcId="{BF986E52-DF9A-4644-9A96-850DECA57DF3}" destId="{2965073F-D778-430C-942C-EE7E64C75885}" srcOrd="0" destOrd="0" presId="urn:microsoft.com/office/officeart/2005/8/layout/target3"/>
    <dgm:cxn modelId="{981125CB-2639-42A0-8655-A1984F17F35D}" type="presParOf" srcId="{7A9BC415-EE1B-4DE9-9BFA-2D6F76629B2B}" destId="{EEAA56BE-77D6-4933-8038-857F291EDB2B}" srcOrd="0" destOrd="0" presId="urn:microsoft.com/office/officeart/2005/8/layout/target3"/>
    <dgm:cxn modelId="{3219B6A8-0E7F-41D1-B6F9-6555509016D1}" type="presParOf" srcId="{7A9BC415-EE1B-4DE9-9BFA-2D6F76629B2B}" destId="{3D351F11-A762-4AF7-BE08-5B2D712F59A5}" srcOrd="1" destOrd="0" presId="urn:microsoft.com/office/officeart/2005/8/layout/target3"/>
    <dgm:cxn modelId="{3C97A9C7-6301-45E7-89C0-0817C8403CCB}" type="presParOf" srcId="{7A9BC415-EE1B-4DE9-9BFA-2D6F76629B2B}" destId="{2965073F-D778-430C-942C-EE7E64C75885}" srcOrd="2" destOrd="0" presId="urn:microsoft.com/office/officeart/2005/8/layout/target3"/>
    <dgm:cxn modelId="{B7654DD4-ED49-4A1E-8065-BAA16C63D527}" type="presParOf" srcId="{7A9BC415-EE1B-4DE9-9BFA-2D6F76629B2B}" destId="{F4245F2F-EC86-49C9-8B8C-55281118D072}" srcOrd="3" destOrd="0" presId="urn:microsoft.com/office/officeart/2005/8/layout/target3"/>
    <dgm:cxn modelId="{8D65A8D6-8A26-484D-B7FD-FCC5B8F3BB02}" type="presParOf" srcId="{7A9BC415-EE1B-4DE9-9BFA-2D6F76629B2B}" destId="{69B6A6F9-811B-4301-BF5C-B27E78F8D668}" srcOrd="4" destOrd="0" presId="urn:microsoft.com/office/officeart/2005/8/layout/target3"/>
    <dgm:cxn modelId="{EF181DF8-30B5-4EB1-A54C-C166D49943DA}" type="presParOf" srcId="{7A9BC415-EE1B-4DE9-9BFA-2D6F76629B2B}" destId="{7A72EE73-079E-4096-9392-06E11EB159C7}" srcOrd="5" destOrd="0" presId="urn:microsoft.com/office/officeart/2005/8/layout/target3"/>
    <dgm:cxn modelId="{79EDA211-83BC-480B-8323-FFB126D31C6C}" type="presParOf" srcId="{7A9BC415-EE1B-4DE9-9BFA-2D6F76629B2B}" destId="{467BA60D-FF1C-4535-805D-C4D8212BA5C9}" srcOrd="6" destOrd="0" presId="urn:microsoft.com/office/officeart/2005/8/layout/target3"/>
    <dgm:cxn modelId="{978F866F-8818-42EA-BB1E-7B6CC44793B1}" type="presParOf" srcId="{7A9BC415-EE1B-4DE9-9BFA-2D6F76629B2B}" destId="{05FC1D01-9E6E-444D-9252-D74A73DCC212}" srcOrd="7" destOrd="0" presId="urn:microsoft.com/office/officeart/2005/8/layout/target3"/>
    <dgm:cxn modelId="{F9540A7D-50EA-49BA-8199-809E55E6D6E1}" type="presParOf" srcId="{7A9BC415-EE1B-4DE9-9BFA-2D6F76629B2B}" destId="{587DE122-1CAD-4EC0-BF7F-4356773197B2}" srcOrd="8" destOrd="0" presId="urn:microsoft.com/office/officeart/2005/8/layout/target3"/>
    <dgm:cxn modelId="{64C69872-D692-44EF-A383-4414B26DA208}" type="presParOf" srcId="{7A9BC415-EE1B-4DE9-9BFA-2D6F76629B2B}" destId="{AE99DF79-3682-4DFF-B253-20ACA0D202E3}" srcOrd="9" destOrd="0" presId="urn:microsoft.com/office/officeart/2005/8/layout/target3"/>
    <dgm:cxn modelId="{E7602049-018F-48E1-BB99-BBA95CC094AC}" type="presParOf" srcId="{7A9BC415-EE1B-4DE9-9BFA-2D6F76629B2B}" destId="{4EB9B562-417F-4ACF-BCA8-86F076C9713C}" srcOrd="10" destOrd="0" presId="urn:microsoft.com/office/officeart/2005/8/layout/target3"/>
    <dgm:cxn modelId="{D314A0C8-8449-4811-8E3E-2C8810FD259D}" type="presParOf" srcId="{7A9BC415-EE1B-4DE9-9BFA-2D6F76629B2B}" destId="{5948BE26-529A-457E-8C4C-C11231862B65}" srcOrd="11"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en-US" b="1" dirty="0" err="1" smtClean="0">
              <a:solidFill>
                <a:srgbClr val="FF0000"/>
              </a:solidFill>
              <a:effectLst>
                <a:outerShdw blurRad="38100" dist="38100" dir="2700000" algn="tl">
                  <a:srgbClr val="000000">
                    <a:alpha val="43137"/>
                  </a:srgbClr>
                </a:outerShdw>
              </a:effectLst>
            </a:rPr>
            <a:t>Olayın</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İhbar</a:t>
          </a:r>
          <a:r>
            <a:rPr lang="en-US" b="1" dirty="0" smtClean="0">
              <a:solidFill>
                <a:srgbClr val="FF0000"/>
              </a:solidFill>
              <a:effectLst>
                <a:outerShdw blurRad="38100" dist="38100" dir="2700000" algn="tl">
                  <a:srgbClr val="000000">
                    <a:alpha val="43137"/>
                  </a:srgbClr>
                </a:outerShdw>
              </a:effectLst>
            </a:rPr>
            <a:t> veya </a:t>
          </a:r>
          <a:r>
            <a:rPr lang="en-US" b="1" dirty="0" err="1" smtClean="0">
              <a:solidFill>
                <a:srgbClr val="FF0000"/>
              </a:solidFill>
              <a:effectLst>
                <a:outerShdw blurRad="38100" dist="38100" dir="2700000" algn="tl">
                  <a:srgbClr val="000000">
                    <a:alpha val="43137"/>
                  </a:srgbClr>
                </a:outerShdw>
              </a:effectLst>
            </a:rPr>
            <a:t>Şikayetin</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İdareye</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İntikal</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Etmesi</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Üzerine</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en-US" b="1" dirty="0" smtClean="0">
              <a:solidFill>
                <a:srgbClr val="FF0000"/>
              </a:solidFill>
            </a:rPr>
            <a:t>İNCELEME/ARAŞTIRMA </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38D795-0B06-4DCA-9A7A-842305EFC85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tr-TR"/>
        </a:p>
      </dgm:t>
    </dgm:pt>
    <dgm:pt modelId="{23F136EC-2BD1-4875-874A-F525D11BFA5E}">
      <dgm:prSet/>
      <dgm:spPr/>
      <dgm:t>
        <a:bodyPr/>
        <a:lstStyle/>
        <a:p>
          <a:pPr rtl="0"/>
          <a:r>
            <a:rPr lang="tr-TR" b="1" dirty="0" smtClean="0">
              <a:hlinkClick xmlns:r="http://schemas.openxmlformats.org/officeDocument/2006/relationships" r:id="rId1" action="ppaction://hlinksldjump"/>
            </a:rPr>
            <a:t>SUNUM PLANINA DÖNELİM</a:t>
          </a:r>
          <a:endParaRPr lang="tr-TR" dirty="0"/>
        </a:p>
      </dgm:t>
    </dgm:pt>
    <dgm:pt modelId="{12B7326A-E69F-4308-A5A8-A55831449616}" type="parTrans" cxnId="{39A405C9-00BD-4695-928D-016A8527CEE0}">
      <dgm:prSet/>
      <dgm:spPr/>
      <dgm:t>
        <a:bodyPr/>
        <a:lstStyle/>
        <a:p>
          <a:endParaRPr lang="tr-TR"/>
        </a:p>
      </dgm:t>
    </dgm:pt>
    <dgm:pt modelId="{0AACB3A7-CB44-4E86-8A60-F49DB3A653BB}" type="sibTrans" cxnId="{39A405C9-00BD-4695-928D-016A8527CEE0}">
      <dgm:prSet/>
      <dgm:spPr/>
      <dgm:t>
        <a:bodyPr/>
        <a:lstStyle/>
        <a:p>
          <a:endParaRPr lang="tr-TR"/>
        </a:p>
      </dgm:t>
    </dgm:pt>
    <dgm:pt modelId="{F7343BC6-BD0C-444D-A1F4-4AFD3916D8B6}" type="pres">
      <dgm:prSet presAssocID="{4238D795-0B06-4DCA-9A7A-842305EFC858}" presName="arrowDiagram" presStyleCnt="0">
        <dgm:presLayoutVars>
          <dgm:chMax val="5"/>
          <dgm:dir/>
          <dgm:resizeHandles val="exact"/>
        </dgm:presLayoutVars>
      </dgm:prSet>
      <dgm:spPr/>
      <dgm:t>
        <a:bodyPr/>
        <a:lstStyle/>
        <a:p>
          <a:endParaRPr lang="tr-TR"/>
        </a:p>
      </dgm:t>
    </dgm:pt>
    <dgm:pt modelId="{55380F8B-DB64-475E-B6BE-C09E00728910}" type="pres">
      <dgm:prSet presAssocID="{4238D795-0B06-4DCA-9A7A-842305EFC858}" presName="arrow" presStyleLbl="bgShp" presStyleIdx="0" presStyleCnt="1" custAng="17546966"/>
      <dgm:spPr>
        <a:solidFill>
          <a:schemeClr val="accent3">
            <a:lumMod val="75000"/>
          </a:schemeClr>
        </a:solidFill>
      </dgm:spPr>
      <dgm:t>
        <a:bodyPr/>
        <a:lstStyle/>
        <a:p>
          <a:endParaRPr lang="tr-T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61CA3D9-0176-41F1-ABB7-8B40ED0D9913}" type="pres">
      <dgm:prSet presAssocID="{4238D795-0B06-4DCA-9A7A-842305EFC858}" presName="arrowDiagram1" presStyleCnt="0">
        <dgm:presLayoutVars>
          <dgm:bulletEnabled val="1"/>
        </dgm:presLayoutVars>
      </dgm:prSet>
      <dgm:spPr/>
    </dgm:pt>
    <dgm:pt modelId="{998F6199-9261-42EF-BDFD-BEE99606CACC}" type="pres">
      <dgm:prSet presAssocID="{23F136EC-2BD1-4875-874A-F525D11BFA5E}" presName="bullet1" presStyleLbl="node1" presStyleIdx="0" presStyleCnt="1"/>
      <dgm:spPr/>
    </dgm:pt>
    <dgm:pt modelId="{F53E2836-0AC7-4B9B-A1CE-5F61E4F8A1CB}" type="pres">
      <dgm:prSet presAssocID="{23F136EC-2BD1-4875-874A-F525D11BFA5E}" presName="textBox1" presStyleLbl="revTx" presStyleIdx="0" presStyleCnt="1" custScaleX="248641" custScaleY="111783">
        <dgm:presLayoutVars>
          <dgm:bulletEnabled val="1"/>
        </dgm:presLayoutVars>
      </dgm:prSet>
      <dgm:spPr/>
      <dgm:t>
        <a:bodyPr/>
        <a:lstStyle/>
        <a:p>
          <a:endParaRPr lang="tr-TR"/>
        </a:p>
      </dgm:t>
    </dgm:pt>
  </dgm:ptLst>
  <dgm:cxnLst>
    <dgm:cxn modelId="{30A24A30-DB2B-4BF5-B4AA-29650077139F}" type="presOf" srcId="{4238D795-0B06-4DCA-9A7A-842305EFC858}" destId="{F7343BC6-BD0C-444D-A1F4-4AFD3916D8B6}" srcOrd="0" destOrd="0" presId="urn:microsoft.com/office/officeart/2005/8/layout/arrow2"/>
    <dgm:cxn modelId="{39A405C9-00BD-4695-928D-016A8527CEE0}" srcId="{4238D795-0B06-4DCA-9A7A-842305EFC858}" destId="{23F136EC-2BD1-4875-874A-F525D11BFA5E}" srcOrd="0" destOrd="0" parTransId="{12B7326A-E69F-4308-A5A8-A55831449616}" sibTransId="{0AACB3A7-CB44-4E86-8A60-F49DB3A653BB}"/>
    <dgm:cxn modelId="{11277E8D-BE01-4927-96A2-13C5CD413458}" type="presOf" srcId="{23F136EC-2BD1-4875-874A-F525D11BFA5E}" destId="{F53E2836-0AC7-4B9B-A1CE-5F61E4F8A1CB}" srcOrd="0" destOrd="0" presId="urn:microsoft.com/office/officeart/2005/8/layout/arrow2"/>
    <dgm:cxn modelId="{9259F84D-7056-4243-BA7E-16100E4B9260}" type="presParOf" srcId="{F7343BC6-BD0C-444D-A1F4-4AFD3916D8B6}" destId="{55380F8B-DB64-475E-B6BE-C09E00728910}" srcOrd="0" destOrd="0" presId="urn:microsoft.com/office/officeart/2005/8/layout/arrow2"/>
    <dgm:cxn modelId="{0873F826-FDD0-4400-830A-3EE6C914E710}" type="presParOf" srcId="{F7343BC6-BD0C-444D-A1F4-4AFD3916D8B6}" destId="{C61CA3D9-0176-41F1-ABB7-8B40ED0D9913}" srcOrd="1" destOrd="0" presId="urn:microsoft.com/office/officeart/2005/8/layout/arrow2"/>
    <dgm:cxn modelId="{4F7073C2-19C0-4E18-A492-274935E99777}" type="presParOf" srcId="{C61CA3D9-0176-41F1-ABB7-8B40ED0D9913}" destId="{998F6199-9261-42EF-BDFD-BEE99606CACC}" srcOrd="0" destOrd="0" presId="urn:microsoft.com/office/officeart/2005/8/layout/arrow2"/>
    <dgm:cxn modelId="{FCA45CDE-274B-450E-ADFB-9FEA22D398C9}" type="presParOf" srcId="{C61CA3D9-0176-41F1-ABB7-8B40ED0D9913}" destId="{F53E2836-0AC7-4B9B-A1CE-5F61E4F8A1CB}"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en-US" b="1" dirty="0" smtClean="0">
              <a:solidFill>
                <a:srgbClr val="FF0000"/>
              </a:solidFill>
            </a:rPr>
            <a:t>İNCELEME/ARAŞTIRMA </a:t>
          </a:r>
          <a:r>
            <a:rPr lang="tr-TR" b="1" dirty="0" smtClean="0">
              <a:solidFill>
                <a:srgbClr val="FF0000"/>
              </a:solidFill>
            </a:rPr>
            <a:t>İŞLEMLERİ</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en-US" b="1" dirty="0" smtClean="0">
              <a:solidFill>
                <a:srgbClr val="FF0000"/>
              </a:solidFill>
            </a:rPr>
            <a:t>İNCELEME/ARAŞTIRMA </a:t>
          </a:r>
          <a:r>
            <a:rPr lang="tr-TR" b="1" dirty="0" smtClean="0">
              <a:solidFill>
                <a:srgbClr val="FF0000"/>
              </a:solidFill>
            </a:rPr>
            <a:t>İŞLEMLERİ</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en-US" b="1" dirty="0" smtClean="0">
              <a:solidFill>
                <a:srgbClr val="FF0000"/>
              </a:solidFill>
            </a:rPr>
            <a:t>İNCELEME/ARAŞTIRMA </a:t>
          </a:r>
          <a:r>
            <a:rPr lang="tr-TR" b="1" dirty="0" smtClean="0">
              <a:solidFill>
                <a:srgbClr val="FF0000"/>
              </a:solidFill>
            </a:rPr>
            <a:t>İŞLEMLERİ</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en-US" b="1" dirty="0" smtClean="0">
              <a:solidFill>
                <a:srgbClr val="FF0000"/>
              </a:solidFill>
            </a:rPr>
            <a:t>İNCELEME/ARAŞTIRMA </a:t>
          </a:r>
          <a:r>
            <a:rPr lang="tr-TR" b="1" dirty="0" smtClean="0">
              <a:solidFill>
                <a:srgbClr val="FF0000"/>
              </a:solidFill>
            </a:rPr>
            <a:t>İŞLEMLERİ</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en-US" b="1" dirty="0" smtClean="0">
              <a:solidFill>
                <a:srgbClr val="FF0000"/>
              </a:solidFill>
            </a:rPr>
            <a:t>İNCELEME/ARAŞTIRMA </a:t>
          </a:r>
          <a:r>
            <a:rPr lang="tr-TR" b="1" dirty="0" smtClean="0">
              <a:solidFill>
                <a:srgbClr val="FF0000"/>
              </a:solidFill>
            </a:rPr>
            <a:t>İŞLEMLERİ</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tr-TR" b="1" dirty="0" smtClean="0">
              <a:solidFill>
                <a:srgbClr val="FF0000"/>
              </a:solidFill>
            </a:rPr>
            <a:t>SUNUM PLANI</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custScaleX="100375" custLinFactNeighborY="-190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ScaleX="100000"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ÖRNEK ARAŞTIRMA/İNCELEME RAPORU</a:t>
          </a:r>
          <a:endParaRPr lang="tr-TR" sz="2000"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b="1">
            <a:effectLst>
              <a:outerShdw blurRad="38100" dist="38100" dir="2700000" algn="tl">
                <a:srgbClr val="000000">
                  <a:alpha val="43137"/>
                </a:srgbClr>
              </a:outerShdw>
            </a:effectLst>
          </a:endParaRPr>
        </a:p>
      </dgm:t>
    </dgm:pt>
    <dgm:pt modelId="{596728CC-A51C-41A5-A6D6-5C5BF5DC324A}" type="sibTrans" cxnId="{8CF3B10E-31D6-4027-941B-12367342B25E}">
      <dgm:prSet/>
      <dgm:spPr/>
      <dgm:t>
        <a:bodyPr/>
        <a:lstStyle/>
        <a:p>
          <a:endParaRPr lang="tr-TR" b="1">
            <a:effectLst>
              <a:outerShdw blurRad="38100" dist="38100" dir="2700000" algn="tl">
                <a:srgbClr val="000000">
                  <a:alpha val="43137"/>
                </a:srgbClr>
              </a:outerShdw>
            </a:effectLst>
          </a:endParaRP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custScaleX="128581" custLinFactNeighborY="-1206"/>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tr-TR" b="1" dirty="0" smtClean="0">
              <a:solidFill>
                <a:srgbClr val="FF0000"/>
              </a:solidFill>
            </a:rPr>
            <a:t>DİSİPLİN SORUŞTURMASI</a:t>
          </a:r>
          <a:r>
            <a:rPr lang="en-US" b="1" dirty="0" smtClean="0">
              <a:solidFill>
                <a:srgbClr val="FF0000"/>
              </a:solidFill>
            </a:rPr>
            <a:t> </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238D795-0B06-4DCA-9A7A-842305EFC85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tr-TR"/>
        </a:p>
      </dgm:t>
    </dgm:pt>
    <dgm:pt modelId="{23F136EC-2BD1-4875-874A-F525D11BFA5E}">
      <dgm:prSet/>
      <dgm:spPr/>
      <dgm:t>
        <a:bodyPr/>
        <a:lstStyle/>
        <a:p>
          <a:pPr rtl="0"/>
          <a:r>
            <a:rPr lang="tr-TR" b="1" dirty="0" smtClean="0">
              <a:hlinkClick xmlns:r="http://schemas.openxmlformats.org/officeDocument/2006/relationships" r:id="rId1" action="ppaction://hlinksldjump"/>
            </a:rPr>
            <a:t>SUNUM PLANINA DÖNELİM</a:t>
          </a:r>
          <a:endParaRPr lang="tr-TR" dirty="0"/>
        </a:p>
      </dgm:t>
    </dgm:pt>
    <dgm:pt modelId="{12B7326A-E69F-4308-A5A8-A55831449616}" type="parTrans" cxnId="{39A405C9-00BD-4695-928D-016A8527CEE0}">
      <dgm:prSet/>
      <dgm:spPr/>
      <dgm:t>
        <a:bodyPr/>
        <a:lstStyle/>
        <a:p>
          <a:endParaRPr lang="tr-TR"/>
        </a:p>
      </dgm:t>
    </dgm:pt>
    <dgm:pt modelId="{0AACB3A7-CB44-4E86-8A60-F49DB3A653BB}" type="sibTrans" cxnId="{39A405C9-00BD-4695-928D-016A8527CEE0}">
      <dgm:prSet/>
      <dgm:spPr/>
      <dgm:t>
        <a:bodyPr/>
        <a:lstStyle/>
        <a:p>
          <a:endParaRPr lang="tr-TR"/>
        </a:p>
      </dgm:t>
    </dgm:pt>
    <dgm:pt modelId="{F7343BC6-BD0C-444D-A1F4-4AFD3916D8B6}" type="pres">
      <dgm:prSet presAssocID="{4238D795-0B06-4DCA-9A7A-842305EFC858}" presName="arrowDiagram" presStyleCnt="0">
        <dgm:presLayoutVars>
          <dgm:chMax val="5"/>
          <dgm:dir/>
          <dgm:resizeHandles val="exact"/>
        </dgm:presLayoutVars>
      </dgm:prSet>
      <dgm:spPr/>
      <dgm:t>
        <a:bodyPr/>
        <a:lstStyle/>
        <a:p>
          <a:endParaRPr lang="tr-TR"/>
        </a:p>
      </dgm:t>
    </dgm:pt>
    <dgm:pt modelId="{55380F8B-DB64-475E-B6BE-C09E00728910}" type="pres">
      <dgm:prSet presAssocID="{4238D795-0B06-4DCA-9A7A-842305EFC858}" presName="arrow" presStyleLbl="bgShp" presStyleIdx="0" presStyleCnt="1" custAng="17546966"/>
      <dgm:spPr>
        <a:solidFill>
          <a:schemeClr val="accent2">
            <a:lumMod val="75000"/>
          </a:schemeClr>
        </a:solidFill>
      </dgm:spPr>
      <dgm:t>
        <a:bodyPr/>
        <a:lstStyle/>
        <a:p>
          <a:endParaRPr lang="tr-T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61CA3D9-0176-41F1-ABB7-8B40ED0D9913}" type="pres">
      <dgm:prSet presAssocID="{4238D795-0B06-4DCA-9A7A-842305EFC858}" presName="arrowDiagram1" presStyleCnt="0">
        <dgm:presLayoutVars>
          <dgm:bulletEnabled val="1"/>
        </dgm:presLayoutVars>
      </dgm:prSet>
      <dgm:spPr/>
    </dgm:pt>
    <dgm:pt modelId="{998F6199-9261-42EF-BDFD-BEE99606CACC}" type="pres">
      <dgm:prSet presAssocID="{23F136EC-2BD1-4875-874A-F525D11BFA5E}" presName="bullet1" presStyleLbl="node1" presStyleIdx="0" presStyleCnt="1"/>
      <dgm:spPr/>
    </dgm:pt>
    <dgm:pt modelId="{F53E2836-0AC7-4B9B-A1CE-5F61E4F8A1CB}" type="pres">
      <dgm:prSet presAssocID="{23F136EC-2BD1-4875-874A-F525D11BFA5E}" presName="textBox1" presStyleLbl="revTx" presStyleIdx="0" presStyleCnt="1" custScaleX="248641" custScaleY="111783">
        <dgm:presLayoutVars>
          <dgm:bulletEnabled val="1"/>
        </dgm:presLayoutVars>
      </dgm:prSet>
      <dgm:spPr/>
      <dgm:t>
        <a:bodyPr/>
        <a:lstStyle/>
        <a:p>
          <a:endParaRPr lang="tr-TR"/>
        </a:p>
      </dgm:t>
    </dgm:pt>
  </dgm:ptLst>
  <dgm:cxnLst>
    <dgm:cxn modelId="{30A24A30-DB2B-4BF5-B4AA-29650077139F}" type="presOf" srcId="{4238D795-0B06-4DCA-9A7A-842305EFC858}" destId="{F7343BC6-BD0C-444D-A1F4-4AFD3916D8B6}" srcOrd="0" destOrd="0" presId="urn:microsoft.com/office/officeart/2005/8/layout/arrow2"/>
    <dgm:cxn modelId="{39A405C9-00BD-4695-928D-016A8527CEE0}" srcId="{4238D795-0B06-4DCA-9A7A-842305EFC858}" destId="{23F136EC-2BD1-4875-874A-F525D11BFA5E}" srcOrd="0" destOrd="0" parTransId="{12B7326A-E69F-4308-A5A8-A55831449616}" sibTransId="{0AACB3A7-CB44-4E86-8A60-F49DB3A653BB}"/>
    <dgm:cxn modelId="{11277E8D-BE01-4927-96A2-13C5CD413458}" type="presOf" srcId="{23F136EC-2BD1-4875-874A-F525D11BFA5E}" destId="{F53E2836-0AC7-4B9B-A1CE-5F61E4F8A1CB}" srcOrd="0" destOrd="0" presId="urn:microsoft.com/office/officeart/2005/8/layout/arrow2"/>
    <dgm:cxn modelId="{9259F84D-7056-4243-BA7E-16100E4B9260}" type="presParOf" srcId="{F7343BC6-BD0C-444D-A1F4-4AFD3916D8B6}" destId="{55380F8B-DB64-475E-B6BE-C09E00728910}" srcOrd="0" destOrd="0" presId="urn:microsoft.com/office/officeart/2005/8/layout/arrow2"/>
    <dgm:cxn modelId="{0873F826-FDD0-4400-830A-3EE6C914E710}" type="presParOf" srcId="{F7343BC6-BD0C-444D-A1F4-4AFD3916D8B6}" destId="{C61CA3D9-0176-41F1-ABB7-8B40ED0D9913}" srcOrd="1" destOrd="0" presId="urn:microsoft.com/office/officeart/2005/8/layout/arrow2"/>
    <dgm:cxn modelId="{4F7073C2-19C0-4E18-A492-274935E99777}" type="presParOf" srcId="{C61CA3D9-0176-41F1-ABB7-8B40ED0D9913}" destId="{998F6199-9261-42EF-BDFD-BEE99606CACC}" srcOrd="0" destOrd="0" presId="urn:microsoft.com/office/officeart/2005/8/layout/arrow2"/>
    <dgm:cxn modelId="{FCA45CDE-274B-450E-ADFB-9FEA22D398C9}" type="presParOf" srcId="{C61CA3D9-0176-41F1-ABB7-8B40ED0D9913}" destId="{F53E2836-0AC7-4B9B-A1CE-5F61E4F8A1CB}"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5A333EC-620A-4157-AB29-609794BC9BA4}"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F85E1FD5-6E21-42ED-ABAC-0237C03037B6}">
      <dgm:prSet/>
      <dgm:spPr/>
      <dgm:t>
        <a:bodyPr/>
        <a:lstStyle/>
        <a:p>
          <a:pPr rtl="0"/>
          <a:r>
            <a:rPr lang="en-US" b="1" dirty="0" err="1" smtClean="0"/>
            <a:t>Olayın</a:t>
          </a:r>
          <a:r>
            <a:rPr lang="en-US" b="1" dirty="0" smtClean="0"/>
            <a:t> Resen </a:t>
          </a:r>
          <a:r>
            <a:rPr lang="en-US" b="1" dirty="0" err="1" smtClean="0"/>
            <a:t>Öğrenilmesi</a:t>
          </a:r>
          <a:r>
            <a:rPr lang="tr-TR" b="1" dirty="0" smtClean="0"/>
            <a:t> ve Tespit Edilmesi</a:t>
          </a:r>
          <a:endParaRPr lang="tr-TR" b="1" dirty="0"/>
        </a:p>
      </dgm:t>
    </dgm:pt>
    <dgm:pt modelId="{B89159B4-8344-44D8-8FC0-A154B0E91137}" type="parTrans" cxnId="{21B2363D-CD7F-486D-AD6D-D7C2EE21C78C}">
      <dgm:prSet/>
      <dgm:spPr/>
      <dgm:t>
        <a:bodyPr/>
        <a:lstStyle/>
        <a:p>
          <a:endParaRPr lang="tr-TR"/>
        </a:p>
      </dgm:t>
    </dgm:pt>
    <dgm:pt modelId="{85F6917F-9EE0-4EDE-B315-4D125C911D0E}" type="sibTrans" cxnId="{21B2363D-CD7F-486D-AD6D-D7C2EE21C78C}">
      <dgm:prSet/>
      <dgm:spPr/>
      <dgm:t>
        <a:bodyPr/>
        <a:lstStyle/>
        <a:p>
          <a:endParaRPr lang="tr-TR"/>
        </a:p>
      </dgm:t>
    </dgm:pt>
    <dgm:pt modelId="{ECAD7909-729A-4F93-B5D1-46A87721316F}" type="pres">
      <dgm:prSet presAssocID="{45A333EC-620A-4157-AB29-609794BC9BA4}" presName="Name0" presStyleCnt="0">
        <dgm:presLayoutVars>
          <dgm:chMax val="7"/>
          <dgm:dir/>
          <dgm:animLvl val="lvl"/>
          <dgm:resizeHandles val="exact"/>
        </dgm:presLayoutVars>
      </dgm:prSet>
      <dgm:spPr/>
      <dgm:t>
        <a:bodyPr/>
        <a:lstStyle/>
        <a:p>
          <a:endParaRPr lang="tr-TR"/>
        </a:p>
      </dgm:t>
    </dgm:pt>
    <dgm:pt modelId="{9C565290-26D7-442B-A388-153B686D0F7D}" type="pres">
      <dgm:prSet presAssocID="{F85E1FD5-6E21-42ED-ABAC-0237C03037B6}" presName="circle1" presStyleLbl="node1" presStyleIdx="0" presStyleCnt="1"/>
      <dgm:spPr/>
    </dgm:pt>
    <dgm:pt modelId="{9ADB7AF3-B522-486F-8DCB-4E7FF52A45B3}" type="pres">
      <dgm:prSet presAssocID="{F85E1FD5-6E21-42ED-ABAC-0237C03037B6}" presName="space" presStyleCnt="0"/>
      <dgm:spPr/>
    </dgm:pt>
    <dgm:pt modelId="{C37DF961-6623-499E-9C2F-020166E8F476}" type="pres">
      <dgm:prSet presAssocID="{F85E1FD5-6E21-42ED-ABAC-0237C03037B6}" presName="rect1" presStyleLbl="alignAcc1" presStyleIdx="0" presStyleCnt="1"/>
      <dgm:spPr/>
      <dgm:t>
        <a:bodyPr/>
        <a:lstStyle/>
        <a:p>
          <a:endParaRPr lang="tr-TR"/>
        </a:p>
      </dgm:t>
    </dgm:pt>
    <dgm:pt modelId="{8498D1C7-F562-49FE-A3FA-93FCA2673E88}" type="pres">
      <dgm:prSet presAssocID="{F85E1FD5-6E21-42ED-ABAC-0237C03037B6}" presName="rect1ParTxNoCh" presStyleLbl="alignAcc1" presStyleIdx="0" presStyleCnt="1">
        <dgm:presLayoutVars>
          <dgm:chMax val="1"/>
          <dgm:bulletEnabled val="1"/>
        </dgm:presLayoutVars>
      </dgm:prSet>
      <dgm:spPr/>
      <dgm:t>
        <a:bodyPr/>
        <a:lstStyle/>
        <a:p>
          <a:endParaRPr lang="tr-TR"/>
        </a:p>
      </dgm:t>
    </dgm:pt>
  </dgm:ptLst>
  <dgm:cxnLst>
    <dgm:cxn modelId="{080CEEBA-E3B7-4F32-B258-0F6A48D79F5B}" type="presOf" srcId="{F85E1FD5-6E21-42ED-ABAC-0237C03037B6}" destId="{8498D1C7-F562-49FE-A3FA-93FCA2673E88}" srcOrd="1" destOrd="0" presId="urn:microsoft.com/office/officeart/2005/8/layout/target3"/>
    <dgm:cxn modelId="{21B2363D-CD7F-486D-AD6D-D7C2EE21C78C}" srcId="{45A333EC-620A-4157-AB29-609794BC9BA4}" destId="{F85E1FD5-6E21-42ED-ABAC-0237C03037B6}" srcOrd="0" destOrd="0" parTransId="{B89159B4-8344-44D8-8FC0-A154B0E91137}" sibTransId="{85F6917F-9EE0-4EDE-B315-4D125C911D0E}"/>
    <dgm:cxn modelId="{F0A3A62F-FB97-4830-8A16-79E0BD555158}" type="presOf" srcId="{F85E1FD5-6E21-42ED-ABAC-0237C03037B6}" destId="{C37DF961-6623-499E-9C2F-020166E8F476}" srcOrd="0" destOrd="0" presId="urn:microsoft.com/office/officeart/2005/8/layout/target3"/>
    <dgm:cxn modelId="{48B74D41-2120-4D2D-9347-0C87548524FC}" type="presOf" srcId="{45A333EC-620A-4157-AB29-609794BC9BA4}" destId="{ECAD7909-729A-4F93-B5D1-46A87721316F}" srcOrd="0" destOrd="0" presId="urn:microsoft.com/office/officeart/2005/8/layout/target3"/>
    <dgm:cxn modelId="{D372F9CA-12EA-4F16-A5CC-984A08BB7E30}" type="presParOf" srcId="{ECAD7909-729A-4F93-B5D1-46A87721316F}" destId="{9C565290-26D7-442B-A388-153B686D0F7D}" srcOrd="0" destOrd="0" presId="urn:microsoft.com/office/officeart/2005/8/layout/target3"/>
    <dgm:cxn modelId="{29DD1E3D-86C1-4359-8496-06D3BD9714CA}" type="presParOf" srcId="{ECAD7909-729A-4F93-B5D1-46A87721316F}" destId="{9ADB7AF3-B522-486F-8DCB-4E7FF52A45B3}" srcOrd="1" destOrd="0" presId="urn:microsoft.com/office/officeart/2005/8/layout/target3"/>
    <dgm:cxn modelId="{2D7CD955-7BA1-45D3-B3DF-161C851B3790}" type="presParOf" srcId="{ECAD7909-729A-4F93-B5D1-46A87721316F}" destId="{C37DF961-6623-499E-9C2F-020166E8F476}" srcOrd="2" destOrd="0" presId="urn:microsoft.com/office/officeart/2005/8/layout/target3"/>
    <dgm:cxn modelId="{4BA8300D-0B25-4505-9F7E-48EC63010EFB}" type="presParOf" srcId="{ECAD7909-729A-4F93-B5D1-46A87721316F}" destId="{8498D1C7-F562-49FE-A3FA-93FCA2673E8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D5BB1B7-7CDD-4775-B230-26910C4392AF}"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BF986E52-DF9A-4644-9A96-850DECA57DF3}">
      <dgm:prSet/>
      <dgm:spPr/>
      <dgm:t>
        <a:bodyPr/>
        <a:lstStyle/>
        <a:p>
          <a:pPr rtl="0"/>
          <a:r>
            <a:rPr lang="en-US" b="1" dirty="0" err="1" smtClean="0"/>
            <a:t>Olayın</a:t>
          </a:r>
          <a:r>
            <a:rPr lang="en-US" b="1" dirty="0" smtClean="0"/>
            <a:t> </a:t>
          </a:r>
          <a:r>
            <a:rPr lang="en-US" b="1" dirty="0" err="1" smtClean="0"/>
            <a:t>İhbar</a:t>
          </a:r>
          <a:r>
            <a:rPr lang="en-US" b="1" dirty="0" smtClean="0"/>
            <a:t> </a:t>
          </a:r>
          <a:r>
            <a:rPr lang="en-US" b="1" dirty="0" err="1" smtClean="0"/>
            <a:t>ve</a:t>
          </a:r>
          <a:r>
            <a:rPr lang="en-US" b="1" dirty="0" smtClean="0"/>
            <a:t> </a:t>
          </a:r>
          <a:r>
            <a:rPr lang="en-US" b="1" dirty="0" err="1" smtClean="0"/>
            <a:t>Şikayet</a:t>
          </a:r>
          <a:r>
            <a:rPr lang="en-US" b="1" dirty="0" smtClean="0"/>
            <a:t> </a:t>
          </a:r>
          <a:r>
            <a:rPr lang="en-US" b="1" dirty="0" err="1" smtClean="0"/>
            <a:t>Üzerine</a:t>
          </a:r>
          <a:r>
            <a:rPr lang="en-US" b="1" dirty="0" smtClean="0"/>
            <a:t> </a:t>
          </a:r>
          <a:r>
            <a:rPr lang="en-US" b="1" dirty="0" err="1" smtClean="0"/>
            <a:t>Öğrenilmesi</a:t>
          </a:r>
          <a:endParaRPr lang="tr-TR" b="1" dirty="0"/>
        </a:p>
      </dgm:t>
    </dgm:pt>
    <dgm:pt modelId="{6F69BA57-0DDF-4B55-A5A6-073A5CDDDA87}" type="parTrans" cxnId="{3F408F7D-91CC-4A50-AE80-72B82C7ABBBC}">
      <dgm:prSet/>
      <dgm:spPr/>
      <dgm:t>
        <a:bodyPr/>
        <a:lstStyle/>
        <a:p>
          <a:endParaRPr lang="tr-TR"/>
        </a:p>
      </dgm:t>
    </dgm:pt>
    <dgm:pt modelId="{595D4654-D160-449C-9D20-2CA8416DEDCE}" type="sibTrans" cxnId="{3F408F7D-91CC-4A50-AE80-72B82C7ABBBC}">
      <dgm:prSet/>
      <dgm:spPr/>
      <dgm:t>
        <a:bodyPr/>
        <a:lstStyle/>
        <a:p>
          <a:endParaRPr lang="tr-TR"/>
        </a:p>
      </dgm:t>
    </dgm:pt>
    <dgm:pt modelId="{7A9BC415-EE1B-4DE9-9BFA-2D6F76629B2B}" type="pres">
      <dgm:prSet presAssocID="{CD5BB1B7-7CDD-4775-B230-26910C4392AF}" presName="Name0" presStyleCnt="0">
        <dgm:presLayoutVars>
          <dgm:chMax val="7"/>
          <dgm:dir/>
          <dgm:animLvl val="lvl"/>
          <dgm:resizeHandles val="exact"/>
        </dgm:presLayoutVars>
      </dgm:prSet>
      <dgm:spPr/>
      <dgm:t>
        <a:bodyPr/>
        <a:lstStyle/>
        <a:p>
          <a:endParaRPr lang="tr-TR"/>
        </a:p>
      </dgm:t>
    </dgm:pt>
    <dgm:pt modelId="{EEAA56BE-77D6-4933-8038-857F291EDB2B}" type="pres">
      <dgm:prSet presAssocID="{BF986E52-DF9A-4644-9A96-850DECA57DF3}" presName="circle1" presStyleLbl="node1" presStyleIdx="0" presStyleCnt="1" custFlipHor="1" custScaleX="100800" custLinFactX="100000" custLinFactNeighborX="138747"/>
      <dgm:spPr/>
    </dgm:pt>
    <dgm:pt modelId="{3D351F11-A762-4AF7-BE08-5B2D712F59A5}" type="pres">
      <dgm:prSet presAssocID="{BF986E52-DF9A-4644-9A96-850DECA57DF3}" presName="space" presStyleCnt="0"/>
      <dgm:spPr/>
    </dgm:pt>
    <dgm:pt modelId="{2965073F-D778-430C-942C-EE7E64C75885}" type="pres">
      <dgm:prSet presAssocID="{BF986E52-DF9A-4644-9A96-850DECA57DF3}" presName="rect1" presStyleLbl="alignAcc1" presStyleIdx="0" presStyleCnt="1"/>
      <dgm:spPr/>
      <dgm:t>
        <a:bodyPr/>
        <a:lstStyle/>
        <a:p>
          <a:endParaRPr lang="tr-TR"/>
        </a:p>
      </dgm:t>
    </dgm:pt>
    <dgm:pt modelId="{AE99DF79-3682-4DFF-B253-20ACA0D202E3}" type="pres">
      <dgm:prSet presAssocID="{BF986E52-DF9A-4644-9A96-850DECA57DF3}" presName="rect1ParTxNoCh" presStyleLbl="alignAcc1" presStyleIdx="0" presStyleCnt="1">
        <dgm:presLayoutVars>
          <dgm:chMax val="1"/>
          <dgm:bulletEnabled val="1"/>
        </dgm:presLayoutVars>
      </dgm:prSet>
      <dgm:spPr/>
      <dgm:t>
        <a:bodyPr/>
        <a:lstStyle/>
        <a:p>
          <a:endParaRPr lang="tr-TR"/>
        </a:p>
      </dgm:t>
    </dgm:pt>
  </dgm:ptLst>
  <dgm:cxnLst>
    <dgm:cxn modelId="{3C625E3F-F981-479A-BDDD-D1629F90B252}" type="presOf" srcId="{BF986E52-DF9A-4644-9A96-850DECA57DF3}" destId="{AE99DF79-3682-4DFF-B253-20ACA0D202E3}" srcOrd="1" destOrd="0" presId="urn:microsoft.com/office/officeart/2005/8/layout/target3"/>
    <dgm:cxn modelId="{6274666A-B040-4720-BBC3-020A1C0FD2E2}" type="presOf" srcId="{CD5BB1B7-7CDD-4775-B230-26910C4392AF}" destId="{7A9BC415-EE1B-4DE9-9BFA-2D6F76629B2B}" srcOrd="0" destOrd="0" presId="urn:microsoft.com/office/officeart/2005/8/layout/target3"/>
    <dgm:cxn modelId="{ABD4B94D-D224-4E5F-BCF1-DB30034F8B5F}" type="presOf" srcId="{BF986E52-DF9A-4644-9A96-850DECA57DF3}" destId="{2965073F-D778-430C-942C-EE7E64C75885}" srcOrd="0" destOrd="0" presId="urn:microsoft.com/office/officeart/2005/8/layout/target3"/>
    <dgm:cxn modelId="{3F408F7D-91CC-4A50-AE80-72B82C7ABBBC}" srcId="{CD5BB1B7-7CDD-4775-B230-26910C4392AF}" destId="{BF986E52-DF9A-4644-9A96-850DECA57DF3}" srcOrd="0" destOrd="0" parTransId="{6F69BA57-0DDF-4B55-A5A6-073A5CDDDA87}" sibTransId="{595D4654-D160-449C-9D20-2CA8416DEDCE}"/>
    <dgm:cxn modelId="{981125CB-2639-42A0-8655-A1984F17F35D}" type="presParOf" srcId="{7A9BC415-EE1B-4DE9-9BFA-2D6F76629B2B}" destId="{EEAA56BE-77D6-4933-8038-857F291EDB2B}" srcOrd="0" destOrd="0" presId="urn:microsoft.com/office/officeart/2005/8/layout/target3"/>
    <dgm:cxn modelId="{3219B6A8-0E7F-41D1-B6F9-6555509016D1}" type="presParOf" srcId="{7A9BC415-EE1B-4DE9-9BFA-2D6F76629B2B}" destId="{3D351F11-A762-4AF7-BE08-5B2D712F59A5}" srcOrd="1" destOrd="0" presId="urn:microsoft.com/office/officeart/2005/8/layout/target3"/>
    <dgm:cxn modelId="{3C97A9C7-6301-45E7-89C0-0817C8403CCB}" type="presParOf" srcId="{7A9BC415-EE1B-4DE9-9BFA-2D6F76629B2B}" destId="{2965073F-D778-430C-942C-EE7E64C75885}" srcOrd="2" destOrd="0" presId="urn:microsoft.com/office/officeart/2005/8/layout/target3"/>
    <dgm:cxn modelId="{64C69872-D692-44EF-A383-4414B26DA208}" type="presParOf" srcId="{7A9BC415-EE1B-4DE9-9BFA-2D6F76629B2B}" destId="{AE99DF79-3682-4DFF-B253-20ACA0D202E3}"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4800" b="1" dirty="0" smtClean="0">
              <a:solidFill>
                <a:srgbClr val="FF0000"/>
              </a:solidFill>
            </a:rPr>
            <a:t>DİSİPLİN SORUŞTURMASI</a:t>
          </a:r>
          <a:endParaRPr lang="tr-TR" sz="4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600" b="1" dirty="0" smtClean="0">
              <a:solidFill>
                <a:srgbClr val="FF0000"/>
              </a:solidFill>
            </a:rPr>
            <a:t>DİSİPLİN SORUŞTURMASI</a:t>
          </a:r>
          <a:r>
            <a:rPr lang="tr-TR" sz="3600" b="1" dirty="0" smtClean="0">
              <a:solidFill>
                <a:srgbClr val="FF0000"/>
              </a:solidFill>
            </a:rPr>
            <a:t> İŞLEMLERİ</a:t>
          </a:r>
          <a:endParaRPr lang="tr-TR" sz="36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algn="ctr" rtl="0"/>
          <a:r>
            <a:rPr lang="tr-TR" sz="2000" b="1" dirty="0" smtClean="0">
              <a:solidFill>
                <a:srgbClr val="FF0000"/>
              </a:solidFill>
            </a:rPr>
            <a:t>657 SAYILI KANUNUN 125. MADDESİ DİSİPLİN CEZALARI</a:t>
          </a:r>
          <a:endParaRPr lang="tr-TR" sz="20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3577B6C-666E-43EB-8B5F-084243D5C3FE}">
      <dgm:prSet/>
      <dgm:spPr/>
      <dgm:t>
        <a:bodyPr/>
        <a:lstStyle/>
        <a:p>
          <a:pPr algn="l"/>
          <a:r>
            <a:rPr lang="tr-TR" b="1" dirty="0" smtClean="0"/>
            <a:t>125/A- Uyarma cezası</a:t>
          </a:r>
          <a:endParaRPr lang="tr-TR" b="1" dirty="0"/>
        </a:p>
      </dgm:t>
    </dgm:pt>
    <dgm:pt modelId="{3B48D783-2257-4191-9B72-55E8F60AA7B0}" type="parTrans" cxnId="{A5008B90-0F17-4FD6-B313-BCE2A5F3AB2D}">
      <dgm:prSet/>
      <dgm:spPr/>
      <dgm:t>
        <a:bodyPr/>
        <a:lstStyle/>
        <a:p>
          <a:endParaRPr lang="tr-TR"/>
        </a:p>
      </dgm:t>
    </dgm:pt>
    <dgm:pt modelId="{D824C314-38DE-425F-9380-B78F528313D0}" type="sibTrans" cxnId="{A5008B90-0F17-4FD6-B313-BCE2A5F3AB2D}">
      <dgm:prSet/>
      <dgm:spPr/>
      <dgm:t>
        <a:bodyPr/>
        <a:lstStyle/>
        <a:p>
          <a:endParaRPr lang="tr-TR"/>
        </a:p>
      </dgm:t>
    </dgm:pt>
    <dgm:pt modelId="{5A26CC89-7F2E-44A9-BD49-680B9C2A0F2B}">
      <dgm:prSet/>
      <dgm:spPr/>
      <dgm:t>
        <a:bodyPr/>
        <a:lstStyle/>
        <a:p>
          <a:pPr algn="l"/>
          <a:r>
            <a:rPr lang="tr-TR" b="1" dirty="0" smtClean="0"/>
            <a:t>125/B- Kınama Cezası</a:t>
          </a:r>
          <a:endParaRPr lang="tr-TR" b="1" dirty="0"/>
        </a:p>
      </dgm:t>
    </dgm:pt>
    <dgm:pt modelId="{A2C2B599-ED51-42B8-A02F-208A6B27EF5B}" type="parTrans" cxnId="{22F8FB24-686C-44FC-AAE0-05DD0F01B3FF}">
      <dgm:prSet/>
      <dgm:spPr/>
      <dgm:t>
        <a:bodyPr/>
        <a:lstStyle/>
        <a:p>
          <a:endParaRPr lang="tr-TR"/>
        </a:p>
      </dgm:t>
    </dgm:pt>
    <dgm:pt modelId="{A3E21852-1BA6-4768-BA68-58E783304863}" type="sibTrans" cxnId="{22F8FB24-686C-44FC-AAE0-05DD0F01B3FF}">
      <dgm:prSet/>
      <dgm:spPr/>
      <dgm:t>
        <a:bodyPr/>
        <a:lstStyle/>
        <a:p>
          <a:endParaRPr lang="tr-TR"/>
        </a:p>
      </dgm:t>
    </dgm:pt>
    <dgm:pt modelId="{54D98C2D-CE97-40B6-8CD7-D4F0EB31B93F}">
      <dgm:prSet/>
      <dgm:spPr/>
      <dgm:t>
        <a:bodyPr/>
        <a:lstStyle/>
        <a:p>
          <a:pPr algn="l"/>
          <a:r>
            <a:rPr lang="tr-TR" b="1" dirty="0" smtClean="0"/>
            <a:t>125/C- Aylıktan Kesme Cezası</a:t>
          </a:r>
          <a:endParaRPr lang="tr-TR" b="1" dirty="0"/>
        </a:p>
      </dgm:t>
    </dgm:pt>
    <dgm:pt modelId="{21CAE0FD-A32B-4D0B-8018-38094C1C01C3}" type="parTrans" cxnId="{36C051E3-942C-45F4-BEB5-A50F847D870E}">
      <dgm:prSet/>
      <dgm:spPr/>
      <dgm:t>
        <a:bodyPr/>
        <a:lstStyle/>
        <a:p>
          <a:endParaRPr lang="tr-TR"/>
        </a:p>
      </dgm:t>
    </dgm:pt>
    <dgm:pt modelId="{A6122047-D1E9-4183-8395-449CD94D22E4}" type="sibTrans" cxnId="{36C051E3-942C-45F4-BEB5-A50F847D870E}">
      <dgm:prSet/>
      <dgm:spPr/>
      <dgm:t>
        <a:bodyPr/>
        <a:lstStyle/>
        <a:p>
          <a:endParaRPr lang="tr-TR"/>
        </a:p>
      </dgm:t>
    </dgm:pt>
    <dgm:pt modelId="{A9B827F9-D26F-49D4-BBDF-86A2CB290293}">
      <dgm:prSet/>
      <dgm:spPr/>
      <dgm:t>
        <a:bodyPr/>
        <a:lstStyle/>
        <a:p>
          <a:pPr algn="l"/>
          <a:r>
            <a:rPr lang="tr-TR" b="1" dirty="0" smtClean="0"/>
            <a:t>125/D- Kademe İlerlemesinin Durdurulması Cezası</a:t>
          </a:r>
          <a:endParaRPr lang="tr-TR" b="1" dirty="0"/>
        </a:p>
      </dgm:t>
    </dgm:pt>
    <dgm:pt modelId="{2A4D4DB7-BD18-4DC8-85C2-0CB3E1AC546F}" type="parTrans" cxnId="{0EFCD4FD-4B25-45AD-8BA0-690A2B728E19}">
      <dgm:prSet/>
      <dgm:spPr/>
      <dgm:t>
        <a:bodyPr/>
        <a:lstStyle/>
        <a:p>
          <a:endParaRPr lang="tr-TR"/>
        </a:p>
      </dgm:t>
    </dgm:pt>
    <dgm:pt modelId="{819BAE8C-2F53-4F02-A6B5-71F0DFA8A4ED}" type="sibTrans" cxnId="{0EFCD4FD-4B25-45AD-8BA0-690A2B728E19}">
      <dgm:prSet/>
      <dgm:spPr/>
      <dgm:t>
        <a:bodyPr/>
        <a:lstStyle/>
        <a:p>
          <a:endParaRPr lang="tr-TR"/>
        </a:p>
      </dgm:t>
    </dgm:pt>
    <dgm:pt modelId="{1866F69D-059F-46FA-9974-E5C8EAE27460}">
      <dgm:prSet/>
      <dgm:spPr/>
      <dgm:t>
        <a:bodyPr/>
        <a:lstStyle/>
        <a:p>
          <a:pPr algn="l"/>
          <a:r>
            <a:rPr lang="tr-TR" b="1" dirty="0" smtClean="0"/>
            <a:t>125/E- Devlet Memurluğundan Çıkarma Cezası</a:t>
          </a:r>
          <a:endParaRPr lang="tr-TR" b="1" dirty="0"/>
        </a:p>
      </dgm:t>
    </dgm:pt>
    <dgm:pt modelId="{9DAEEA7D-5865-43D5-BEA3-E5E274F5923A}" type="parTrans" cxnId="{94BA0182-3B86-42C2-97FE-BAEA7D31CEA9}">
      <dgm:prSet/>
      <dgm:spPr/>
      <dgm:t>
        <a:bodyPr/>
        <a:lstStyle/>
        <a:p>
          <a:endParaRPr lang="tr-TR"/>
        </a:p>
      </dgm:t>
    </dgm:pt>
    <dgm:pt modelId="{83FF9C3E-2C13-49D4-A04B-837835C9DB0D}" type="sibTrans" cxnId="{94BA0182-3B86-42C2-97FE-BAEA7D31CEA9}">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6"/>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6"/>
      <dgm:spPr/>
      <dgm:t>
        <a:bodyPr/>
        <a:lstStyle/>
        <a:p>
          <a:endParaRPr lang="tr-TR"/>
        </a:p>
      </dgm:t>
    </dgm:pt>
    <dgm:pt modelId="{1C856669-4558-4D1E-B0A3-0C6EC9F2B4D1}" type="pres">
      <dgm:prSet presAssocID="{63577B6C-666E-43EB-8B5F-084243D5C3FE}" presName="vertSpace2" presStyleLbl="node1" presStyleIdx="0" presStyleCnt="6"/>
      <dgm:spPr/>
    </dgm:pt>
    <dgm:pt modelId="{6F203460-E798-4AA0-8700-1A67B22200D8}" type="pres">
      <dgm:prSet presAssocID="{63577B6C-666E-43EB-8B5F-084243D5C3FE}" presName="circle2" presStyleLbl="node1" presStyleIdx="1" presStyleCnt="6"/>
      <dgm:spPr/>
    </dgm:pt>
    <dgm:pt modelId="{F121535F-5F74-4CB5-A274-20E9D6267664}" type="pres">
      <dgm:prSet presAssocID="{63577B6C-666E-43EB-8B5F-084243D5C3FE}" presName="rect2" presStyleLbl="alignAcc1" presStyleIdx="1" presStyleCnt="6"/>
      <dgm:spPr/>
      <dgm:t>
        <a:bodyPr/>
        <a:lstStyle/>
        <a:p>
          <a:endParaRPr lang="tr-TR"/>
        </a:p>
      </dgm:t>
    </dgm:pt>
    <dgm:pt modelId="{7E0F2736-97D7-492C-BAB9-15C2D630917F}" type="pres">
      <dgm:prSet presAssocID="{5A26CC89-7F2E-44A9-BD49-680B9C2A0F2B}" presName="vertSpace3" presStyleLbl="node1" presStyleIdx="1" presStyleCnt="6"/>
      <dgm:spPr/>
    </dgm:pt>
    <dgm:pt modelId="{00CD1097-EB37-4351-8DFC-7024AEF95D73}" type="pres">
      <dgm:prSet presAssocID="{5A26CC89-7F2E-44A9-BD49-680B9C2A0F2B}" presName="circle3" presStyleLbl="node1" presStyleIdx="2" presStyleCnt="6"/>
      <dgm:spPr/>
    </dgm:pt>
    <dgm:pt modelId="{0516C269-E53F-48FC-A7B1-270E5C9440A9}" type="pres">
      <dgm:prSet presAssocID="{5A26CC89-7F2E-44A9-BD49-680B9C2A0F2B}" presName="rect3" presStyleLbl="alignAcc1" presStyleIdx="2" presStyleCnt="6"/>
      <dgm:spPr/>
      <dgm:t>
        <a:bodyPr/>
        <a:lstStyle/>
        <a:p>
          <a:endParaRPr lang="tr-TR"/>
        </a:p>
      </dgm:t>
    </dgm:pt>
    <dgm:pt modelId="{DC7C7F9B-510F-4540-93CC-7BE4E8A1FBA4}" type="pres">
      <dgm:prSet presAssocID="{54D98C2D-CE97-40B6-8CD7-D4F0EB31B93F}" presName="vertSpace4" presStyleLbl="node1" presStyleIdx="2" presStyleCnt="6"/>
      <dgm:spPr/>
    </dgm:pt>
    <dgm:pt modelId="{C809A571-F1EE-4101-BCAD-6D2F5B434AD3}" type="pres">
      <dgm:prSet presAssocID="{54D98C2D-CE97-40B6-8CD7-D4F0EB31B93F}" presName="circle4" presStyleLbl="node1" presStyleIdx="3" presStyleCnt="6"/>
      <dgm:spPr/>
    </dgm:pt>
    <dgm:pt modelId="{DD97B2A7-F678-4B9C-8092-32FD9ADABC75}" type="pres">
      <dgm:prSet presAssocID="{54D98C2D-CE97-40B6-8CD7-D4F0EB31B93F}" presName="rect4" presStyleLbl="alignAcc1" presStyleIdx="3" presStyleCnt="6"/>
      <dgm:spPr/>
      <dgm:t>
        <a:bodyPr/>
        <a:lstStyle/>
        <a:p>
          <a:endParaRPr lang="tr-TR"/>
        </a:p>
      </dgm:t>
    </dgm:pt>
    <dgm:pt modelId="{96737551-F819-4E7A-A94B-3D70E13CE641}" type="pres">
      <dgm:prSet presAssocID="{A9B827F9-D26F-49D4-BBDF-86A2CB290293}" presName="vertSpace5" presStyleLbl="node1" presStyleIdx="3" presStyleCnt="6"/>
      <dgm:spPr/>
    </dgm:pt>
    <dgm:pt modelId="{C87A7063-B6C9-4E23-9988-27587A4B085B}" type="pres">
      <dgm:prSet presAssocID="{A9B827F9-D26F-49D4-BBDF-86A2CB290293}" presName="circle5" presStyleLbl="node1" presStyleIdx="4" presStyleCnt="6"/>
      <dgm:spPr/>
    </dgm:pt>
    <dgm:pt modelId="{78822E5A-9FCD-4463-9F8C-53C47BDE1477}" type="pres">
      <dgm:prSet presAssocID="{A9B827F9-D26F-49D4-BBDF-86A2CB290293}" presName="rect5" presStyleLbl="alignAcc1" presStyleIdx="4" presStyleCnt="6"/>
      <dgm:spPr/>
      <dgm:t>
        <a:bodyPr/>
        <a:lstStyle/>
        <a:p>
          <a:endParaRPr lang="tr-TR"/>
        </a:p>
      </dgm:t>
    </dgm:pt>
    <dgm:pt modelId="{CB1BE16D-D4E8-43F5-931B-1F8B54191046}" type="pres">
      <dgm:prSet presAssocID="{1866F69D-059F-46FA-9974-E5C8EAE27460}" presName="vertSpace6" presStyleLbl="node1" presStyleIdx="4" presStyleCnt="6"/>
      <dgm:spPr/>
    </dgm:pt>
    <dgm:pt modelId="{7E42D2D6-5AFD-497B-9FDB-F8304045B03B}" type="pres">
      <dgm:prSet presAssocID="{1866F69D-059F-46FA-9974-E5C8EAE27460}" presName="circle6" presStyleLbl="node1" presStyleIdx="5" presStyleCnt="6"/>
      <dgm:spPr/>
    </dgm:pt>
    <dgm:pt modelId="{98D483D7-752D-4735-97F4-CBCBFF3B1DA6}" type="pres">
      <dgm:prSet presAssocID="{1866F69D-059F-46FA-9974-E5C8EAE27460}" presName="rect6" presStyleLbl="alignAcc1" presStyleIdx="5" presStyleCnt="6"/>
      <dgm:spPr/>
      <dgm:t>
        <a:bodyPr/>
        <a:lstStyle/>
        <a:p>
          <a:endParaRPr lang="tr-TR"/>
        </a:p>
      </dgm:t>
    </dgm:pt>
    <dgm:pt modelId="{EC5C10CD-1C35-44E2-B1EE-6148F86FD48D}" type="pres">
      <dgm:prSet presAssocID="{86754E46-97AF-4D57-8F03-E8BF56A46EDA}" presName="rect1ParTxNoCh" presStyleLbl="alignAcc1" presStyleIdx="5" presStyleCnt="6">
        <dgm:presLayoutVars>
          <dgm:chMax val="1"/>
          <dgm:bulletEnabled val="1"/>
        </dgm:presLayoutVars>
      </dgm:prSet>
      <dgm:spPr/>
      <dgm:t>
        <a:bodyPr/>
        <a:lstStyle/>
        <a:p>
          <a:endParaRPr lang="tr-TR"/>
        </a:p>
      </dgm:t>
    </dgm:pt>
    <dgm:pt modelId="{0B73CA54-9D09-4798-B924-89E246D81B94}" type="pres">
      <dgm:prSet presAssocID="{63577B6C-666E-43EB-8B5F-084243D5C3FE}" presName="rect2ParTxNoCh" presStyleLbl="alignAcc1" presStyleIdx="5" presStyleCnt="6">
        <dgm:presLayoutVars>
          <dgm:chMax val="1"/>
          <dgm:bulletEnabled val="1"/>
        </dgm:presLayoutVars>
      </dgm:prSet>
      <dgm:spPr/>
      <dgm:t>
        <a:bodyPr/>
        <a:lstStyle/>
        <a:p>
          <a:endParaRPr lang="tr-TR"/>
        </a:p>
      </dgm:t>
    </dgm:pt>
    <dgm:pt modelId="{1D1E1240-E46C-4359-87B9-F73503AF47C9}" type="pres">
      <dgm:prSet presAssocID="{5A26CC89-7F2E-44A9-BD49-680B9C2A0F2B}" presName="rect3ParTxNoCh" presStyleLbl="alignAcc1" presStyleIdx="5" presStyleCnt="6">
        <dgm:presLayoutVars>
          <dgm:chMax val="1"/>
          <dgm:bulletEnabled val="1"/>
        </dgm:presLayoutVars>
      </dgm:prSet>
      <dgm:spPr/>
      <dgm:t>
        <a:bodyPr/>
        <a:lstStyle/>
        <a:p>
          <a:endParaRPr lang="tr-TR"/>
        </a:p>
      </dgm:t>
    </dgm:pt>
    <dgm:pt modelId="{2DFA49FE-D763-4CFF-9F0F-63C9A46B9A94}" type="pres">
      <dgm:prSet presAssocID="{54D98C2D-CE97-40B6-8CD7-D4F0EB31B93F}" presName="rect4ParTxNoCh" presStyleLbl="alignAcc1" presStyleIdx="5" presStyleCnt="6">
        <dgm:presLayoutVars>
          <dgm:chMax val="1"/>
          <dgm:bulletEnabled val="1"/>
        </dgm:presLayoutVars>
      </dgm:prSet>
      <dgm:spPr/>
      <dgm:t>
        <a:bodyPr/>
        <a:lstStyle/>
        <a:p>
          <a:endParaRPr lang="tr-TR"/>
        </a:p>
      </dgm:t>
    </dgm:pt>
    <dgm:pt modelId="{B844010F-5348-4889-AADF-533DD12A91DE}" type="pres">
      <dgm:prSet presAssocID="{A9B827F9-D26F-49D4-BBDF-86A2CB290293}" presName="rect5ParTxNoCh" presStyleLbl="alignAcc1" presStyleIdx="5" presStyleCnt="6">
        <dgm:presLayoutVars>
          <dgm:chMax val="1"/>
          <dgm:bulletEnabled val="1"/>
        </dgm:presLayoutVars>
      </dgm:prSet>
      <dgm:spPr/>
      <dgm:t>
        <a:bodyPr/>
        <a:lstStyle/>
        <a:p>
          <a:endParaRPr lang="tr-TR"/>
        </a:p>
      </dgm:t>
    </dgm:pt>
    <dgm:pt modelId="{1D4464D3-861A-4EE1-9E9E-1EA8BCC2AB67}" type="pres">
      <dgm:prSet presAssocID="{1866F69D-059F-46FA-9974-E5C8EAE27460}" presName="rect6ParTxNoCh" presStyleLbl="alignAcc1" presStyleIdx="5" presStyleCnt="6">
        <dgm:presLayoutVars>
          <dgm:chMax val="1"/>
          <dgm:bulletEnabled val="1"/>
        </dgm:presLayoutVars>
      </dgm:prSet>
      <dgm:spPr/>
      <dgm:t>
        <a:bodyPr/>
        <a:lstStyle/>
        <a:p>
          <a:endParaRPr lang="tr-TR"/>
        </a:p>
      </dgm:t>
    </dgm:pt>
  </dgm:ptLst>
  <dgm:cxnLst>
    <dgm:cxn modelId="{56AB4CCB-D050-4273-BF41-840BEEDF0E7B}" type="presOf" srcId="{54D98C2D-CE97-40B6-8CD7-D4F0EB31B93F}" destId="{DD97B2A7-F678-4B9C-8092-32FD9ADABC75}" srcOrd="0" destOrd="0" presId="urn:microsoft.com/office/officeart/2005/8/layout/target3"/>
    <dgm:cxn modelId="{A5008B90-0F17-4FD6-B313-BCE2A5F3AB2D}" srcId="{ED538E91-4E6A-4AA6-962D-330627ECC439}" destId="{63577B6C-666E-43EB-8B5F-084243D5C3FE}" srcOrd="1" destOrd="0" parTransId="{3B48D783-2257-4191-9B72-55E8F60AA7B0}" sibTransId="{D824C314-38DE-425F-9380-B78F528313D0}"/>
    <dgm:cxn modelId="{22F8FB24-686C-44FC-AAE0-05DD0F01B3FF}" srcId="{ED538E91-4E6A-4AA6-962D-330627ECC439}" destId="{5A26CC89-7F2E-44A9-BD49-680B9C2A0F2B}" srcOrd="2" destOrd="0" parTransId="{A2C2B599-ED51-42B8-A02F-208A6B27EF5B}" sibTransId="{A3E21852-1BA6-4768-BA68-58E78330486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36C051E3-942C-45F4-BEB5-A50F847D870E}" srcId="{ED538E91-4E6A-4AA6-962D-330627ECC439}" destId="{54D98C2D-CE97-40B6-8CD7-D4F0EB31B93F}" srcOrd="3" destOrd="0" parTransId="{21CAE0FD-A32B-4D0B-8018-38094C1C01C3}" sibTransId="{A6122047-D1E9-4183-8395-449CD94D22E4}"/>
    <dgm:cxn modelId="{FAF7582F-66F7-4A5C-8FA9-005B309D1C06}" type="presOf" srcId="{54D98C2D-CE97-40B6-8CD7-D4F0EB31B93F}" destId="{2DFA49FE-D763-4CFF-9F0F-63C9A46B9A94}" srcOrd="1" destOrd="0" presId="urn:microsoft.com/office/officeart/2005/8/layout/target3"/>
    <dgm:cxn modelId="{0EFCD4FD-4B25-45AD-8BA0-690A2B728E19}" srcId="{ED538E91-4E6A-4AA6-962D-330627ECC439}" destId="{A9B827F9-D26F-49D4-BBDF-86A2CB290293}" srcOrd="4" destOrd="0" parTransId="{2A4D4DB7-BD18-4DC8-85C2-0CB3E1AC546F}" sibTransId="{819BAE8C-2F53-4F02-A6B5-71F0DFA8A4ED}"/>
    <dgm:cxn modelId="{E9D0E4B3-2C7B-4F6B-8040-6A6908051879}" type="presOf" srcId="{5A26CC89-7F2E-44A9-BD49-680B9C2A0F2B}" destId="{1D1E1240-E46C-4359-87B9-F73503AF47C9}"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8AAB48F4-3D68-4A2A-91A5-92B6470C1B83}" type="presOf" srcId="{5A26CC89-7F2E-44A9-BD49-680B9C2A0F2B}" destId="{0516C269-E53F-48FC-A7B1-270E5C9440A9}" srcOrd="0"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BC775578-F55E-41ED-B5FD-469EB2EA7789}" type="presOf" srcId="{A9B827F9-D26F-49D4-BBDF-86A2CB290293}" destId="{B844010F-5348-4889-AADF-533DD12A91DE}" srcOrd="1" destOrd="0" presId="urn:microsoft.com/office/officeart/2005/8/layout/target3"/>
    <dgm:cxn modelId="{94BA0182-3B86-42C2-97FE-BAEA7D31CEA9}" srcId="{ED538E91-4E6A-4AA6-962D-330627ECC439}" destId="{1866F69D-059F-46FA-9974-E5C8EAE27460}" srcOrd="5" destOrd="0" parTransId="{9DAEEA7D-5865-43D5-BEA3-E5E274F5923A}" sibTransId="{83FF9C3E-2C13-49D4-A04B-837835C9DB0D}"/>
    <dgm:cxn modelId="{E050BFE0-6366-4A06-A539-5BCFAC157D02}" type="presOf" srcId="{1866F69D-059F-46FA-9974-E5C8EAE27460}" destId="{1D4464D3-861A-4EE1-9E9E-1EA8BCC2AB67}" srcOrd="1" destOrd="0" presId="urn:microsoft.com/office/officeart/2005/8/layout/target3"/>
    <dgm:cxn modelId="{866BDE0B-D28E-45DA-99A2-FDA5FFCB21D4}" type="presOf" srcId="{A9B827F9-D26F-49D4-BBDF-86A2CB290293}" destId="{78822E5A-9FCD-4463-9F8C-53C47BDE1477}" srcOrd="0" destOrd="0" presId="urn:microsoft.com/office/officeart/2005/8/layout/target3"/>
    <dgm:cxn modelId="{C43FDAAE-FD90-411E-8E1A-867E07728512}" type="presOf" srcId="{63577B6C-666E-43EB-8B5F-084243D5C3FE}" destId="{0B73CA54-9D09-4798-B924-89E246D81B94}" srcOrd="1" destOrd="0" presId="urn:microsoft.com/office/officeart/2005/8/layout/target3"/>
    <dgm:cxn modelId="{5ADBDE30-F952-42A3-A189-1B5F2ABB4E75}" type="presOf" srcId="{63577B6C-666E-43EB-8B5F-084243D5C3FE}" destId="{F121535F-5F74-4CB5-A274-20E9D6267664}" srcOrd="0" destOrd="0" presId="urn:microsoft.com/office/officeart/2005/8/layout/target3"/>
    <dgm:cxn modelId="{F2C17188-04EA-4F63-9127-34A7FE7222CE}" type="presOf" srcId="{1866F69D-059F-46FA-9974-E5C8EAE27460}" destId="{98D483D7-752D-4735-97F4-CBCBFF3B1DA6}"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EEB608DF-58C2-4694-8462-C0F39937B8C5}" type="presParOf" srcId="{657BCF0D-8183-4BC6-8C85-142F542ACD45}" destId="{1C856669-4558-4D1E-B0A3-0C6EC9F2B4D1}" srcOrd="3" destOrd="0" presId="urn:microsoft.com/office/officeart/2005/8/layout/target3"/>
    <dgm:cxn modelId="{5D0A7EF0-673C-4E8E-8F7D-7D447AC8A13F}" type="presParOf" srcId="{657BCF0D-8183-4BC6-8C85-142F542ACD45}" destId="{6F203460-E798-4AA0-8700-1A67B22200D8}" srcOrd="4" destOrd="0" presId="urn:microsoft.com/office/officeart/2005/8/layout/target3"/>
    <dgm:cxn modelId="{47D711F1-3C3D-493F-866F-2A9C8A317075}" type="presParOf" srcId="{657BCF0D-8183-4BC6-8C85-142F542ACD45}" destId="{F121535F-5F74-4CB5-A274-20E9D6267664}" srcOrd="5" destOrd="0" presId="urn:microsoft.com/office/officeart/2005/8/layout/target3"/>
    <dgm:cxn modelId="{1603AFF0-C1BD-4E74-876B-F69A66FB02BA}" type="presParOf" srcId="{657BCF0D-8183-4BC6-8C85-142F542ACD45}" destId="{7E0F2736-97D7-492C-BAB9-15C2D630917F}" srcOrd="6" destOrd="0" presId="urn:microsoft.com/office/officeart/2005/8/layout/target3"/>
    <dgm:cxn modelId="{26034B78-844F-4979-BA34-3B19961E622E}" type="presParOf" srcId="{657BCF0D-8183-4BC6-8C85-142F542ACD45}" destId="{00CD1097-EB37-4351-8DFC-7024AEF95D73}" srcOrd="7" destOrd="0" presId="urn:microsoft.com/office/officeart/2005/8/layout/target3"/>
    <dgm:cxn modelId="{82653B2A-C1DC-4C99-A3A6-C8860F1A2BB8}" type="presParOf" srcId="{657BCF0D-8183-4BC6-8C85-142F542ACD45}" destId="{0516C269-E53F-48FC-A7B1-270E5C9440A9}" srcOrd="8" destOrd="0" presId="urn:microsoft.com/office/officeart/2005/8/layout/target3"/>
    <dgm:cxn modelId="{199939F1-A93A-4D5D-AC58-8E65FC4056E2}" type="presParOf" srcId="{657BCF0D-8183-4BC6-8C85-142F542ACD45}" destId="{DC7C7F9B-510F-4540-93CC-7BE4E8A1FBA4}" srcOrd="9" destOrd="0" presId="urn:microsoft.com/office/officeart/2005/8/layout/target3"/>
    <dgm:cxn modelId="{BE201AD2-070C-49AB-977A-68AA96B97D9D}" type="presParOf" srcId="{657BCF0D-8183-4BC6-8C85-142F542ACD45}" destId="{C809A571-F1EE-4101-BCAD-6D2F5B434AD3}" srcOrd="10" destOrd="0" presId="urn:microsoft.com/office/officeart/2005/8/layout/target3"/>
    <dgm:cxn modelId="{D69A66EC-6576-4BE0-BD02-48FBB3A1AFED}" type="presParOf" srcId="{657BCF0D-8183-4BC6-8C85-142F542ACD45}" destId="{DD97B2A7-F678-4B9C-8092-32FD9ADABC75}" srcOrd="11" destOrd="0" presId="urn:microsoft.com/office/officeart/2005/8/layout/target3"/>
    <dgm:cxn modelId="{E75FAD01-DBD6-4411-8386-F3BC21AE1776}" type="presParOf" srcId="{657BCF0D-8183-4BC6-8C85-142F542ACD45}" destId="{96737551-F819-4E7A-A94B-3D70E13CE641}" srcOrd="12" destOrd="0" presId="urn:microsoft.com/office/officeart/2005/8/layout/target3"/>
    <dgm:cxn modelId="{F4B93E67-544F-4B94-9DB0-C269B3930D21}" type="presParOf" srcId="{657BCF0D-8183-4BC6-8C85-142F542ACD45}" destId="{C87A7063-B6C9-4E23-9988-27587A4B085B}" srcOrd="13" destOrd="0" presId="urn:microsoft.com/office/officeart/2005/8/layout/target3"/>
    <dgm:cxn modelId="{B6149F35-2E29-49D1-A887-54240E737B2F}" type="presParOf" srcId="{657BCF0D-8183-4BC6-8C85-142F542ACD45}" destId="{78822E5A-9FCD-4463-9F8C-53C47BDE1477}" srcOrd="14" destOrd="0" presId="urn:microsoft.com/office/officeart/2005/8/layout/target3"/>
    <dgm:cxn modelId="{052F94C2-BB6A-4D5C-AEB2-13BF985E4641}" type="presParOf" srcId="{657BCF0D-8183-4BC6-8C85-142F542ACD45}" destId="{CB1BE16D-D4E8-43F5-931B-1F8B54191046}" srcOrd="15" destOrd="0" presId="urn:microsoft.com/office/officeart/2005/8/layout/target3"/>
    <dgm:cxn modelId="{505DB6A2-D2DF-4BB0-B525-8281CD64313E}" type="presParOf" srcId="{657BCF0D-8183-4BC6-8C85-142F542ACD45}" destId="{7E42D2D6-5AFD-497B-9FDB-F8304045B03B}" srcOrd="16" destOrd="0" presId="urn:microsoft.com/office/officeart/2005/8/layout/target3"/>
    <dgm:cxn modelId="{9F04509C-7766-41DC-9661-FCF9321039C9}" type="presParOf" srcId="{657BCF0D-8183-4BC6-8C85-142F542ACD45}" destId="{98D483D7-752D-4735-97F4-CBCBFF3B1DA6}" srcOrd="17" destOrd="0" presId="urn:microsoft.com/office/officeart/2005/8/layout/target3"/>
    <dgm:cxn modelId="{BA9EE92D-3394-4F03-9CDB-A818954F9EB7}" type="presParOf" srcId="{657BCF0D-8183-4BC6-8C85-142F542ACD45}" destId="{EC5C10CD-1C35-44E2-B1EE-6148F86FD48D}" srcOrd="18" destOrd="0" presId="urn:microsoft.com/office/officeart/2005/8/layout/target3"/>
    <dgm:cxn modelId="{EFBB162E-251C-4285-B34E-353C4635FE97}" type="presParOf" srcId="{657BCF0D-8183-4BC6-8C85-142F542ACD45}" destId="{0B73CA54-9D09-4798-B924-89E246D81B94}" srcOrd="19" destOrd="0" presId="urn:microsoft.com/office/officeart/2005/8/layout/target3"/>
    <dgm:cxn modelId="{259DF11D-F56D-43C1-8BD6-623D2B9E4210}" type="presParOf" srcId="{657BCF0D-8183-4BC6-8C85-142F542ACD45}" destId="{1D1E1240-E46C-4359-87B9-F73503AF47C9}" srcOrd="20" destOrd="0" presId="urn:microsoft.com/office/officeart/2005/8/layout/target3"/>
    <dgm:cxn modelId="{33D054EA-DB08-4DA0-9289-7B94CC74F91F}" type="presParOf" srcId="{657BCF0D-8183-4BC6-8C85-142F542ACD45}" destId="{2DFA49FE-D763-4CFF-9F0F-63C9A46B9A94}" srcOrd="21" destOrd="0" presId="urn:microsoft.com/office/officeart/2005/8/layout/target3"/>
    <dgm:cxn modelId="{EF10CE6E-2ED4-4509-84C4-D76E8818DDF3}" type="presParOf" srcId="{657BCF0D-8183-4BC6-8C85-142F542ACD45}" destId="{B844010F-5348-4889-AADF-533DD12A91DE}" srcOrd="22" destOrd="0" presId="urn:microsoft.com/office/officeart/2005/8/layout/target3"/>
    <dgm:cxn modelId="{FCDB9E9C-4735-4BBE-99AE-8BD206A3EE6F}" type="presParOf" srcId="{657BCF0D-8183-4BC6-8C85-142F542ACD45}" destId="{1D4464D3-861A-4EE1-9E9E-1EA8BCC2AB67}" srcOrd="2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600" b="1" dirty="0" smtClean="0">
              <a:solidFill>
                <a:srgbClr val="FF0000"/>
              </a:solidFill>
            </a:rPr>
            <a:t>DİSİPLİN SORUŞTURMASI</a:t>
          </a:r>
          <a:r>
            <a:rPr lang="tr-TR" sz="3600" b="1" dirty="0" smtClean="0">
              <a:solidFill>
                <a:srgbClr val="FF0000"/>
              </a:solidFill>
            </a:rPr>
            <a:t> İŞLEMLERİ</a:t>
          </a:r>
          <a:endParaRPr lang="tr-TR" sz="36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600" b="1" dirty="0" smtClean="0">
              <a:solidFill>
                <a:srgbClr val="FF0000"/>
              </a:solidFill>
            </a:rPr>
            <a:t>DİSİPLİN SORUŞTURMASI</a:t>
          </a:r>
          <a:r>
            <a:rPr lang="tr-TR" sz="3600" b="1" dirty="0" smtClean="0">
              <a:solidFill>
                <a:srgbClr val="FF0000"/>
              </a:solidFill>
            </a:rPr>
            <a:t> İŞLEMLERİ</a:t>
          </a:r>
          <a:endParaRPr lang="tr-TR" sz="36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tr-TR" b="1" dirty="0" smtClean="0">
              <a:solidFill>
                <a:srgbClr val="FF0000"/>
              </a:solidFill>
              <a:effectLst>
                <a:outerShdw blurRad="38100" dist="38100" dir="2700000" algn="tl">
                  <a:srgbClr val="000000">
                    <a:alpha val="43137"/>
                  </a:srgbClr>
                </a:outerShdw>
              </a:effectLst>
              <a:hlinkClick xmlns:r="http://schemas.openxmlformats.org/officeDocument/2006/relationships" r:id="rId1" action="ppaction://hlinksldjump"/>
            </a:rPr>
            <a:t>İNCELEME ARAŞTIRMA İŞLEMLERİ</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26BED762-2A98-4F01-9CA5-B7C402EA8B81}">
      <dgm:prSet/>
      <dgm:spPr/>
      <dgm:t>
        <a:bodyPr/>
        <a:lstStyle/>
        <a:p>
          <a:pPr rtl="0"/>
          <a:r>
            <a:rPr lang="tr-TR" b="1" dirty="0" smtClean="0">
              <a:solidFill>
                <a:srgbClr val="FF0000"/>
              </a:solidFill>
              <a:effectLst>
                <a:outerShdw blurRad="38100" dist="38100" dir="2700000" algn="tl">
                  <a:srgbClr val="000000">
                    <a:alpha val="43137"/>
                  </a:srgbClr>
                </a:outerShdw>
              </a:effectLst>
              <a:hlinkClick xmlns:r="http://schemas.openxmlformats.org/officeDocument/2006/relationships" r:id="rId2" action="ppaction://hlinksldjump"/>
            </a:rPr>
            <a:t>DİSİPLİN SORUŞTURMASI İŞLEMLERİ</a:t>
          </a:r>
          <a:endParaRPr lang="tr-TR" b="1" dirty="0">
            <a:solidFill>
              <a:srgbClr val="FF0000"/>
            </a:solidFill>
            <a:effectLst>
              <a:outerShdw blurRad="38100" dist="38100" dir="2700000" algn="tl">
                <a:srgbClr val="000000">
                  <a:alpha val="43137"/>
                </a:srgbClr>
              </a:outerShdw>
            </a:effectLst>
          </a:endParaRPr>
        </a:p>
      </dgm:t>
    </dgm:pt>
    <dgm:pt modelId="{6FC4B1C0-7C5E-4077-865C-EF5EEF8F178B}" type="parTrans" cxnId="{30C64D1B-D854-4DF9-8F51-6D130A9F6F33}">
      <dgm:prSet/>
      <dgm:spPr/>
      <dgm:t>
        <a:bodyPr/>
        <a:lstStyle/>
        <a:p>
          <a:endParaRPr lang="tr-TR"/>
        </a:p>
      </dgm:t>
    </dgm:pt>
    <dgm:pt modelId="{05D2B1C6-59B2-41C2-90FC-AA383C5D404B}" type="sibTrans" cxnId="{30C64D1B-D854-4DF9-8F51-6D130A9F6F33}">
      <dgm:prSet/>
      <dgm:spPr/>
      <dgm:t>
        <a:bodyPr/>
        <a:lstStyle/>
        <a:p>
          <a:endParaRPr lang="tr-TR"/>
        </a:p>
      </dgm:t>
    </dgm:pt>
    <dgm:pt modelId="{1088D1FC-4856-4EAE-8A65-65BD9F9AB111}">
      <dgm:prSet/>
      <dgm:spPr/>
      <dgm:t>
        <a:bodyPr/>
        <a:lstStyle/>
        <a:p>
          <a:pPr rtl="0"/>
          <a:r>
            <a:rPr lang="tr-TR" b="1" dirty="0" smtClean="0">
              <a:solidFill>
                <a:srgbClr val="FF0000"/>
              </a:solidFill>
              <a:effectLst>
                <a:outerShdw blurRad="38100" dist="38100" dir="2700000" algn="tl">
                  <a:srgbClr val="000000">
                    <a:alpha val="43137"/>
                  </a:srgbClr>
                </a:outerShdw>
              </a:effectLst>
              <a:hlinkClick xmlns:r="http://schemas.openxmlformats.org/officeDocument/2006/relationships" r:id="rId3" action="ppaction://hlinksldjump"/>
            </a:rPr>
            <a:t>4483 SAYILI KANUNA GÖRE ÖN İNCELEME İŞLEMLERİ</a:t>
          </a:r>
          <a:endParaRPr lang="tr-TR" b="1" dirty="0">
            <a:solidFill>
              <a:srgbClr val="FF0000"/>
            </a:solidFill>
            <a:effectLst>
              <a:outerShdw blurRad="38100" dist="38100" dir="2700000" algn="tl">
                <a:srgbClr val="000000">
                  <a:alpha val="43137"/>
                </a:srgbClr>
              </a:outerShdw>
            </a:effectLst>
          </a:endParaRPr>
        </a:p>
      </dgm:t>
    </dgm:pt>
    <dgm:pt modelId="{32484DD2-BB4E-47C2-95DC-837848DC1901}" type="parTrans" cxnId="{908A16E3-B359-4939-9030-7DE5928D1F91}">
      <dgm:prSet/>
      <dgm:spPr/>
      <dgm:t>
        <a:bodyPr/>
        <a:lstStyle/>
        <a:p>
          <a:endParaRPr lang="tr-TR"/>
        </a:p>
      </dgm:t>
    </dgm:pt>
    <dgm:pt modelId="{0B20DF07-8952-4FF6-B4A4-950C0B88B56F}" type="sibTrans" cxnId="{908A16E3-B359-4939-9030-7DE5928D1F91}">
      <dgm:prSet/>
      <dgm:spPr/>
      <dgm:t>
        <a:bodyPr/>
        <a:lstStyle/>
        <a:p>
          <a:endParaRPr lang="tr-TR"/>
        </a:p>
      </dgm:t>
    </dgm:pt>
    <dgm:pt modelId="{ACDAFB4F-6D26-4CE4-8023-FCA9DE284439}">
      <dgm:prSet/>
      <dgm:spPr/>
      <dgm:t>
        <a:bodyPr/>
        <a:lstStyle/>
        <a:p>
          <a:pPr rtl="0"/>
          <a:r>
            <a:rPr lang="tr-TR" b="1" dirty="0" smtClean="0">
              <a:solidFill>
                <a:srgbClr val="FF0000"/>
              </a:solidFill>
              <a:effectLst>
                <a:outerShdw blurRad="38100" dist="38100" dir="2700000" algn="tl">
                  <a:srgbClr val="000000">
                    <a:alpha val="43137"/>
                  </a:srgbClr>
                </a:outerShdw>
              </a:effectLst>
              <a:hlinkClick xmlns:r="http://schemas.openxmlformats.org/officeDocument/2006/relationships" r:id="rId4" action="ppaction://hlinksldjump"/>
            </a:rPr>
            <a:t>İLGİLİ MEVZUAT VE ÖRNEK BELGELER </a:t>
          </a:r>
          <a:endParaRPr lang="tr-TR" b="1" dirty="0">
            <a:solidFill>
              <a:srgbClr val="FF0000"/>
            </a:solidFill>
            <a:effectLst>
              <a:outerShdw blurRad="38100" dist="38100" dir="2700000" algn="tl">
                <a:srgbClr val="000000">
                  <a:alpha val="43137"/>
                </a:srgbClr>
              </a:outerShdw>
            </a:effectLst>
          </a:endParaRPr>
        </a:p>
      </dgm:t>
    </dgm:pt>
    <dgm:pt modelId="{C27089E6-E3F8-4BA1-9D61-B1AEC802A638}" type="parTrans" cxnId="{A040986D-BA5B-4C64-B26E-A91DAAE1640C}">
      <dgm:prSet/>
      <dgm:spPr/>
      <dgm:t>
        <a:bodyPr/>
        <a:lstStyle/>
        <a:p>
          <a:endParaRPr lang="tr-TR"/>
        </a:p>
      </dgm:t>
    </dgm:pt>
    <dgm:pt modelId="{D2687C6D-C18D-46C8-99A7-346B77BF9F5E}" type="sibTrans" cxnId="{A040986D-BA5B-4C64-B26E-A91DAAE1640C}">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4"/>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4" custLinFactNeighborX="15456" custLinFactNeighborY="11502"/>
      <dgm:spPr/>
      <dgm:t>
        <a:bodyPr/>
        <a:lstStyle/>
        <a:p>
          <a:endParaRPr lang="tr-TR"/>
        </a:p>
      </dgm:t>
    </dgm:pt>
    <dgm:pt modelId="{1202F1C5-5764-47DC-8F12-BD450673B5C4}" type="pres">
      <dgm:prSet presAssocID="{26BED762-2A98-4F01-9CA5-B7C402EA8B81}" presName="vertSpace2" presStyleLbl="node1" presStyleIdx="0" presStyleCnt="4"/>
      <dgm:spPr/>
    </dgm:pt>
    <dgm:pt modelId="{432E355D-1CF2-43C8-97C4-4899F4280D98}" type="pres">
      <dgm:prSet presAssocID="{26BED762-2A98-4F01-9CA5-B7C402EA8B81}" presName="circle2" presStyleLbl="node1" presStyleIdx="1" presStyleCnt="4"/>
      <dgm:spPr/>
    </dgm:pt>
    <dgm:pt modelId="{0363B58E-506D-4A1A-B713-DF7595544603}" type="pres">
      <dgm:prSet presAssocID="{26BED762-2A98-4F01-9CA5-B7C402EA8B81}" presName="rect2" presStyleLbl="alignAcc1" presStyleIdx="1" presStyleCnt="4"/>
      <dgm:spPr/>
      <dgm:t>
        <a:bodyPr/>
        <a:lstStyle/>
        <a:p>
          <a:endParaRPr lang="tr-TR"/>
        </a:p>
      </dgm:t>
    </dgm:pt>
    <dgm:pt modelId="{A6A43773-9E47-4AF1-A188-7D9D8E531495}" type="pres">
      <dgm:prSet presAssocID="{1088D1FC-4856-4EAE-8A65-65BD9F9AB111}" presName="vertSpace3" presStyleLbl="node1" presStyleIdx="1" presStyleCnt="4"/>
      <dgm:spPr/>
    </dgm:pt>
    <dgm:pt modelId="{B01729CF-019E-44E2-9E2B-CB229D8FDF8D}" type="pres">
      <dgm:prSet presAssocID="{1088D1FC-4856-4EAE-8A65-65BD9F9AB111}" presName="circle3" presStyleLbl="node1" presStyleIdx="2" presStyleCnt="4"/>
      <dgm:spPr/>
    </dgm:pt>
    <dgm:pt modelId="{6F448242-474B-4787-A576-E0BC805E73A2}" type="pres">
      <dgm:prSet presAssocID="{1088D1FC-4856-4EAE-8A65-65BD9F9AB111}" presName="rect3" presStyleLbl="alignAcc1" presStyleIdx="2" presStyleCnt="4"/>
      <dgm:spPr/>
      <dgm:t>
        <a:bodyPr/>
        <a:lstStyle/>
        <a:p>
          <a:endParaRPr lang="tr-TR"/>
        </a:p>
      </dgm:t>
    </dgm:pt>
    <dgm:pt modelId="{57DF1330-72FE-49CA-9D6F-16FA031DD7C1}" type="pres">
      <dgm:prSet presAssocID="{ACDAFB4F-6D26-4CE4-8023-FCA9DE284439}" presName="vertSpace4" presStyleLbl="node1" presStyleIdx="2" presStyleCnt="4"/>
      <dgm:spPr/>
    </dgm:pt>
    <dgm:pt modelId="{E2E67C46-251E-4D1D-9E2A-DA9FD51FF78D}" type="pres">
      <dgm:prSet presAssocID="{ACDAFB4F-6D26-4CE4-8023-FCA9DE284439}" presName="circle4" presStyleLbl="node1" presStyleIdx="3" presStyleCnt="4"/>
      <dgm:spPr/>
    </dgm:pt>
    <dgm:pt modelId="{24E1400E-1D72-4F06-B319-1A1FB04EE00D}" type="pres">
      <dgm:prSet presAssocID="{ACDAFB4F-6D26-4CE4-8023-FCA9DE284439}" presName="rect4" presStyleLbl="alignAcc1" presStyleIdx="3" presStyleCnt="4"/>
      <dgm:spPr/>
      <dgm:t>
        <a:bodyPr/>
        <a:lstStyle/>
        <a:p>
          <a:endParaRPr lang="tr-TR"/>
        </a:p>
      </dgm:t>
    </dgm:pt>
    <dgm:pt modelId="{EC5C10CD-1C35-44E2-B1EE-6148F86FD48D}" type="pres">
      <dgm:prSet presAssocID="{86754E46-97AF-4D57-8F03-E8BF56A46EDA}" presName="rect1ParTxNoCh" presStyleLbl="alignAcc1" presStyleIdx="3" presStyleCnt="4">
        <dgm:presLayoutVars>
          <dgm:chMax val="1"/>
          <dgm:bulletEnabled val="1"/>
        </dgm:presLayoutVars>
      </dgm:prSet>
      <dgm:spPr/>
      <dgm:t>
        <a:bodyPr/>
        <a:lstStyle/>
        <a:p>
          <a:endParaRPr lang="tr-TR"/>
        </a:p>
      </dgm:t>
    </dgm:pt>
    <dgm:pt modelId="{035925D3-A604-4EEF-9C63-38762C4F211C}" type="pres">
      <dgm:prSet presAssocID="{26BED762-2A98-4F01-9CA5-B7C402EA8B81}" presName="rect2ParTxNoCh" presStyleLbl="alignAcc1" presStyleIdx="3" presStyleCnt="4">
        <dgm:presLayoutVars>
          <dgm:chMax val="1"/>
          <dgm:bulletEnabled val="1"/>
        </dgm:presLayoutVars>
      </dgm:prSet>
      <dgm:spPr/>
      <dgm:t>
        <a:bodyPr/>
        <a:lstStyle/>
        <a:p>
          <a:endParaRPr lang="tr-TR"/>
        </a:p>
      </dgm:t>
    </dgm:pt>
    <dgm:pt modelId="{586D6EB3-A654-497E-A82F-8604B97D3879}" type="pres">
      <dgm:prSet presAssocID="{1088D1FC-4856-4EAE-8A65-65BD9F9AB111}" presName="rect3ParTxNoCh" presStyleLbl="alignAcc1" presStyleIdx="3" presStyleCnt="4">
        <dgm:presLayoutVars>
          <dgm:chMax val="1"/>
          <dgm:bulletEnabled val="1"/>
        </dgm:presLayoutVars>
      </dgm:prSet>
      <dgm:spPr/>
      <dgm:t>
        <a:bodyPr/>
        <a:lstStyle/>
        <a:p>
          <a:endParaRPr lang="tr-TR"/>
        </a:p>
      </dgm:t>
    </dgm:pt>
    <dgm:pt modelId="{57FCD89F-F0DF-416A-9F47-AA57FE69C03F}" type="pres">
      <dgm:prSet presAssocID="{ACDAFB4F-6D26-4CE4-8023-FCA9DE284439}" presName="rect4ParTxNoCh" presStyleLbl="alignAcc1" presStyleIdx="3" presStyleCnt="4">
        <dgm:presLayoutVars>
          <dgm:chMax val="1"/>
          <dgm:bulletEnabled val="1"/>
        </dgm:presLayoutVars>
      </dgm:prSet>
      <dgm:spPr/>
      <dgm:t>
        <a:bodyPr/>
        <a:lstStyle/>
        <a:p>
          <a:endParaRPr lang="tr-TR"/>
        </a:p>
      </dgm:t>
    </dgm:pt>
  </dgm:ptLst>
  <dgm:cxnLst>
    <dgm:cxn modelId="{B2C36017-F7B6-41AD-BC03-C6C248A27DBE}" type="presOf" srcId="{ACDAFB4F-6D26-4CE4-8023-FCA9DE284439}" destId="{57FCD89F-F0DF-416A-9F47-AA57FE69C03F}"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8E9BD07F-0F67-49AD-B9F9-C581C87D1F66}" type="presOf" srcId="{1088D1FC-4856-4EAE-8A65-65BD9F9AB111}" destId="{6F448242-474B-4787-A576-E0BC805E73A2}" srcOrd="0" destOrd="0" presId="urn:microsoft.com/office/officeart/2005/8/layout/target3"/>
    <dgm:cxn modelId="{908A16E3-B359-4939-9030-7DE5928D1F91}" srcId="{ED538E91-4E6A-4AA6-962D-330627ECC439}" destId="{1088D1FC-4856-4EAE-8A65-65BD9F9AB111}" srcOrd="2" destOrd="0" parTransId="{32484DD2-BB4E-47C2-95DC-837848DC1901}" sibTransId="{0B20DF07-8952-4FF6-B4A4-950C0B88B56F}"/>
    <dgm:cxn modelId="{C8ED1213-F783-4C33-9995-6DA11585E9BA}" type="presOf" srcId="{86754E46-97AF-4D57-8F03-E8BF56A46EDA}" destId="{EC5C10CD-1C35-44E2-B1EE-6148F86FD48D}" srcOrd="1" destOrd="0" presId="urn:microsoft.com/office/officeart/2005/8/layout/target3"/>
    <dgm:cxn modelId="{30C64D1B-D854-4DF9-8F51-6D130A9F6F33}" srcId="{ED538E91-4E6A-4AA6-962D-330627ECC439}" destId="{26BED762-2A98-4F01-9CA5-B7C402EA8B81}" srcOrd="1" destOrd="0" parTransId="{6FC4B1C0-7C5E-4077-865C-EF5EEF8F178B}" sibTransId="{05D2B1C6-59B2-41C2-90FC-AA383C5D404B}"/>
    <dgm:cxn modelId="{8CF3B10E-31D6-4027-941B-12367342B25E}" srcId="{ED538E91-4E6A-4AA6-962D-330627ECC439}" destId="{86754E46-97AF-4D57-8F03-E8BF56A46EDA}" srcOrd="0" destOrd="0" parTransId="{7D11DF3E-B996-453D-B895-3C1505D521C4}" sibTransId="{596728CC-A51C-41A5-A6D6-5C5BF5DC324A}"/>
    <dgm:cxn modelId="{A040986D-BA5B-4C64-B26E-A91DAAE1640C}" srcId="{ED538E91-4E6A-4AA6-962D-330627ECC439}" destId="{ACDAFB4F-6D26-4CE4-8023-FCA9DE284439}" srcOrd="3" destOrd="0" parTransId="{C27089E6-E3F8-4BA1-9D61-B1AEC802A638}" sibTransId="{D2687C6D-C18D-46C8-99A7-346B77BF9F5E}"/>
    <dgm:cxn modelId="{604F1B6C-863D-4F57-902A-C4512A48AE41}" type="presOf" srcId="{1088D1FC-4856-4EAE-8A65-65BD9F9AB111}" destId="{586D6EB3-A654-497E-A82F-8604B97D3879}" srcOrd="1" destOrd="0" presId="urn:microsoft.com/office/officeart/2005/8/layout/target3"/>
    <dgm:cxn modelId="{CE8D386E-E71D-4208-B1AE-AD8BE3289585}" type="presOf" srcId="{26BED762-2A98-4F01-9CA5-B7C402EA8B81}" destId="{035925D3-A604-4EEF-9C63-38762C4F211C}" srcOrd="1" destOrd="0" presId="urn:microsoft.com/office/officeart/2005/8/layout/target3"/>
    <dgm:cxn modelId="{2321193D-56D0-4200-B62A-2DD40BBD63BF}" type="presOf" srcId="{26BED762-2A98-4F01-9CA5-B7C402EA8B81}" destId="{0363B58E-506D-4A1A-B713-DF7595544603}" srcOrd="0" destOrd="0" presId="urn:microsoft.com/office/officeart/2005/8/layout/target3"/>
    <dgm:cxn modelId="{AAE3E0A1-9BAC-4E2A-9D53-47F7963DA72A}" type="presOf" srcId="{ACDAFB4F-6D26-4CE4-8023-FCA9DE284439}" destId="{24E1400E-1D72-4F06-B319-1A1FB04EE00D}" srcOrd="0"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EACD202B-519C-46CE-906A-657D3F643320}" type="presParOf" srcId="{657BCF0D-8183-4BC6-8C85-142F542ACD45}" destId="{1202F1C5-5764-47DC-8F12-BD450673B5C4}" srcOrd="3" destOrd="0" presId="urn:microsoft.com/office/officeart/2005/8/layout/target3"/>
    <dgm:cxn modelId="{F2B5837F-6B7F-4526-B851-3592A1A0C190}" type="presParOf" srcId="{657BCF0D-8183-4BC6-8C85-142F542ACD45}" destId="{432E355D-1CF2-43C8-97C4-4899F4280D98}" srcOrd="4" destOrd="0" presId="urn:microsoft.com/office/officeart/2005/8/layout/target3"/>
    <dgm:cxn modelId="{594593B7-63C3-40CD-B579-A69ED8D539CD}" type="presParOf" srcId="{657BCF0D-8183-4BC6-8C85-142F542ACD45}" destId="{0363B58E-506D-4A1A-B713-DF7595544603}" srcOrd="5" destOrd="0" presId="urn:microsoft.com/office/officeart/2005/8/layout/target3"/>
    <dgm:cxn modelId="{B861CFC1-B27F-4E14-AB38-002929D3631B}" type="presParOf" srcId="{657BCF0D-8183-4BC6-8C85-142F542ACD45}" destId="{A6A43773-9E47-4AF1-A188-7D9D8E531495}" srcOrd="6" destOrd="0" presId="urn:microsoft.com/office/officeart/2005/8/layout/target3"/>
    <dgm:cxn modelId="{B6ACFCAF-55C0-4853-A3D0-05DDCFD4B758}" type="presParOf" srcId="{657BCF0D-8183-4BC6-8C85-142F542ACD45}" destId="{B01729CF-019E-44E2-9E2B-CB229D8FDF8D}" srcOrd="7" destOrd="0" presId="urn:microsoft.com/office/officeart/2005/8/layout/target3"/>
    <dgm:cxn modelId="{FCC93C99-5C19-4683-99A3-3AA0AD7A4041}" type="presParOf" srcId="{657BCF0D-8183-4BC6-8C85-142F542ACD45}" destId="{6F448242-474B-4787-A576-E0BC805E73A2}" srcOrd="8" destOrd="0" presId="urn:microsoft.com/office/officeart/2005/8/layout/target3"/>
    <dgm:cxn modelId="{709F87EC-39AA-455D-8613-4D3B3BAFD1F6}" type="presParOf" srcId="{657BCF0D-8183-4BC6-8C85-142F542ACD45}" destId="{57DF1330-72FE-49CA-9D6F-16FA031DD7C1}" srcOrd="9" destOrd="0" presId="urn:microsoft.com/office/officeart/2005/8/layout/target3"/>
    <dgm:cxn modelId="{C7C42940-CA4B-4C55-ACA4-C0236875E355}" type="presParOf" srcId="{657BCF0D-8183-4BC6-8C85-142F542ACD45}" destId="{E2E67C46-251E-4D1D-9E2A-DA9FD51FF78D}" srcOrd="10" destOrd="0" presId="urn:microsoft.com/office/officeart/2005/8/layout/target3"/>
    <dgm:cxn modelId="{9476B369-A9E3-4175-8428-CF0FDCCC5CE5}" type="presParOf" srcId="{657BCF0D-8183-4BC6-8C85-142F542ACD45}" destId="{24E1400E-1D72-4F06-B319-1A1FB04EE00D}" srcOrd="11" destOrd="0" presId="urn:microsoft.com/office/officeart/2005/8/layout/target3"/>
    <dgm:cxn modelId="{BA9EE92D-3394-4F03-9CDB-A818954F9EB7}" type="presParOf" srcId="{657BCF0D-8183-4BC6-8C85-142F542ACD45}" destId="{EC5C10CD-1C35-44E2-B1EE-6148F86FD48D}" srcOrd="12" destOrd="0" presId="urn:microsoft.com/office/officeart/2005/8/layout/target3"/>
    <dgm:cxn modelId="{04AEC404-9F9A-46EC-93B9-1962DF144725}" type="presParOf" srcId="{657BCF0D-8183-4BC6-8C85-142F542ACD45}" destId="{035925D3-A604-4EEF-9C63-38762C4F211C}" srcOrd="13" destOrd="0" presId="urn:microsoft.com/office/officeart/2005/8/layout/target3"/>
    <dgm:cxn modelId="{3FB33E3F-F6C0-401D-B733-F7326E2304A2}" type="presParOf" srcId="{657BCF0D-8183-4BC6-8C85-142F542ACD45}" destId="{586D6EB3-A654-497E-A82F-8604B97D3879}" srcOrd="14" destOrd="0" presId="urn:microsoft.com/office/officeart/2005/8/layout/target3"/>
    <dgm:cxn modelId="{61E36D5A-265C-48B8-8410-2B46F3295AB7}" type="presParOf" srcId="{657BCF0D-8183-4BC6-8C85-142F542ACD45}" destId="{57FCD89F-F0DF-416A-9F47-AA57FE69C03F}" srcOrd="15"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600" b="1" dirty="0" smtClean="0">
              <a:solidFill>
                <a:srgbClr val="FF0000"/>
              </a:solidFill>
            </a:rPr>
            <a:t>DİSİPLİN SORUŞTURMASI</a:t>
          </a:r>
          <a:r>
            <a:rPr lang="tr-TR" sz="3600" b="1" dirty="0" smtClean="0">
              <a:solidFill>
                <a:srgbClr val="FF0000"/>
              </a:solidFill>
            </a:rPr>
            <a:t> İŞLEMLERİ</a:t>
          </a:r>
          <a:endParaRPr lang="tr-TR" sz="36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600" b="1" dirty="0" smtClean="0">
              <a:solidFill>
                <a:srgbClr val="FF0000"/>
              </a:solidFill>
            </a:rPr>
            <a:t>DİSİPLİN SORUŞTURMASI</a:t>
          </a:r>
          <a:r>
            <a:rPr lang="tr-TR" sz="3600" b="1" dirty="0" smtClean="0">
              <a:solidFill>
                <a:srgbClr val="FF0000"/>
              </a:solidFill>
            </a:rPr>
            <a:t> İŞLEMLERİ</a:t>
          </a:r>
          <a:endParaRPr lang="tr-TR" sz="36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600" b="1" dirty="0" smtClean="0">
              <a:solidFill>
                <a:srgbClr val="FF0000"/>
              </a:solidFill>
            </a:rPr>
            <a:t>DİSİPLİN SORUŞTURMASI</a:t>
          </a:r>
          <a:r>
            <a:rPr lang="tr-TR" sz="3600" b="1" dirty="0" smtClean="0">
              <a:solidFill>
                <a:srgbClr val="FF0000"/>
              </a:solidFill>
            </a:rPr>
            <a:t> İŞLEMLERİ</a:t>
          </a:r>
          <a:endParaRPr lang="tr-TR" sz="36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600" b="1" dirty="0" smtClean="0">
              <a:solidFill>
                <a:srgbClr val="FF0000"/>
              </a:solidFill>
            </a:rPr>
            <a:t>DİSİPLİN SORUŞTURMASI</a:t>
          </a:r>
          <a:r>
            <a:rPr lang="tr-TR" sz="3600" b="1" dirty="0" smtClean="0">
              <a:solidFill>
                <a:srgbClr val="FF0000"/>
              </a:solidFill>
            </a:rPr>
            <a:t> İŞLEMLERİ</a:t>
          </a:r>
          <a:endParaRPr lang="tr-TR" sz="36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600" b="1" dirty="0" smtClean="0">
              <a:solidFill>
                <a:srgbClr val="FF0000"/>
              </a:solidFill>
            </a:rPr>
            <a:t>DİSİPLİN SORUŞTURMASI</a:t>
          </a:r>
          <a:r>
            <a:rPr lang="tr-TR" sz="3600" b="1" dirty="0" smtClean="0">
              <a:solidFill>
                <a:srgbClr val="FF0000"/>
              </a:solidFill>
            </a:rPr>
            <a:t> İŞLEMLERİ</a:t>
          </a:r>
          <a:endParaRPr lang="tr-TR" sz="36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DİKKAT EDİLMESİ GEREKEN DİĞER HUSUSLAR / ZAMANAŞIMI SÜRELERİ</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A333EC-620A-4157-AB29-609794BC9BA4}" type="doc">
      <dgm:prSet loTypeId="urn:microsoft.com/office/officeart/2005/8/layout/target3" loCatId="relationship" qsTypeId="urn:microsoft.com/office/officeart/2005/8/quickstyle/3d3" qsCatId="3D" csTypeId="urn:microsoft.com/office/officeart/2005/8/colors/accent1_2" csCatId="accent1"/>
      <dgm:spPr/>
      <dgm:t>
        <a:bodyPr/>
        <a:lstStyle/>
        <a:p>
          <a:endParaRPr lang="tr-TR"/>
        </a:p>
      </dgm:t>
    </dgm:pt>
    <dgm:pt modelId="{F85E1FD5-6E21-42ED-ABAC-0237C03037B6}">
      <dgm:prSet/>
      <dgm:spPr/>
      <dgm:t>
        <a:bodyPr/>
        <a:lstStyle/>
        <a:p>
          <a:pPr rtl="0"/>
          <a:r>
            <a:rPr lang="en-US" b="1" dirty="0" err="1" smtClean="0"/>
            <a:t>Olayın</a:t>
          </a:r>
          <a:r>
            <a:rPr lang="en-US" b="1" dirty="0" smtClean="0"/>
            <a:t> </a:t>
          </a:r>
          <a:r>
            <a:rPr lang="en-US" b="1" dirty="0" err="1" smtClean="0"/>
            <a:t>İhbar</a:t>
          </a:r>
          <a:r>
            <a:rPr lang="en-US" b="1" dirty="0" smtClean="0"/>
            <a:t> </a:t>
          </a:r>
          <a:r>
            <a:rPr lang="en-US" b="1" dirty="0" err="1" smtClean="0"/>
            <a:t>ve</a:t>
          </a:r>
          <a:r>
            <a:rPr lang="en-US" b="1" dirty="0" smtClean="0"/>
            <a:t> </a:t>
          </a:r>
          <a:r>
            <a:rPr lang="en-US" b="1" dirty="0" err="1" smtClean="0"/>
            <a:t>Şikayet</a:t>
          </a:r>
          <a:r>
            <a:rPr lang="en-US" b="1" dirty="0" smtClean="0"/>
            <a:t> </a:t>
          </a:r>
          <a:r>
            <a:rPr lang="en-US" b="1" dirty="0" err="1" smtClean="0"/>
            <a:t>Üzerine</a:t>
          </a:r>
          <a:r>
            <a:rPr lang="en-US" b="1" dirty="0" smtClean="0"/>
            <a:t> </a:t>
          </a:r>
          <a:r>
            <a:rPr lang="en-US" b="1" dirty="0" err="1" smtClean="0"/>
            <a:t>Öğrenilmesi</a:t>
          </a:r>
          <a:endParaRPr lang="tr-TR" b="1" dirty="0"/>
        </a:p>
      </dgm:t>
    </dgm:pt>
    <dgm:pt modelId="{B89159B4-8344-44D8-8FC0-A154B0E91137}" type="parTrans" cxnId="{21B2363D-CD7F-486D-AD6D-D7C2EE21C78C}">
      <dgm:prSet/>
      <dgm:spPr/>
      <dgm:t>
        <a:bodyPr/>
        <a:lstStyle/>
        <a:p>
          <a:endParaRPr lang="tr-TR"/>
        </a:p>
      </dgm:t>
    </dgm:pt>
    <dgm:pt modelId="{85F6917F-9EE0-4EDE-B315-4D125C911D0E}" type="sibTrans" cxnId="{21B2363D-CD7F-486D-AD6D-D7C2EE21C78C}">
      <dgm:prSet/>
      <dgm:spPr/>
      <dgm:t>
        <a:bodyPr/>
        <a:lstStyle/>
        <a:p>
          <a:endParaRPr lang="tr-TR"/>
        </a:p>
      </dgm:t>
    </dgm:pt>
    <dgm:pt modelId="{ECAD7909-729A-4F93-B5D1-46A87721316F}" type="pres">
      <dgm:prSet presAssocID="{45A333EC-620A-4157-AB29-609794BC9BA4}" presName="Name0" presStyleCnt="0">
        <dgm:presLayoutVars>
          <dgm:chMax val="7"/>
          <dgm:dir/>
          <dgm:animLvl val="lvl"/>
          <dgm:resizeHandles val="exact"/>
        </dgm:presLayoutVars>
      </dgm:prSet>
      <dgm:spPr/>
      <dgm:t>
        <a:bodyPr/>
        <a:lstStyle/>
        <a:p>
          <a:endParaRPr lang="tr-TR"/>
        </a:p>
      </dgm:t>
    </dgm:pt>
    <dgm:pt modelId="{9C565290-26D7-442B-A388-153B686D0F7D}" type="pres">
      <dgm:prSet presAssocID="{F85E1FD5-6E21-42ED-ABAC-0237C03037B6}" presName="circle1" presStyleLbl="node1" presStyleIdx="0" presStyleCnt="1"/>
      <dgm:spPr/>
    </dgm:pt>
    <dgm:pt modelId="{9ADB7AF3-B522-486F-8DCB-4E7FF52A45B3}" type="pres">
      <dgm:prSet presAssocID="{F85E1FD5-6E21-42ED-ABAC-0237C03037B6}" presName="space" presStyleCnt="0"/>
      <dgm:spPr/>
    </dgm:pt>
    <dgm:pt modelId="{C37DF961-6623-499E-9C2F-020166E8F476}" type="pres">
      <dgm:prSet presAssocID="{F85E1FD5-6E21-42ED-ABAC-0237C03037B6}" presName="rect1" presStyleLbl="alignAcc1" presStyleIdx="0" presStyleCnt="1"/>
      <dgm:spPr/>
      <dgm:t>
        <a:bodyPr/>
        <a:lstStyle/>
        <a:p>
          <a:endParaRPr lang="tr-TR"/>
        </a:p>
      </dgm:t>
    </dgm:pt>
    <dgm:pt modelId="{8498D1C7-F562-49FE-A3FA-93FCA2673E88}" type="pres">
      <dgm:prSet presAssocID="{F85E1FD5-6E21-42ED-ABAC-0237C03037B6}" presName="rect1ParTxNoCh" presStyleLbl="alignAcc1" presStyleIdx="0" presStyleCnt="1">
        <dgm:presLayoutVars>
          <dgm:chMax val="1"/>
          <dgm:bulletEnabled val="1"/>
        </dgm:presLayoutVars>
      </dgm:prSet>
      <dgm:spPr/>
      <dgm:t>
        <a:bodyPr/>
        <a:lstStyle/>
        <a:p>
          <a:endParaRPr lang="tr-TR"/>
        </a:p>
      </dgm:t>
    </dgm:pt>
  </dgm:ptLst>
  <dgm:cxnLst>
    <dgm:cxn modelId="{21B2363D-CD7F-486D-AD6D-D7C2EE21C78C}" srcId="{45A333EC-620A-4157-AB29-609794BC9BA4}" destId="{F85E1FD5-6E21-42ED-ABAC-0237C03037B6}" srcOrd="0" destOrd="0" parTransId="{B89159B4-8344-44D8-8FC0-A154B0E91137}" sibTransId="{85F6917F-9EE0-4EDE-B315-4D125C911D0E}"/>
    <dgm:cxn modelId="{080CEEBA-E3B7-4F32-B258-0F6A48D79F5B}" type="presOf" srcId="{F85E1FD5-6E21-42ED-ABAC-0237C03037B6}" destId="{8498D1C7-F562-49FE-A3FA-93FCA2673E88}" srcOrd="1" destOrd="0" presId="urn:microsoft.com/office/officeart/2005/8/layout/target3"/>
    <dgm:cxn modelId="{F0A3A62F-FB97-4830-8A16-79E0BD555158}" type="presOf" srcId="{F85E1FD5-6E21-42ED-ABAC-0237C03037B6}" destId="{C37DF961-6623-499E-9C2F-020166E8F476}" srcOrd="0" destOrd="0" presId="urn:microsoft.com/office/officeart/2005/8/layout/target3"/>
    <dgm:cxn modelId="{48B74D41-2120-4D2D-9347-0C87548524FC}" type="presOf" srcId="{45A333EC-620A-4157-AB29-609794BC9BA4}" destId="{ECAD7909-729A-4F93-B5D1-46A87721316F}" srcOrd="0" destOrd="0" presId="urn:microsoft.com/office/officeart/2005/8/layout/target3"/>
    <dgm:cxn modelId="{D372F9CA-12EA-4F16-A5CC-984A08BB7E30}" type="presParOf" srcId="{ECAD7909-729A-4F93-B5D1-46A87721316F}" destId="{9C565290-26D7-442B-A388-153B686D0F7D}" srcOrd="0" destOrd="0" presId="urn:microsoft.com/office/officeart/2005/8/layout/target3"/>
    <dgm:cxn modelId="{29DD1E3D-86C1-4359-8496-06D3BD9714CA}" type="presParOf" srcId="{ECAD7909-729A-4F93-B5D1-46A87721316F}" destId="{9ADB7AF3-B522-486F-8DCB-4E7FF52A45B3}" srcOrd="1" destOrd="0" presId="urn:microsoft.com/office/officeart/2005/8/layout/target3"/>
    <dgm:cxn modelId="{2D7CD955-7BA1-45D3-B3DF-161C851B3790}" type="presParOf" srcId="{ECAD7909-729A-4F93-B5D1-46A87721316F}" destId="{C37DF961-6623-499E-9C2F-020166E8F476}" srcOrd="2" destOrd="0" presId="urn:microsoft.com/office/officeart/2005/8/layout/target3"/>
    <dgm:cxn modelId="{4BA8300D-0B25-4505-9F7E-48EC63010EFB}" type="presParOf" srcId="{ECAD7909-729A-4F93-B5D1-46A87721316F}" destId="{8498D1C7-F562-49FE-A3FA-93FCA2673E8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3200" b="1" dirty="0" smtClean="0">
              <a:solidFill>
                <a:srgbClr val="FF0000"/>
              </a:solidFill>
            </a:rPr>
            <a:t>DİSİPLİN SORUŞTURMASI</a:t>
          </a:r>
          <a:r>
            <a:rPr lang="tr-TR" sz="3200" b="1" dirty="0" smtClean="0">
              <a:solidFill>
                <a:srgbClr val="FF0000"/>
              </a:solidFill>
            </a:rPr>
            <a:t> İŞLEMLERİ</a:t>
          </a:r>
          <a:endParaRPr lang="tr-TR" sz="32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1B4CB8-6FCA-401D-85D5-F49B150E922F}">
      <dgm:prSet/>
      <dgm:spPr/>
      <dgm:t>
        <a:bodyPr/>
        <a:lstStyle/>
        <a:p>
          <a:pPr rtl="0"/>
          <a:r>
            <a:rPr lang="tr-TR" b="1" dirty="0" smtClean="0">
              <a:solidFill>
                <a:srgbClr val="FF0000"/>
              </a:solidFill>
            </a:rPr>
            <a:t>SORUŞTURMACI TARAFINDAN DİKKAT EDİLMESİ GEREKEN DİĞER HUSUSLAR</a:t>
          </a:r>
          <a:endParaRPr lang="tr-TR" b="1" dirty="0">
            <a:solidFill>
              <a:srgbClr val="FF0000"/>
            </a:solidFill>
          </a:endParaRPr>
        </a:p>
      </dgm:t>
    </dgm:pt>
    <dgm:pt modelId="{8E66FBDC-C4D4-4D81-9FD4-CA0039B5D16F}" type="parTrans" cxnId="{2D25E50D-A802-4EBF-B486-412B7E6A39C1}">
      <dgm:prSet/>
      <dgm:spPr/>
      <dgm:t>
        <a:bodyPr/>
        <a:lstStyle/>
        <a:p>
          <a:endParaRPr lang="tr-TR"/>
        </a:p>
      </dgm:t>
    </dgm:pt>
    <dgm:pt modelId="{32A955AB-89A6-49C1-A525-A0937F482BFA}" type="sibTrans" cxnId="{2D25E50D-A802-4EBF-B486-412B7E6A39C1}">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B50A93-D477-408D-8AF0-0DC4A0D2029B}" type="pres">
      <dgm:prSet presAssocID="{571B4CB8-6FCA-401D-85D5-F49B150E922F}" presName="vertSpace2" presStyleLbl="node1" presStyleIdx="0" presStyleCnt="2"/>
      <dgm:spPr/>
    </dgm:pt>
    <dgm:pt modelId="{FC16A194-EE60-42FA-99E9-9E734F096BEB}" type="pres">
      <dgm:prSet presAssocID="{571B4CB8-6FCA-401D-85D5-F49B150E922F}" presName="circle2" presStyleLbl="node1" presStyleIdx="1" presStyleCnt="2"/>
      <dgm:spPr/>
    </dgm:pt>
    <dgm:pt modelId="{A40D76D0-56E1-4A2B-85F6-DFB99005E29E}" type="pres">
      <dgm:prSet presAssocID="{571B4CB8-6FCA-401D-85D5-F49B150E922F}" presName="rect2" presStyleLbl="alignAcc1" presStyleIdx="1" presStyleCnt="2" custScaleY="87973"/>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3F962FA7-96F1-4068-A44F-B246EEB0EBDC}" type="pres">
      <dgm:prSet presAssocID="{571B4CB8-6FCA-401D-85D5-F49B150E922F}"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FA9CBD37-BD55-400C-9F71-18AAF6C1A745}" type="presOf" srcId="{571B4CB8-6FCA-401D-85D5-F49B150E922F}" destId="{A40D76D0-56E1-4A2B-85F6-DFB99005E29E}" srcOrd="0" destOrd="0" presId="urn:microsoft.com/office/officeart/2005/8/layout/target3"/>
    <dgm:cxn modelId="{D77622B2-AF8E-4525-AC68-3B601E490C49}" type="presOf" srcId="{571B4CB8-6FCA-401D-85D5-F49B150E922F}" destId="{3F962FA7-96F1-4068-A44F-B246EEB0EBDC}" srcOrd="1"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2D25E50D-A802-4EBF-B486-412B7E6A39C1}" srcId="{ED538E91-4E6A-4AA6-962D-330627ECC439}" destId="{571B4CB8-6FCA-401D-85D5-F49B150E922F}" srcOrd="1" destOrd="0" parTransId="{8E66FBDC-C4D4-4D81-9FD4-CA0039B5D16F}" sibTransId="{32A955AB-89A6-49C1-A525-A0937F482BFA}"/>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28236D4B-D599-4F44-B925-67C5794D6F5D}" type="presParOf" srcId="{657BCF0D-8183-4BC6-8C85-142F542ACD45}" destId="{C2B50A93-D477-408D-8AF0-0DC4A0D2029B}" srcOrd="3" destOrd="0" presId="urn:microsoft.com/office/officeart/2005/8/layout/target3"/>
    <dgm:cxn modelId="{88E5262F-F8BF-433A-B55D-9D0B67D9D0D2}" type="presParOf" srcId="{657BCF0D-8183-4BC6-8C85-142F542ACD45}" destId="{FC16A194-EE60-42FA-99E9-9E734F096BEB}" srcOrd="4" destOrd="0" presId="urn:microsoft.com/office/officeart/2005/8/layout/target3"/>
    <dgm:cxn modelId="{42DAF5C2-2A18-4A76-955B-CF57A1B212AD}" type="presParOf" srcId="{657BCF0D-8183-4BC6-8C85-142F542ACD45}" destId="{A40D76D0-56E1-4A2B-85F6-DFB99005E29E}"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C196B0D5-4572-492B-93C2-8A40114697D6}" type="presParOf" srcId="{657BCF0D-8183-4BC6-8C85-142F542ACD45}" destId="{3F962FA7-96F1-4068-A44F-B246EEB0EBD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SORUŞTURMA RAPORU</a:t>
          </a:r>
          <a:r>
            <a:rPr lang="tr-TR"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ÖRNEĞİ</a:t>
          </a:r>
          <a:endParaRPr lang="tr-TR" sz="2000"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custLinFactNeighborY="-1206"/>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DAE6D3-1BEB-4D8F-8CCC-FA1404436451}"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4F1ADBB7-A614-4E65-965A-EB153FFBA101}">
      <dgm:prSet/>
      <dgm:spPr/>
      <dgm:t>
        <a:bodyPr/>
        <a:lstStyle/>
        <a:p>
          <a:pPr rtl="0"/>
          <a:r>
            <a:rPr lang="en-US" b="1" dirty="0" err="1" smtClean="0"/>
            <a:t>Olayın</a:t>
          </a:r>
          <a:r>
            <a:rPr lang="en-US" b="1" dirty="0" smtClean="0"/>
            <a:t> Re</a:t>
          </a:r>
          <a:r>
            <a:rPr lang="tr-TR" b="1" dirty="0" smtClean="0"/>
            <a:t>’</a:t>
          </a:r>
          <a:r>
            <a:rPr lang="en-US" b="1" dirty="0" err="1" smtClean="0"/>
            <a:t>sen</a:t>
          </a:r>
          <a:r>
            <a:rPr lang="en-US" b="1" dirty="0" smtClean="0"/>
            <a:t> </a:t>
          </a:r>
          <a:r>
            <a:rPr lang="en-US" b="1" dirty="0" err="1" smtClean="0"/>
            <a:t>Öğrenilmesi</a:t>
          </a:r>
          <a:endParaRPr lang="tr-TR" b="1" dirty="0"/>
        </a:p>
      </dgm:t>
    </dgm:pt>
    <dgm:pt modelId="{53C0E454-FBD4-4E3B-922A-4C9C747579F7}" type="parTrans" cxnId="{C4833310-3C12-4D4B-ADFF-D71407633528}">
      <dgm:prSet/>
      <dgm:spPr/>
      <dgm:t>
        <a:bodyPr/>
        <a:lstStyle/>
        <a:p>
          <a:endParaRPr lang="tr-TR"/>
        </a:p>
      </dgm:t>
    </dgm:pt>
    <dgm:pt modelId="{54173775-FF3B-463A-9F52-6746812099E2}" type="sibTrans" cxnId="{C4833310-3C12-4D4B-ADFF-D71407633528}">
      <dgm:prSet/>
      <dgm:spPr/>
      <dgm:t>
        <a:bodyPr/>
        <a:lstStyle/>
        <a:p>
          <a:endParaRPr lang="tr-TR"/>
        </a:p>
      </dgm:t>
    </dgm:pt>
    <dgm:pt modelId="{491DD398-71B5-493B-8312-0BE70365D549}" type="pres">
      <dgm:prSet presAssocID="{E0DAE6D3-1BEB-4D8F-8CCC-FA1404436451}" presName="Name0" presStyleCnt="0">
        <dgm:presLayoutVars>
          <dgm:chMax val="7"/>
          <dgm:dir/>
          <dgm:animLvl val="lvl"/>
          <dgm:resizeHandles val="exact"/>
        </dgm:presLayoutVars>
      </dgm:prSet>
      <dgm:spPr/>
      <dgm:t>
        <a:bodyPr/>
        <a:lstStyle/>
        <a:p>
          <a:endParaRPr lang="tr-TR"/>
        </a:p>
      </dgm:t>
    </dgm:pt>
    <dgm:pt modelId="{34861D99-2629-4D27-8869-342D22FD870F}" type="pres">
      <dgm:prSet presAssocID="{4F1ADBB7-A614-4E65-965A-EB153FFBA101}" presName="circle1" presStyleLbl="node1" presStyleIdx="0" presStyleCnt="1" custScaleX="4727" custScaleY="92887" custLinFactNeighborX="3969" custLinFactNeighborY="21125"/>
      <dgm:spPr/>
    </dgm:pt>
    <dgm:pt modelId="{93459E3E-7C1E-4D31-BEB7-671A6473CB67}" type="pres">
      <dgm:prSet presAssocID="{4F1ADBB7-A614-4E65-965A-EB153FFBA101}" presName="space" presStyleCnt="0"/>
      <dgm:spPr/>
    </dgm:pt>
    <dgm:pt modelId="{8F94F647-5DEB-400B-B558-95D2C7744EF5}" type="pres">
      <dgm:prSet presAssocID="{4F1ADBB7-A614-4E65-965A-EB153FFBA101}" presName="rect1" presStyleLbl="alignAcc1" presStyleIdx="0" presStyleCnt="1" custLinFactNeighborX="-31966" custLinFactNeighborY="-23565"/>
      <dgm:spPr/>
      <dgm:t>
        <a:bodyPr/>
        <a:lstStyle/>
        <a:p>
          <a:endParaRPr lang="tr-TR"/>
        </a:p>
      </dgm:t>
    </dgm:pt>
    <dgm:pt modelId="{E2306FF5-0529-49AB-A232-FD11428E1101}" type="pres">
      <dgm:prSet presAssocID="{4F1ADBB7-A614-4E65-965A-EB153FFBA101}" presName="rect1ParTxNoCh" presStyleLbl="alignAcc1" presStyleIdx="0" presStyleCnt="1">
        <dgm:presLayoutVars>
          <dgm:chMax val="1"/>
          <dgm:bulletEnabled val="1"/>
        </dgm:presLayoutVars>
      </dgm:prSet>
      <dgm:spPr/>
      <dgm:t>
        <a:bodyPr/>
        <a:lstStyle/>
        <a:p>
          <a:endParaRPr lang="tr-TR"/>
        </a:p>
      </dgm:t>
    </dgm:pt>
  </dgm:ptLst>
  <dgm:cxnLst>
    <dgm:cxn modelId="{1E927E6B-E284-45BE-B151-0B15A531B9F0}" type="presOf" srcId="{4F1ADBB7-A614-4E65-965A-EB153FFBA101}" destId="{8F94F647-5DEB-400B-B558-95D2C7744EF5}" srcOrd="0" destOrd="0" presId="urn:microsoft.com/office/officeart/2005/8/layout/target3"/>
    <dgm:cxn modelId="{9DB48AF4-DD22-48AB-BF74-49D4F4EAFD0C}" type="presOf" srcId="{4F1ADBB7-A614-4E65-965A-EB153FFBA101}" destId="{E2306FF5-0529-49AB-A232-FD11428E1101}" srcOrd="1" destOrd="0" presId="urn:microsoft.com/office/officeart/2005/8/layout/target3"/>
    <dgm:cxn modelId="{1CEC3301-C2D7-4066-8337-10887C62A521}" type="presOf" srcId="{E0DAE6D3-1BEB-4D8F-8CCC-FA1404436451}" destId="{491DD398-71B5-493B-8312-0BE70365D549}" srcOrd="0" destOrd="0" presId="urn:microsoft.com/office/officeart/2005/8/layout/target3"/>
    <dgm:cxn modelId="{C4833310-3C12-4D4B-ADFF-D71407633528}" srcId="{E0DAE6D3-1BEB-4D8F-8CCC-FA1404436451}" destId="{4F1ADBB7-A614-4E65-965A-EB153FFBA101}" srcOrd="0" destOrd="0" parTransId="{53C0E454-FBD4-4E3B-922A-4C9C747579F7}" sibTransId="{54173775-FF3B-463A-9F52-6746812099E2}"/>
    <dgm:cxn modelId="{9F5A73EF-70A8-4311-BD85-8DA2C243A987}" type="presParOf" srcId="{491DD398-71B5-493B-8312-0BE70365D549}" destId="{34861D99-2629-4D27-8869-342D22FD870F}" srcOrd="0" destOrd="0" presId="urn:microsoft.com/office/officeart/2005/8/layout/target3"/>
    <dgm:cxn modelId="{3BC0FD41-0D2D-4CC6-AB48-B0092753E557}" type="presParOf" srcId="{491DD398-71B5-493B-8312-0BE70365D549}" destId="{93459E3E-7C1E-4D31-BEB7-671A6473CB67}" srcOrd="1" destOrd="0" presId="urn:microsoft.com/office/officeart/2005/8/layout/target3"/>
    <dgm:cxn modelId="{576E2F79-41D9-4D6F-8450-51E56AA6F415}" type="presParOf" srcId="{491DD398-71B5-493B-8312-0BE70365D549}" destId="{8F94F647-5DEB-400B-B558-95D2C7744EF5}" srcOrd="2" destOrd="0" presId="urn:microsoft.com/office/officeart/2005/8/layout/target3"/>
    <dgm:cxn modelId="{F8D11B71-71DD-4D00-B3DE-1B2CF3E346FD}" type="presParOf" srcId="{491DD398-71B5-493B-8312-0BE70365D549}" destId="{E2306FF5-0529-49AB-A232-FD11428E1101}"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2400" b="1" dirty="0" smtClean="0">
              <a:solidFill>
                <a:srgbClr val="FF0000"/>
              </a:solidFill>
              <a:effectLst>
                <a:outerShdw blurRad="38100" dist="38100" dir="2700000" algn="tl">
                  <a:srgbClr val="000000">
                    <a:alpha val="43137"/>
                  </a:srgbClr>
                </a:outerShdw>
              </a:effectLst>
            </a:rPr>
            <a:t>4483 SAYILIMEMURLAR VE DİĞER KAMU GÖREVLİLERİNİN YARGILANMASI HAKKINDA KANUN</a:t>
          </a:r>
          <a:endParaRPr lang="tr-TR" sz="2400" b="1" dirty="0" smtClean="0">
            <a:solidFill>
              <a:srgbClr val="FF0000"/>
            </a:solidFill>
            <a:effectLst>
              <a:outerShdw blurRad="38100" dist="38100" dir="2700000" algn="tl">
                <a:srgbClr val="000000">
                  <a:alpha val="43137"/>
                </a:srgbClr>
              </a:outerShdw>
            </a:effectLst>
          </a:endParaRPr>
        </a:p>
        <a:p>
          <a:r>
            <a:rPr lang="en-US" sz="2400" b="1" dirty="0" smtClean="0">
              <a:solidFill>
                <a:srgbClr val="FF0000"/>
              </a:solidFill>
              <a:effectLst>
                <a:outerShdw blurRad="38100" dist="38100" dir="2700000" algn="tl">
                  <a:srgbClr val="000000">
                    <a:alpha val="43137"/>
                  </a:srgbClr>
                </a:outerShdw>
              </a:effectLst>
            </a:rPr>
            <a:t>GEREĞİNCE YAPILACAK ÖN İNCELEME</a:t>
          </a:r>
          <a:endParaRPr lang="tr-TR" sz="2400"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custLinFactNeighborX="15456" custLinFactNeighborY="11502"/>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4238D795-0B06-4DCA-9A7A-842305EFC85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tr-TR"/>
        </a:p>
      </dgm:t>
    </dgm:pt>
    <dgm:pt modelId="{23F136EC-2BD1-4875-874A-F525D11BFA5E}">
      <dgm:prSet/>
      <dgm:spPr/>
      <dgm:t>
        <a:bodyPr/>
        <a:lstStyle/>
        <a:p>
          <a:pPr rtl="0"/>
          <a:r>
            <a:rPr lang="tr-TR" b="1" dirty="0" smtClean="0">
              <a:hlinkClick xmlns:r="http://schemas.openxmlformats.org/officeDocument/2006/relationships" r:id="rId1" action="ppaction://hlinksldjump"/>
            </a:rPr>
            <a:t>SUNUM PLANINA DÖNELİM</a:t>
          </a:r>
          <a:endParaRPr lang="tr-TR" dirty="0"/>
        </a:p>
      </dgm:t>
    </dgm:pt>
    <dgm:pt modelId="{12B7326A-E69F-4308-A5A8-A55831449616}" type="parTrans" cxnId="{39A405C9-00BD-4695-928D-016A8527CEE0}">
      <dgm:prSet/>
      <dgm:spPr/>
      <dgm:t>
        <a:bodyPr/>
        <a:lstStyle/>
        <a:p>
          <a:endParaRPr lang="tr-TR"/>
        </a:p>
      </dgm:t>
    </dgm:pt>
    <dgm:pt modelId="{0AACB3A7-CB44-4E86-8A60-F49DB3A653BB}" type="sibTrans" cxnId="{39A405C9-00BD-4695-928D-016A8527CEE0}">
      <dgm:prSet/>
      <dgm:spPr/>
      <dgm:t>
        <a:bodyPr/>
        <a:lstStyle/>
        <a:p>
          <a:endParaRPr lang="tr-TR"/>
        </a:p>
      </dgm:t>
    </dgm:pt>
    <dgm:pt modelId="{F7343BC6-BD0C-444D-A1F4-4AFD3916D8B6}" type="pres">
      <dgm:prSet presAssocID="{4238D795-0B06-4DCA-9A7A-842305EFC858}" presName="arrowDiagram" presStyleCnt="0">
        <dgm:presLayoutVars>
          <dgm:chMax val="5"/>
          <dgm:dir/>
          <dgm:resizeHandles val="exact"/>
        </dgm:presLayoutVars>
      </dgm:prSet>
      <dgm:spPr/>
      <dgm:t>
        <a:bodyPr/>
        <a:lstStyle/>
        <a:p>
          <a:endParaRPr lang="tr-TR"/>
        </a:p>
      </dgm:t>
    </dgm:pt>
    <dgm:pt modelId="{55380F8B-DB64-475E-B6BE-C09E00728910}" type="pres">
      <dgm:prSet presAssocID="{4238D795-0B06-4DCA-9A7A-842305EFC858}" presName="arrow" presStyleLbl="bgShp" presStyleIdx="0" presStyleCnt="1" custAng="17546966"/>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61CA3D9-0176-41F1-ABB7-8B40ED0D9913}" type="pres">
      <dgm:prSet presAssocID="{4238D795-0B06-4DCA-9A7A-842305EFC858}" presName="arrowDiagram1" presStyleCnt="0">
        <dgm:presLayoutVars>
          <dgm:bulletEnabled val="1"/>
        </dgm:presLayoutVars>
      </dgm:prSet>
      <dgm:spPr/>
    </dgm:pt>
    <dgm:pt modelId="{998F6199-9261-42EF-BDFD-BEE99606CACC}" type="pres">
      <dgm:prSet presAssocID="{23F136EC-2BD1-4875-874A-F525D11BFA5E}" presName="bullet1" presStyleLbl="node1" presStyleIdx="0" presStyleCnt="1"/>
      <dgm:spPr/>
    </dgm:pt>
    <dgm:pt modelId="{F53E2836-0AC7-4B9B-A1CE-5F61E4F8A1CB}" type="pres">
      <dgm:prSet presAssocID="{23F136EC-2BD1-4875-874A-F525D11BFA5E}" presName="textBox1" presStyleLbl="revTx" presStyleIdx="0" presStyleCnt="1" custScaleX="296332" custScaleY="135501" custLinFactNeighborX="6794" custLinFactNeighborY="10605">
        <dgm:presLayoutVars>
          <dgm:bulletEnabled val="1"/>
        </dgm:presLayoutVars>
      </dgm:prSet>
      <dgm:spPr/>
      <dgm:t>
        <a:bodyPr/>
        <a:lstStyle/>
        <a:p>
          <a:endParaRPr lang="tr-TR"/>
        </a:p>
      </dgm:t>
    </dgm:pt>
  </dgm:ptLst>
  <dgm:cxnLst>
    <dgm:cxn modelId="{30A24A30-DB2B-4BF5-B4AA-29650077139F}" type="presOf" srcId="{4238D795-0B06-4DCA-9A7A-842305EFC858}" destId="{F7343BC6-BD0C-444D-A1F4-4AFD3916D8B6}" srcOrd="0" destOrd="0" presId="urn:microsoft.com/office/officeart/2005/8/layout/arrow2"/>
    <dgm:cxn modelId="{39A405C9-00BD-4695-928D-016A8527CEE0}" srcId="{4238D795-0B06-4DCA-9A7A-842305EFC858}" destId="{23F136EC-2BD1-4875-874A-F525D11BFA5E}" srcOrd="0" destOrd="0" parTransId="{12B7326A-E69F-4308-A5A8-A55831449616}" sibTransId="{0AACB3A7-CB44-4E86-8A60-F49DB3A653BB}"/>
    <dgm:cxn modelId="{11277E8D-BE01-4927-96A2-13C5CD413458}" type="presOf" srcId="{23F136EC-2BD1-4875-874A-F525D11BFA5E}" destId="{F53E2836-0AC7-4B9B-A1CE-5F61E4F8A1CB}" srcOrd="0" destOrd="0" presId="urn:microsoft.com/office/officeart/2005/8/layout/arrow2"/>
    <dgm:cxn modelId="{9259F84D-7056-4243-BA7E-16100E4B9260}" type="presParOf" srcId="{F7343BC6-BD0C-444D-A1F4-4AFD3916D8B6}" destId="{55380F8B-DB64-475E-B6BE-C09E00728910}" srcOrd="0" destOrd="0" presId="urn:microsoft.com/office/officeart/2005/8/layout/arrow2"/>
    <dgm:cxn modelId="{0873F826-FDD0-4400-830A-3EE6C914E710}" type="presParOf" srcId="{F7343BC6-BD0C-444D-A1F4-4AFD3916D8B6}" destId="{C61CA3D9-0176-41F1-ABB7-8B40ED0D9913}" srcOrd="1" destOrd="0" presId="urn:microsoft.com/office/officeart/2005/8/layout/arrow2"/>
    <dgm:cxn modelId="{4F7073C2-19C0-4E18-A492-274935E99777}" type="presParOf" srcId="{C61CA3D9-0176-41F1-ABB7-8B40ED0D9913}" destId="{998F6199-9261-42EF-BDFD-BEE99606CACC}" srcOrd="0" destOrd="0" presId="urn:microsoft.com/office/officeart/2005/8/layout/arrow2"/>
    <dgm:cxn modelId="{FCA45CDE-274B-450E-ADFB-9FEA22D398C9}" type="presParOf" srcId="{C61CA3D9-0176-41F1-ABB7-8B40ED0D9913}" destId="{F53E2836-0AC7-4B9B-A1CE-5F61E4F8A1CB}"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45A333EC-620A-4157-AB29-609794BC9BA4}"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F85E1FD5-6E21-42ED-ABAC-0237C03037B6}">
      <dgm:prSet/>
      <dgm:spPr/>
      <dgm:t>
        <a:bodyPr/>
        <a:lstStyle/>
        <a:p>
          <a:pPr rtl="0"/>
          <a:r>
            <a:rPr kumimoji="0" lang="tr-TR" altLang="tr-TR" b="1" i="0" u="none" strike="noStrike" cap="none" normalizeH="0" baseline="0" dirty="0" smtClean="0">
              <a:ln>
                <a:noFill/>
              </a:ln>
              <a:solidFill>
                <a:schemeClr val="tx1"/>
              </a:solidFill>
              <a:effectLst/>
              <a:latin typeface="Calibri" panose="020F0502020204030204" pitchFamily="34" charset="0"/>
            </a:rPr>
            <a:t>Araştırma/İnceleme  Sonucunda Ön İnceleme başlatılmasına Karar verilmesi</a:t>
          </a:r>
          <a:endParaRPr lang="tr-TR" dirty="0"/>
        </a:p>
      </dgm:t>
    </dgm:pt>
    <dgm:pt modelId="{B89159B4-8344-44D8-8FC0-A154B0E91137}" type="parTrans" cxnId="{21B2363D-CD7F-486D-AD6D-D7C2EE21C78C}">
      <dgm:prSet/>
      <dgm:spPr/>
      <dgm:t>
        <a:bodyPr/>
        <a:lstStyle/>
        <a:p>
          <a:endParaRPr lang="tr-TR"/>
        </a:p>
      </dgm:t>
    </dgm:pt>
    <dgm:pt modelId="{85F6917F-9EE0-4EDE-B315-4D125C911D0E}" type="sibTrans" cxnId="{21B2363D-CD7F-486D-AD6D-D7C2EE21C78C}">
      <dgm:prSet/>
      <dgm:spPr/>
      <dgm:t>
        <a:bodyPr/>
        <a:lstStyle/>
        <a:p>
          <a:endParaRPr lang="tr-TR"/>
        </a:p>
      </dgm:t>
    </dgm:pt>
    <dgm:pt modelId="{ECAD7909-729A-4F93-B5D1-46A87721316F}" type="pres">
      <dgm:prSet presAssocID="{45A333EC-620A-4157-AB29-609794BC9BA4}" presName="Name0" presStyleCnt="0">
        <dgm:presLayoutVars>
          <dgm:chMax val="7"/>
          <dgm:dir/>
          <dgm:animLvl val="lvl"/>
          <dgm:resizeHandles val="exact"/>
        </dgm:presLayoutVars>
      </dgm:prSet>
      <dgm:spPr/>
      <dgm:t>
        <a:bodyPr/>
        <a:lstStyle/>
        <a:p>
          <a:endParaRPr lang="tr-TR"/>
        </a:p>
      </dgm:t>
    </dgm:pt>
    <dgm:pt modelId="{9C565290-26D7-442B-A388-153B686D0F7D}" type="pres">
      <dgm:prSet presAssocID="{F85E1FD5-6E21-42ED-ABAC-0237C03037B6}" presName="circle1" presStyleLbl="node1" presStyleIdx="0" presStyleCnt="1"/>
      <dgm:spPr/>
    </dgm:pt>
    <dgm:pt modelId="{9ADB7AF3-B522-486F-8DCB-4E7FF52A45B3}" type="pres">
      <dgm:prSet presAssocID="{F85E1FD5-6E21-42ED-ABAC-0237C03037B6}" presName="space" presStyleCnt="0"/>
      <dgm:spPr/>
    </dgm:pt>
    <dgm:pt modelId="{C37DF961-6623-499E-9C2F-020166E8F476}" type="pres">
      <dgm:prSet presAssocID="{F85E1FD5-6E21-42ED-ABAC-0237C03037B6}" presName="rect1" presStyleLbl="alignAcc1" presStyleIdx="0" presStyleCnt="1"/>
      <dgm:spPr/>
      <dgm:t>
        <a:bodyPr/>
        <a:lstStyle/>
        <a:p>
          <a:endParaRPr lang="tr-TR"/>
        </a:p>
      </dgm:t>
    </dgm:pt>
    <dgm:pt modelId="{8498D1C7-F562-49FE-A3FA-93FCA2673E88}" type="pres">
      <dgm:prSet presAssocID="{F85E1FD5-6E21-42ED-ABAC-0237C03037B6}" presName="rect1ParTxNoCh" presStyleLbl="alignAcc1" presStyleIdx="0" presStyleCnt="1">
        <dgm:presLayoutVars>
          <dgm:chMax val="1"/>
          <dgm:bulletEnabled val="1"/>
        </dgm:presLayoutVars>
      </dgm:prSet>
      <dgm:spPr/>
      <dgm:t>
        <a:bodyPr/>
        <a:lstStyle/>
        <a:p>
          <a:endParaRPr lang="tr-TR"/>
        </a:p>
      </dgm:t>
    </dgm:pt>
  </dgm:ptLst>
  <dgm:cxnLst>
    <dgm:cxn modelId="{080CEEBA-E3B7-4F32-B258-0F6A48D79F5B}" type="presOf" srcId="{F85E1FD5-6E21-42ED-ABAC-0237C03037B6}" destId="{8498D1C7-F562-49FE-A3FA-93FCA2673E88}" srcOrd="1" destOrd="0" presId="urn:microsoft.com/office/officeart/2005/8/layout/target3"/>
    <dgm:cxn modelId="{21B2363D-CD7F-486D-AD6D-D7C2EE21C78C}" srcId="{45A333EC-620A-4157-AB29-609794BC9BA4}" destId="{F85E1FD5-6E21-42ED-ABAC-0237C03037B6}" srcOrd="0" destOrd="0" parTransId="{B89159B4-8344-44D8-8FC0-A154B0E91137}" sibTransId="{85F6917F-9EE0-4EDE-B315-4D125C911D0E}"/>
    <dgm:cxn modelId="{F0A3A62F-FB97-4830-8A16-79E0BD555158}" type="presOf" srcId="{F85E1FD5-6E21-42ED-ABAC-0237C03037B6}" destId="{C37DF961-6623-499E-9C2F-020166E8F476}" srcOrd="0" destOrd="0" presId="urn:microsoft.com/office/officeart/2005/8/layout/target3"/>
    <dgm:cxn modelId="{48B74D41-2120-4D2D-9347-0C87548524FC}" type="presOf" srcId="{45A333EC-620A-4157-AB29-609794BC9BA4}" destId="{ECAD7909-729A-4F93-B5D1-46A87721316F}" srcOrd="0" destOrd="0" presId="urn:microsoft.com/office/officeart/2005/8/layout/target3"/>
    <dgm:cxn modelId="{D372F9CA-12EA-4F16-A5CC-984A08BB7E30}" type="presParOf" srcId="{ECAD7909-729A-4F93-B5D1-46A87721316F}" destId="{9C565290-26D7-442B-A388-153B686D0F7D}" srcOrd="0" destOrd="0" presId="urn:microsoft.com/office/officeart/2005/8/layout/target3"/>
    <dgm:cxn modelId="{29DD1E3D-86C1-4359-8496-06D3BD9714CA}" type="presParOf" srcId="{ECAD7909-729A-4F93-B5D1-46A87721316F}" destId="{9ADB7AF3-B522-486F-8DCB-4E7FF52A45B3}" srcOrd="1" destOrd="0" presId="urn:microsoft.com/office/officeart/2005/8/layout/target3"/>
    <dgm:cxn modelId="{2D7CD955-7BA1-45D3-B3DF-161C851B3790}" type="presParOf" srcId="{ECAD7909-729A-4F93-B5D1-46A87721316F}" destId="{C37DF961-6623-499E-9C2F-020166E8F476}" srcOrd="2" destOrd="0" presId="urn:microsoft.com/office/officeart/2005/8/layout/target3"/>
    <dgm:cxn modelId="{4BA8300D-0B25-4505-9F7E-48EC63010EFB}" type="presParOf" srcId="{ECAD7909-729A-4F93-B5D1-46A87721316F}" destId="{8498D1C7-F562-49FE-A3FA-93FCA2673E8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CD5BB1B7-7CDD-4775-B230-26910C4392AF}"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BF986E52-DF9A-4644-9A96-850DECA57DF3}">
      <dgm:prSet/>
      <dgm:spPr/>
      <dgm:t>
        <a:bodyPr/>
        <a:lstStyle/>
        <a:p>
          <a:pPr rtl="0"/>
          <a:r>
            <a:rPr kumimoji="0" lang="tr-TR" altLang="tr-TR" b="1" i="0" u="none" strike="noStrike" cap="none" normalizeH="0" baseline="0" dirty="0" smtClean="0">
              <a:ln>
                <a:noFill/>
              </a:ln>
              <a:solidFill>
                <a:schemeClr val="tx1"/>
              </a:solidFill>
              <a:effectLst/>
              <a:latin typeface="Calibri" panose="020F0502020204030204" pitchFamily="34" charset="0"/>
            </a:rPr>
            <a:t>Araştırmaya gerek olmaksızın veya Savcılık talebi ile Ön İnceleme başlatılmasına karar verilmesi </a:t>
          </a:r>
          <a:endParaRPr lang="tr-TR" dirty="0"/>
        </a:p>
      </dgm:t>
    </dgm:pt>
    <dgm:pt modelId="{6F69BA57-0DDF-4B55-A5A6-073A5CDDDA87}" type="parTrans" cxnId="{3F408F7D-91CC-4A50-AE80-72B82C7ABBBC}">
      <dgm:prSet/>
      <dgm:spPr/>
      <dgm:t>
        <a:bodyPr/>
        <a:lstStyle/>
        <a:p>
          <a:endParaRPr lang="tr-TR"/>
        </a:p>
      </dgm:t>
    </dgm:pt>
    <dgm:pt modelId="{595D4654-D160-449C-9D20-2CA8416DEDCE}" type="sibTrans" cxnId="{3F408F7D-91CC-4A50-AE80-72B82C7ABBBC}">
      <dgm:prSet/>
      <dgm:spPr/>
      <dgm:t>
        <a:bodyPr/>
        <a:lstStyle/>
        <a:p>
          <a:endParaRPr lang="tr-TR"/>
        </a:p>
      </dgm:t>
    </dgm:pt>
    <dgm:pt modelId="{7A9BC415-EE1B-4DE9-9BFA-2D6F76629B2B}" type="pres">
      <dgm:prSet presAssocID="{CD5BB1B7-7CDD-4775-B230-26910C4392AF}" presName="Name0" presStyleCnt="0">
        <dgm:presLayoutVars>
          <dgm:chMax val="7"/>
          <dgm:dir/>
          <dgm:animLvl val="lvl"/>
          <dgm:resizeHandles val="exact"/>
        </dgm:presLayoutVars>
      </dgm:prSet>
      <dgm:spPr/>
      <dgm:t>
        <a:bodyPr/>
        <a:lstStyle/>
        <a:p>
          <a:endParaRPr lang="tr-TR"/>
        </a:p>
      </dgm:t>
    </dgm:pt>
    <dgm:pt modelId="{EEAA56BE-77D6-4933-8038-857F291EDB2B}" type="pres">
      <dgm:prSet presAssocID="{BF986E52-DF9A-4644-9A96-850DECA57DF3}" presName="circle1" presStyleLbl="node1" presStyleIdx="0" presStyleCnt="1" custFlipHor="1" custScaleX="100800" custLinFactX="100000" custLinFactNeighborX="139950" custLinFactNeighborY="67"/>
      <dgm:spPr/>
    </dgm:pt>
    <dgm:pt modelId="{3D351F11-A762-4AF7-BE08-5B2D712F59A5}" type="pres">
      <dgm:prSet presAssocID="{BF986E52-DF9A-4644-9A96-850DECA57DF3}" presName="space" presStyleCnt="0"/>
      <dgm:spPr/>
    </dgm:pt>
    <dgm:pt modelId="{2965073F-D778-430C-942C-EE7E64C75885}" type="pres">
      <dgm:prSet presAssocID="{BF986E52-DF9A-4644-9A96-850DECA57DF3}" presName="rect1" presStyleLbl="alignAcc1" presStyleIdx="0" presStyleCnt="1"/>
      <dgm:spPr/>
      <dgm:t>
        <a:bodyPr/>
        <a:lstStyle/>
        <a:p>
          <a:endParaRPr lang="tr-TR"/>
        </a:p>
      </dgm:t>
    </dgm:pt>
    <dgm:pt modelId="{AE99DF79-3682-4DFF-B253-20ACA0D202E3}" type="pres">
      <dgm:prSet presAssocID="{BF986E52-DF9A-4644-9A96-850DECA57DF3}" presName="rect1ParTxNoCh" presStyleLbl="alignAcc1" presStyleIdx="0" presStyleCnt="1">
        <dgm:presLayoutVars>
          <dgm:chMax val="1"/>
          <dgm:bulletEnabled val="1"/>
        </dgm:presLayoutVars>
      </dgm:prSet>
      <dgm:spPr/>
      <dgm:t>
        <a:bodyPr/>
        <a:lstStyle/>
        <a:p>
          <a:endParaRPr lang="tr-TR"/>
        </a:p>
      </dgm:t>
    </dgm:pt>
  </dgm:ptLst>
  <dgm:cxnLst>
    <dgm:cxn modelId="{3C625E3F-F981-479A-BDDD-D1629F90B252}" type="presOf" srcId="{BF986E52-DF9A-4644-9A96-850DECA57DF3}" destId="{AE99DF79-3682-4DFF-B253-20ACA0D202E3}" srcOrd="1" destOrd="0" presId="urn:microsoft.com/office/officeart/2005/8/layout/target3"/>
    <dgm:cxn modelId="{6274666A-B040-4720-BBC3-020A1C0FD2E2}" type="presOf" srcId="{CD5BB1B7-7CDD-4775-B230-26910C4392AF}" destId="{7A9BC415-EE1B-4DE9-9BFA-2D6F76629B2B}" srcOrd="0" destOrd="0" presId="urn:microsoft.com/office/officeart/2005/8/layout/target3"/>
    <dgm:cxn modelId="{ABD4B94D-D224-4E5F-BCF1-DB30034F8B5F}" type="presOf" srcId="{BF986E52-DF9A-4644-9A96-850DECA57DF3}" destId="{2965073F-D778-430C-942C-EE7E64C75885}" srcOrd="0" destOrd="0" presId="urn:microsoft.com/office/officeart/2005/8/layout/target3"/>
    <dgm:cxn modelId="{3F408F7D-91CC-4A50-AE80-72B82C7ABBBC}" srcId="{CD5BB1B7-7CDD-4775-B230-26910C4392AF}" destId="{BF986E52-DF9A-4644-9A96-850DECA57DF3}" srcOrd="0" destOrd="0" parTransId="{6F69BA57-0DDF-4B55-A5A6-073A5CDDDA87}" sibTransId="{595D4654-D160-449C-9D20-2CA8416DEDCE}"/>
    <dgm:cxn modelId="{981125CB-2639-42A0-8655-A1984F17F35D}" type="presParOf" srcId="{7A9BC415-EE1B-4DE9-9BFA-2D6F76629B2B}" destId="{EEAA56BE-77D6-4933-8038-857F291EDB2B}" srcOrd="0" destOrd="0" presId="urn:microsoft.com/office/officeart/2005/8/layout/target3"/>
    <dgm:cxn modelId="{3219B6A8-0E7F-41D1-B6F9-6555509016D1}" type="presParOf" srcId="{7A9BC415-EE1B-4DE9-9BFA-2D6F76629B2B}" destId="{3D351F11-A762-4AF7-BE08-5B2D712F59A5}" srcOrd="1" destOrd="0" presId="urn:microsoft.com/office/officeart/2005/8/layout/target3"/>
    <dgm:cxn modelId="{3C97A9C7-6301-45E7-89C0-0817C8403CCB}" type="presParOf" srcId="{7A9BC415-EE1B-4DE9-9BFA-2D6F76629B2B}" destId="{2965073F-D778-430C-942C-EE7E64C75885}" srcOrd="2" destOrd="0" presId="urn:microsoft.com/office/officeart/2005/8/layout/target3"/>
    <dgm:cxn modelId="{64C69872-D692-44EF-A383-4414B26DA208}" type="presParOf" srcId="{7A9BC415-EE1B-4DE9-9BFA-2D6F76629B2B}" destId="{AE99DF79-3682-4DFF-B253-20ACA0D202E3}"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kumimoji="0" lang="tr-TR" altLang="tr-TR" sz="4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rlito" charset="0"/>
            </a:rPr>
            <a:t>4483 SAYILI KANUNA GÖRE ÖN İNCELEME</a:t>
          </a:r>
          <a:endParaRPr lang="tr-TR" sz="4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tr-TR" sz="2800" b="1" dirty="0" smtClean="0">
              <a:solidFill>
                <a:srgbClr val="FF0000"/>
              </a:solidFill>
            </a:rPr>
            <a:t>ÖN İNCELEME (4483) İŞLEMLERİ</a:t>
          </a:r>
          <a:endParaRPr lang="tr-TR" sz="2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578E63EE-2384-49EB-8567-626C6C0D7AB4}">
      <dgm:prSet custT="1"/>
      <dgm:spPr/>
      <dgm:t>
        <a:bodyPr/>
        <a:lstStyle/>
        <a:p>
          <a:r>
            <a:rPr lang="en-US" sz="1800" b="1" dirty="0" smtClean="0">
              <a:solidFill>
                <a:srgbClr val="FF0000"/>
              </a:solidFill>
            </a:rPr>
            <a:t>ÖN İNCELEMECI TARAFINDAN YAPILACAK İŞLEMLER</a:t>
          </a:r>
          <a:endParaRPr lang="tr-TR" sz="1800" b="1" dirty="0">
            <a:solidFill>
              <a:srgbClr val="FF0000"/>
            </a:solidFill>
          </a:endParaRPr>
        </a:p>
      </dgm:t>
    </dgm:pt>
    <dgm:pt modelId="{F74E120A-4FC5-4091-A5C9-1EFBA0DC0351}" type="parTrans" cxnId="{86043562-152D-42D2-A8DE-56D5611374F8}">
      <dgm:prSet/>
      <dgm:spPr/>
      <dgm:t>
        <a:bodyPr/>
        <a:lstStyle/>
        <a:p>
          <a:endParaRPr lang="tr-TR"/>
        </a:p>
      </dgm:t>
    </dgm:pt>
    <dgm:pt modelId="{142111D9-F8E4-447C-8E14-C3B4C27D1C5F}" type="sibTrans" cxnId="{86043562-152D-42D2-A8DE-56D5611374F8}">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2"/>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2"/>
      <dgm:spPr/>
      <dgm:t>
        <a:bodyPr/>
        <a:lstStyle/>
        <a:p>
          <a:endParaRPr lang="tr-TR"/>
        </a:p>
      </dgm:t>
    </dgm:pt>
    <dgm:pt modelId="{C20E3134-1CF6-45E5-A021-C4921A9B14C2}" type="pres">
      <dgm:prSet presAssocID="{578E63EE-2384-49EB-8567-626C6C0D7AB4}" presName="vertSpace2" presStyleLbl="node1" presStyleIdx="0" presStyleCnt="2"/>
      <dgm:spPr/>
    </dgm:pt>
    <dgm:pt modelId="{2463479D-2750-41CD-A004-EF09773F3084}" type="pres">
      <dgm:prSet presAssocID="{578E63EE-2384-49EB-8567-626C6C0D7AB4}" presName="circle2" presStyleLbl="node1" presStyleIdx="1" presStyleCnt="2"/>
      <dgm:spPr/>
    </dgm:pt>
    <dgm:pt modelId="{0FE0EE8E-70DB-461D-A5DE-3B0BA90A6B0C}" type="pres">
      <dgm:prSet presAssocID="{578E63EE-2384-49EB-8567-626C6C0D7AB4}" presName="rect2" presStyleLbl="alignAcc1" presStyleIdx="1" presStyleCnt="2"/>
      <dgm:spPr/>
      <dgm:t>
        <a:bodyPr/>
        <a:lstStyle/>
        <a:p>
          <a:endParaRPr lang="tr-TR"/>
        </a:p>
      </dgm:t>
    </dgm:pt>
    <dgm:pt modelId="{EC5C10CD-1C35-44E2-B1EE-6148F86FD48D}" type="pres">
      <dgm:prSet presAssocID="{86754E46-97AF-4D57-8F03-E8BF56A46EDA}" presName="rect1ParTxNoCh" presStyleLbl="alignAcc1" presStyleIdx="1" presStyleCnt="2">
        <dgm:presLayoutVars>
          <dgm:chMax val="1"/>
          <dgm:bulletEnabled val="1"/>
        </dgm:presLayoutVars>
      </dgm:prSet>
      <dgm:spPr/>
      <dgm:t>
        <a:bodyPr/>
        <a:lstStyle/>
        <a:p>
          <a:endParaRPr lang="tr-TR"/>
        </a:p>
      </dgm:t>
    </dgm:pt>
    <dgm:pt modelId="{5A1B6979-7EA6-4234-9D57-3F51C995B788}" type="pres">
      <dgm:prSet presAssocID="{578E63EE-2384-49EB-8567-626C6C0D7AB4}" presName="rect2ParTxNoCh" presStyleLbl="alignAcc1" presStyleIdx="1" presStyleCnt="2">
        <dgm:presLayoutVars>
          <dgm:chMax val="1"/>
          <dgm:bulletEnabled val="1"/>
        </dgm:presLayoutVars>
      </dgm:prSet>
      <dgm:spPr/>
      <dgm:t>
        <a:bodyPr/>
        <a:lstStyle/>
        <a:p>
          <a:endParaRPr lang="tr-TR"/>
        </a:p>
      </dgm:t>
    </dgm:pt>
  </dgm:ptLst>
  <dgm:cxnLst>
    <dgm:cxn modelId="{8CF3B10E-31D6-4027-941B-12367342B25E}" srcId="{ED538E91-4E6A-4AA6-962D-330627ECC439}" destId="{86754E46-97AF-4D57-8F03-E8BF56A46EDA}" srcOrd="0" destOrd="0" parTransId="{7D11DF3E-B996-453D-B895-3C1505D521C4}" sibTransId="{596728CC-A51C-41A5-A6D6-5C5BF5DC324A}"/>
    <dgm:cxn modelId="{86043562-152D-42D2-A8DE-56D5611374F8}" srcId="{ED538E91-4E6A-4AA6-962D-330627ECC439}" destId="{578E63EE-2384-49EB-8567-626C6C0D7AB4}" srcOrd="1" destOrd="0" parTransId="{F74E120A-4FC5-4091-A5C9-1EFBA0DC0351}" sibTransId="{142111D9-F8E4-447C-8E14-C3B4C27D1C5F}"/>
    <dgm:cxn modelId="{DB5C40E2-D3EE-416F-967C-DFFE5CF51079}" type="presOf" srcId="{578E63EE-2384-49EB-8567-626C6C0D7AB4}" destId="{5A1B6979-7EA6-4234-9D57-3F51C995B788}" srcOrd="1" destOrd="0" presId="urn:microsoft.com/office/officeart/2005/8/layout/target3"/>
    <dgm:cxn modelId="{FC4E2BDF-C1F5-4E3B-80F2-07635DA84E5C}" type="presOf" srcId="{578E63EE-2384-49EB-8567-626C6C0D7AB4}" destId="{0FE0EE8E-70DB-461D-A5DE-3B0BA90A6B0C}" srcOrd="0" destOrd="0" presId="urn:microsoft.com/office/officeart/2005/8/layout/target3"/>
    <dgm:cxn modelId="{578DDCB2-E239-4077-82C8-B80E3F5B314A}" type="presOf" srcId="{86754E46-97AF-4D57-8F03-E8BF56A46EDA}" destId="{D601E6FA-DC26-49DC-8633-575044C392BB}"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09DF69D9-17D0-4619-96BD-EC03C8BCA095}" type="presOf" srcId="{ED538E91-4E6A-4AA6-962D-330627ECC439}" destId="{657BCF0D-8183-4BC6-8C85-142F542ACD45}"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A1410B55-2054-4C48-862F-AA205811CD0B}" type="presParOf" srcId="{657BCF0D-8183-4BC6-8C85-142F542ACD45}" destId="{C20E3134-1CF6-45E5-A021-C4921A9B14C2}" srcOrd="3" destOrd="0" presId="urn:microsoft.com/office/officeart/2005/8/layout/target3"/>
    <dgm:cxn modelId="{3D568977-748E-4AF4-8AEA-65A57C15526A}" type="presParOf" srcId="{657BCF0D-8183-4BC6-8C85-142F542ACD45}" destId="{2463479D-2750-41CD-A004-EF09773F3084}" srcOrd="4" destOrd="0" presId="urn:microsoft.com/office/officeart/2005/8/layout/target3"/>
    <dgm:cxn modelId="{1287736B-D2F3-4CCD-9470-EAC2A7C63F61}" type="presParOf" srcId="{657BCF0D-8183-4BC6-8C85-142F542ACD45}" destId="{0FE0EE8E-70DB-461D-A5DE-3B0BA90A6B0C}" srcOrd="5" destOrd="0" presId="urn:microsoft.com/office/officeart/2005/8/layout/target3"/>
    <dgm:cxn modelId="{BA9EE92D-3394-4F03-9CDB-A818954F9EB7}" type="presParOf" srcId="{657BCF0D-8183-4BC6-8C85-142F542ACD45}" destId="{EC5C10CD-1C35-44E2-B1EE-6148F86FD48D}" srcOrd="6" destOrd="0" presId="urn:microsoft.com/office/officeart/2005/8/layout/target3"/>
    <dgm:cxn modelId="{1D8AEF87-6CCE-4BF9-AE59-124B9D3E63D7}" type="presParOf" srcId="{657BCF0D-8183-4BC6-8C85-142F542ACD45}" destId="{5A1B6979-7EA6-4234-9D57-3F51C995B788}"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tr-TR" sz="2800" b="1" dirty="0" smtClean="0">
              <a:solidFill>
                <a:srgbClr val="FF0000"/>
              </a:solidFill>
            </a:rPr>
            <a:t>ÖN İNCELEME (4483) İŞLEMLERİ</a:t>
          </a:r>
          <a:endParaRPr lang="tr-TR" sz="2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tr-TR" sz="2800" b="1" dirty="0" smtClean="0">
              <a:solidFill>
                <a:srgbClr val="FF0000"/>
              </a:solidFill>
            </a:rPr>
            <a:t>ÖN İNCELEME (4483) İŞLEMLERİ</a:t>
          </a:r>
          <a:endParaRPr lang="tr-TR" sz="2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tr-TR" sz="2800" b="1" dirty="0" smtClean="0">
              <a:solidFill>
                <a:srgbClr val="FF0000"/>
              </a:solidFill>
            </a:rPr>
            <a:t>ÖN İNCELEME (4483) İŞLEMLERİ</a:t>
          </a:r>
          <a:endParaRPr lang="tr-TR" sz="2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tr-TR" sz="2800" b="1" dirty="0" smtClean="0">
              <a:solidFill>
                <a:srgbClr val="FF0000"/>
              </a:solidFill>
            </a:rPr>
            <a:t>ÖN İNCELEME (4483) İŞLEMLERİ</a:t>
          </a:r>
          <a:endParaRPr lang="tr-TR" sz="2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5BB1B7-7CDD-4775-B230-26910C4392AF}"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BF986E52-DF9A-4644-9A96-850DECA57DF3}">
      <dgm:prSet custT="1"/>
      <dgm:spPr/>
      <dgm:t>
        <a:bodyPr/>
        <a:lstStyle/>
        <a:p>
          <a:pPr defTabSz="2241550" rtl="0">
            <a:spcAft>
              <a:spcPts val="0"/>
            </a:spcAft>
          </a:pPr>
          <a:r>
            <a:rPr lang="en-US" sz="1800" b="1" dirty="0" err="1" smtClean="0"/>
            <a:t>Cumhuriyet</a:t>
          </a:r>
          <a:r>
            <a:rPr lang="en-US" sz="1800" b="1" dirty="0" smtClean="0"/>
            <a:t> </a:t>
          </a:r>
          <a:r>
            <a:rPr lang="en-US" sz="1800" b="1" dirty="0" err="1" smtClean="0"/>
            <a:t>Başsavcılığı</a:t>
          </a:r>
          <a:r>
            <a:rPr lang="en-US" sz="1800" b="1" dirty="0" smtClean="0"/>
            <a:t> </a:t>
          </a:r>
          <a:r>
            <a:rPr lang="en-US" sz="1800" b="1" dirty="0" err="1" smtClean="0"/>
            <a:t>tarafından</a:t>
          </a:r>
          <a:r>
            <a:rPr lang="en-US" sz="1800" b="1" dirty="0" smtClean="0"/>
            <a:t> </a:t>
          </a:r>
          <a:r>
            <a:rPr lang="en-US" sz="1800" b="1" dirty="0" err="1" smtClean="0"/>
            <a:t>gönderilen</a:t>
          </a:r>
          <a:r>
            <a:rPr lang="en-US" sz="1800" b="1" dirty="0" smtClean="0"/>
            <a:t> </a:t>
          </a:r>
          <a:r>
            <a:rPr lang="en-US" sz="1800" b="1" dirty="0" err="1" smtClean="0"/>
            <a:t>Soruşturma</a:t>
          </a:r>
          <a:r>
            <a:rPr lang="en-US" sz="1800" b="1" dirty="0" smtClean="0"/>
            <a:t> </a:t>
          </a:r>
          <a:r>
            <a:rPr lang="en-US" sz="1800" b="1" dirty="0" err="1" smtClean="0"/>
            <a:t>İzin</a:t>
          </a:r>
          <a:r>
            <a:rPr lang="en-US" sz="1800" b="1" dirty="0" smtClean="0"/>
            <a:t> </a:t>
          </a:r>
          <a:r>
            <a:rPr lang="en-US" sz="1800" b="1" dirty="0" err="1" smtClean="0"/>
            <a:t>Talepleri</a:t>
          </a:r>
          <a:endParaRPr lang="tr-TR" sz="1800" b="1" dirty="0"/>
        </a:p>
      </dgm:t>
    </dgm:pt>
    <dgm:pt modelId="{6F69BA57-0DDF-4B55-A5A6-073A5CDDDA87}" type="parTrans" cxnId="{3F408F7D-91CC-4A50-AE80-72B82C7ABBBC}">
      <dgm:prSet/>
      <dgm:spPr/>
      <dgm:t>
        <a:bodyPr/>
        <a:lstStyle/>
        <a:p>
          <a:endParaRPr lang="tr-TR"/>
        </a:p>
      </dgm:t>
    </dgm:pt>
    <dgm:pt modelId="{595D4654-D160-449C-9D20-2CA8416DEDCE}" type="sibTrans" cxnId="{3F408F7D-91CC-4A50-AE80-72B82C7ABBBC}">
      <dgm:prSet/>
      <dgm:spPr/>
      <dgm:t>
        <a:bodyPr/>
        <a:lstStyle/>
        <a:p>
          <a:endParaRPr lang="tr-TR"/>
        </a:p>
      </dgm:t>
    </dgm:pt>
    <dgm:pt modelId="{7A9BC415-EE1B-4DE9-9BFA-2D6F76629B2B}" type="pres">
      <dgm:prSet presAssocID="{CD5BB1B7-7CDD-4775-B230-26910C4392AF}" presName="Name0" presStyleCnt="0">
        <dgm:presLayoutVars>
          <dgm:chMax val="7"/>
          <dgm:dir/>
          <dgm:animLvl val="lvl"/>
          <dgm:resizeHandles val="exact"/>
        </dgm:presLayoutVars>
      </dgm:prSet>
      <dgm:spPr/>
      <dgm:t>
        <a:bodyPr/>
        <a:lstStyle/>
        <a:p>
          <a:endParaRPr lang="tr-TR"/>
        </a:p>
      </dgm:t>
    </dgm:pt>
    <dgm:pt modelId="{EEAA56BE-77D6-4933-8038-857F291EDB2B}" type="pres">
      <dgm:prSet presAssocID="{BF986E52-DF9A-4644-9A96-850DECA57DF3}" presName="circle1" presStyleLbl="node1" presStyleIdx="0" presStyleCnt="1" custFlipHor="1" custScaleX="100099" custLinFactX="68026" custLinFactNeighborX="100000" custLinFactNeighborY="-478"/>
      <dgm:spPr/>
    </dgm:pt>
    <dgm:pt modelId="{3D351F11-A762-4AF7-BE08-5B2D712F59A5}" type="pres">
      <dgm:prSet presAssocID="{BF986E52-DF9A-4644-9A96-850DECA57DF3}" presName="space" presStyleCnt="0"/>
      <dgm:spPr/>
    </dgm:pt>
    <dgm:pt modelId="{2965073F-D778-430C-942C-EE7E64C75885}" type="pres">
      <dgm:prSet presAssocID="{BF986E52-DF9A-4644-9A96-850DECA57DF3}" presName="rect1" presStyleLbl="alignAcc1" presStyleIdx="0" presStyleCnt="1"/>
      <dgm:spPr/>
      <dgm:t>
        <a:bodyPr/>
        <a:lstStyle/>
        <a:p>
          <a:endParaRPr lang="tr-TR"/>
        </a:p>
      </dgm:t>
    </dgm:pt>
    <dgm:pt modelId="{AE99DF79-3682-4DFF-B253-20ACA0D202E3}" type="pres">
      <dgm:prSet presAssocID="{BF986E52-DF9A-4644-9A96-850DECA57DF3}" presName="rect1ParTxNoCh" presStyleLbl="alignAcc1" presStyleIdx="0" presStyleCnt="1">
        <dgm:presLayoutVars>
          <dgm:chMax val="1"/>
          <dgm:bulletEnabled val="1"/>
        </dgm:presLayoutVars>
      </dgm:prSet>
      <dgm:spPr/>
      <dgm:t>
        <a:bodyPr/>
        <a:lstStyle/>
        <a:p>
          <a:endParaRPr lang="tr-TR"/>
        </a:p>
      </dgm:t>
    </dgm:pt>
  </dgm:ptLst>
  <dgm:cxnLst>
    <dgm:cxn modelId="{3C625E3F-F981-479A-BDDD-D1629F90B252}" type="presOf" srcId="{BF986E52-DF9A-4644-9A96-850DECA57DF3}" destId="{AE99DF79-3682-4DFF-B253-20ACA0D202E3}" srcOrd="1" destOrd="0" presId="urn:microsoft.com/office/officeart/2005/8/layout/target3"/>
    <dgm:cxn modelId="{6274666A-B040-4720-BBC3-020A1C0FD2E2}" type="presOf" srcId="{CD5BB1B7-7CDD-4775-B230-26910C4392AF}" destId="{7A9BC415-EE1B-4DE9-9BFA-2D6F76629B2B}" srcOrd="0" destOrd="0" presId="urn:microsoft.com/office/officeart/2005/8/layout/target3"/>
    <dgm:cxn modelId="{ABD4B94D-D224-4E5F-BCF1-DB30034F8B5F}" type="presOf" srcId="{BF986E52-DF9A-4644-9A96-850DECA57DF3}" destId="{2965073F-D778-430C-942C-EE7E64C75885}" srcOrd="0" destOrd="0" presId="urn:microsoft.com/office/officeart/2005/8/layout/target3"/>
    <dgm:cxn modelId="{3F408F7D-91CC-4A50-AE80-72B82C7ABBBC}" srcId="{CD5BB1B7-7CDD-4775-B230-26910C4392AF}" destId="{BF986E52-DF9A-4644-9A96-850DECA57DF3}" srcOrd="0" destOrd="0" parTransId="{6F69BA57-0DDF-4B55-A5A6-073A5CDDDA87}" sibTransId="{595D4654-D160-449C-9D20-2CA8416DEDCE}"/>
    <dgm:cxn modelId="{981125CB-2639-42A0-8655-A1984F17F35D}" type="presParOf" srcId="{7A9BC415-EE1B-4DE9-9BFA-2D6F76629B2B}" destId="{EEAA56BE-77D6-4933-8038-857F291EDB2B}" srcOrd="0" destOrd="0" presId="urn:microsoft.com/office/officeart/2005/8/layout/target3"/>
    <dgm:cxn modelId="{3219B6A8-0E7F-41D1-B6F9-6555509016D1}" type="presParOf" srcId="{7A9BC415-EE1B-4DE9-9BFA-2D6F76629B2B}" destId="{3D351F11-A762-4AF7-BE08-5B2D712F59A5}" srcOrd="1" destOrd="0" presId="urn:microsoft.com/office/officeart/2005/8/layout/target3"/>
    <dgm:cxn modelId="{3C97A9C7-6301-45E7-89C0-0817C8403CCB}" type="presParOf" srcId="{7A9BC415-EE1B-4DE9-9BFA-2D6F76629B2B}" destId="{2965073F-D778-430C-942C-EE7E64C75885}" srcOrd="2" destOrd="0" presId="urn:microsoft.com/office/officeart/2005/8/layout/target3"/>
    <dgm:cxn modelId="{64C69872-D692-44EF-A383-4414B26DA208}" type="presParOf" srcId="{7A9BC415-EE1B-4DE9-9BFA-2D6F76629B2B}" destId="{AE99DF79-3682-4DFF-B253-20ACA0D202E3}" srcOrd="3"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tr-TR" sz="2800" b="1" dirty="0" smtClean="0">
              <a:solidFill>
                <a:srgbClr val="FF0000"/>
              </a:solidFill>
            </a:rPr>
            <a:t>ÖN İNCELEME (4483) İŞLEMLERİ</a:t>
          </a:r>
          <a:endParaRPr lang="tr-TR" sz="2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tr-TR" sz="2800" b="1" dirty="0" smtClean="0">
              <a:solidFill>
                <a:srgbClr val="FF0000"/>
              </a:solidFill>
            </a:rPr>
            <a:t>ÖN İNCELEME (4483) İŞLEMLERİ</a:t>
          </a:r>
          <a:endParaRPr lang="tr-TR" sz="2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ÖRNEK ÖN İNCELEME/SORUŞTURMA/ARAŞTIRMA/İNCELEME RAPORU</a:t>
          </a:r>
          <a:endParaRPr lang="tr-TR" sz="20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custLinFactNeighborY="-1206"/>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tr-TR" sz="2800" b="1" dirty="0" smtClean="0">
              <a:solidFill>
                <a:srgbClr val="FF0000"/>
              </a:solidFill>
            </a:rPr>
            <a:t>KARAR ŞABLONU</a:t>
          </a:r>
          <a:endParaRPr lang="tr-TR" sz="2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custT="1"/>
      <dgm:spPr>
        <a:solidFill>
          <a:schemeClr val="lt1">
            <a:hueOff val="0"/>
            <a:satOff val="0"/>
            <a:lumOff val="0"/>
          </a:schemeClr>
        </a:solidFill>
      </dgm:spPr>
      <dgm:t>
        <a:bodyPr/>
        <a:lstStyle/>
        <a:p>
          <a:pPr rtl="0"/>
          <a:r>
            <a:rPr lang="tr-TR" sz="2800" b="1" dirty="0" smtClean="0">
              <a:solidFill>
                <a:srgbClr val="FF0000"/>
              </a:solidFill>
            </a:rPr>
            <a:t>İLGİLİ MEVZUAT VE ÖRNEKLER</a:t>
          </a:r>
          <a:endParaRPr lang="tr-TR" sz="2800" b="1" dirty="0">
            <a:solidFill>
              <a:srgbClr val="FF0000"/>
            </a:solidFill>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4238D795-0B06-4DCA-9A7A-842305EFC85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tr-TR"/>
        </a:p>
      </dgm:t>
    </dgm:pt>
    <dgm:pt modelId="{23F136EC-2BD1-4875-874A-F525D11BFA5E}">
      <dgm:prSet/>
      <dgm:spPr/>
      <dgm:t>
        <a:bodyPr/>
        <a:lstStyle/>
        <a:p>
          <a:pPr rtl="0"/>
          <a:r>
            <a:rPr lang="tr-TR" b="1" dirty="0" smtClean="0">
              <a:hlinkClick xmlns:r="http://schemas.openxmlformats.org/officeDocument/2006/relationships" r:id="rId1" action="ppaction://hlinksldjump"/>
            </a:rPr>
            <a:t>SUNUM PLANINA DÖNELİM</a:t>
          </a:r>
          <a:endParaRPr lang="tr-TR" dirty="0"/>
        </a:p>
      </dgm:t>
    </dgm:pt>
    <dgm:pt modelId="{12B7326A-E69F-4308-A5A8-A55831449616}" type="parTrans" cxnId="{39A405C9-00BD-4695-928D-016A8527CEE0}">
      <dgm:prSet/>
      <dgm:spPr/>
      <dgm:t>
        <a:bodyPr/>
        <a:lstStyle/>
        <a:p>
          <a:endParaRPr lang="tr-TR"/>
        </a:p>
      </dgm:t>
    </dgm:pt>
    <dgm:pt modelId="{0AACB3A7-CB44-4E86-8A60-F49DB3A653BB}" type="sibTrans" cxnId="{39A405C9-00BD-4695-928D-016A8527CEE0}">
      <dgm:prSet/>
      <dgm:spPr/>
      <dgm:t>
        <a:bodyPr/>
        <a:lstStyle/>
        <a:p>
          <a:endParaRPr lang="tr-TR"/>
        </a:p>
      </dgm:t>
    </dgm:pt>
    <dgm:pt modelId="{F7343BC6-BD0C-444D-A1F4-4AFD3916D8B6}" type="pres">
      <dgm:prSet presAssocID="{4238D795-0B06-4DCA-9A7A-842305EFC858}" presName="arrowDiagram" presStyleCnt="0">
        <dgm:presLayoutVars>
          <dgm:chMax val="5"/>
          <dgm:dir/>
          <dgm:resizeHandles val="exact"/>
        </dgm:presLayoutVars>
      </dgm:prSet>
      <dgm:spPr/>
      <dgm:t>
        <a:bodyPr/>
        <a:lstStyle/>
        <a:p>
          <a:endParaRPr lang="tr-TR"/>
        </a:p>
      </dgm:t>
    </dgm:pt>
    <dgm:pt modelId="{55380F8B-DB64-475E-B6BE-C09E00728910}" type="pres">
      <dgm:prSet presAssocID="{4238D795-0B06-4DCA-9A7A-842305EFC858}" presName="arrow" presStyleLbl="bgShp" presStyleIdx="0" presStyleCnt="1" custAng="17546966"/>
      <dgm:spPr>
        <a:solidFill>
          <a:schemeClr val="accent2">
            <a:lumMod val="75000"/>
          </a:schemeClr>
        </a:solidFill>
      </dgm:spPr>
      <dgm:t>
        <a:bodyPr/>
        <a:lstStyle/>
        <a:p>
          <a:endParaRPr lang="tr-T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61CA3D9-0176-41F1-ABB7-8B40ED0D9913}" type="pres">
      <dgm:prSet presAssocID="{4238D795-0B06-4DCA-9A7A-842305EFC858}" presName="arrowDiagram1" presStyleCnt="0">
        <dgm:presLayoutVars>
          <dgm:bulletEnabled val="1"/>
        </dgm:presLayoutVars>
      </dgm:prSet>
      <dgm:spPr/>
    </dgm:pt>
    <dgm:pt modelId="{998F6199-9261-42EF-BDFD-BEE99606CACC}" type="pres">
      <dgm:prSet presAssocID="{23F136EC-2BD1-4875-874A-F525D11BFA5E}" presName="bullet1" presStyleLbl="node1" presStyleIdx="0" presStyleCnt="1"/>
      <dgm:spPr/>
    </dgm:pt>
    <dgm:pt modelId="{F53E2836-0AC7-4B9B-A1CE-5F61E4F8A1CB}" type="pres">
      <dgm:prSet presAssocID="{23F136EC-2BD1-4875-874A-F525D11BFA5E}" presName="textBox1" presStyleLbl="revTx" presStyleIdx="0" presStyleCnt="1" custScaleX="248641" custScaleY="111783">
        <dgm:presLayoutVars>
          <dgm:bulletEnabled val="1"/>
        </dgm:presLayoutVars>
      </dgm:prSet>
      <dgm:spPr/>
      <dgm:t>
        <a:bodyPr/>
        <a:lstStyle/>
        <a:p>
          <a:endParaRPr lang="tr-TR"/>
        </a:p>
      </dgm:t>
    </dgm:pt>
  </dgm:ptLst>
  <dgm:cxnLst>
    <dgm:cxn modelId="{30A24A30-DB2B-4BF5-B4AA-29650077139F}" type="presOf" srcId="{4238D795-0B06-4DCA-9A7A-842305EFC858}" destId="{F7343BC6-BD0C-444D-A1F4-4AFD3916D8B6}" srcOrd="0" destOrd="0" presId="urn:microsoft.com/office/officeart/2005/8/layout/arrow2"/>
    <dgm:cxn modelId="{39A405C9-00BD-4695-928D-016A8527CEE0}" srcId="{4238D795-0B06-4DCA-9A7A-842305EFC858}" destId="{23F136EC-2BD1-4875-874A-F525D11BFA5E}" srcOrd="0" destOrd="0" parTransId="{12B7326A-E69F-4308-A5A8-A55831449616}" sibTransId="{0AACB3A7-CB44-4E86-8A60-F49DB3A653BB}"/>
    <dgm:cxn modelId="{11277E8D-BE01-4927-96A2-13C5CD413458}" type="presOf" srcId="{23F136EC-2BD1-4875-874A-F525D11BFA5E}" destId="{F53E2836-0AC7-4B9B-A1CE-5F61E4F8A1CB}" srcOrd="0" destOrd="0" presId="urn:microsoft.com/office/officeart/2005/8/layout/arrow2"/>
    <dgm:cxn modelId="{9259F84D-7056-4243-BA7E-16100E4B9260}" type="presParOf" srcId="{F7343BC6-BD0C-444D-A1F4-4AFD3916D8B6}" destId="{55380F8B-DB64-475E-B6BE-C09E00728910}" srcOrd="0" destOrd="0" presId="urn:microsoft.com/office/officeart/2005/8/layout/arrow2"/>
    <dgm:cxn modelId="{0873F826-FDD0-4400-830A-3EE6C914E710}" type="presParOf" srcId="{F7343BC6-BD0C-444D-A1F4-4AFD3916D8B6}" destId="{C61CA3D9-0176-41F1-ABB7-8B40ED0D9913}" srcOrd="1" destOrd="0" presId="urn:microsoft.com/office/officeart/2005/8/layout/arrow2"/>
    <dgm:cxn modelId="{4F7073C2-19C0-4E18-A492-274935E99777}" type="presParOf" srcId="{C61CA3D9-0176-41F1-ABB7-8B40ED0D9913}" destId="{998F6199-9261-42EF-BDFD-BEE99606CACC}" srcOrd="0" destOrd="0" presId="urn:microsoft.com/office/officeart/2005/8/layout/arrow2"/>
    <dgm:cxn modelId="{FCA45CDE-274B-450E-ADFB-9FEA22D398C9}" type="presParOf" srcId="{C61CA3D9-0176-41F1-ABB7-8B40ED0D9913}" destId="{F53E2836-0AC7-4B9B-A1CE-5F61E4F8A1CB}" srcOrd="1" destOrd="0" presId="urn:microsoft.com/office/officeart/2005/8/layout/arrow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538E91-4E6A-4AA6-962D-330627ECC439}"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86754E46-97AF-4D57-8F03-E8BF56A46EDA}">
      <dgm:prSet/>
      <dgm:spPr>
        <a:solidFill>
          <a:schemeClr val="lt1">
            <a:hueOff val="0"/>
            <a:satOff val="0"/>
            <a:lumOff val="0"/>
          </a:schemeClr>
        </a:solidFill>
      </dgm:spPr>
      <dgm:t>
        <a:bodyPr/>
        <a:lstStyle/>
        <a:p>
          <a:pPr rtl="0"/>
          <a:r>
            <a:rPr lang="en-US" b="1" dirty="0" smtClean="0">
              <a:solidFill>
                <a:srgbClr val="FF0000"/>
              </a:solidFill>
              <a:effectLst>
                <a:outerShdw blurRad="38100" dist="38100" dir="2700000" algn="tl">
                  <a:srgbClr val="000000">
                    <a:alpha val="43137"/>
                  </a:srgbClr>
                </a:outerShdw>
              </a:effectLst>
            </a:rPr>
            <a:t>OLAĞAN DIŞI BİR OLAY </a:t>
          </a:r>
          <a:endParaRPr lang="tr-TR" b="1" dirty="0" smtClean="0">
            <a:solidFill>
              <a:srgbClr val="FF0000"/>
            </a:solidFill>
            <a:effectLst>
              <a:outerShdw blurRad="38100" dist="38100" dir="2700000" algn="tl">
                <a:srgbClr val="000000">
                  <a:alpha val="43137"/>
                </a:srgbClr>
              </a:outerShdw>
            </a:effectLst>
          </a:endParaRPr>
        </a:p>
        <a:p>
          <a:pPr rtl="0"/>
          <a:r>
            <a:rPr lang="en-US" b="1" dirty="0" smtClean="0">
              <a:solidFill>
                <a:srgbClr val="FF0000"/>
              </a:solidFill>
              <a:effectLst>
                <a:outerShdw blurRad="38100" dist="38100" dir="2700000" algn="tl">
                  <a:srgbClr val="000000">
                    <a:alpha val="43137"/>
                  </a:srgbClr>
                </a:outerShdw>
              </a:effectLst>
            </a:rPr>
            <a:t>İHBAR</a:t>
          </a:r>
          <a:r>
            <a:rPr lang="tr-TR" b="1" dirty="0" smtClean="0">
              <a:solidFill>
                <a:srgbClr val="FF00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VEYA</a:t>
          </a:r>
          <a:r>
            <a:rPr lang="tr-TR" b="1" dirty="0" smtClean="0">
              <a:solidFill>
                <a:srgbClr val="FF0000"/>
              </a:solidFill>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ŞİKAYET</a:t>
          </a:r>
          <a:endParaRPr lang="tr-TR" b="1" dirty="0">
            <a:solidFill>
              <a:srgbClr val="FF0000"/>
            </a:solidFill>
            <a:effectLst>
              <a:outerShdw blurRad="38100" dist="38100" dir="2700000" algn="tl">
                <a:srgbClr val="000000">
                  <a:alpha val="43137"/>
                </a:srgbClr>
              </a:outerShdw>
            </a:effectLst>
          </a:endParaRPr>
        </a:p>
      </dgm:t>
    </dgm:pt>
    <dgm:pt modelId="{7D11DF3E-B996-453D-B895-3C1505D521C4}" type="parTrans" cxnId="{8CF3B10E-31D6-4027-941B-12367342B25E}">
      <dgm:prSet/>
      <dgm:spPr/>
      <dgm:t>
        <a:bodyPr/>
        <a:lstStyle/>
        <a:p>
          <a:endParaRPr lang="tr-TR"/>
        </a:p>
      </dgm:t>
    </dgm:pt>
    <dgm:pt modelId="{596728CC-A51C-41A5-A6D6-5C5BF5DC324A}" type="sibTrans" cxnId="{8CF3B10E-31D6-4027-941B-12367342B25E}">
      <dgm:prSet/>
      <dgm:spPr/>
      <dgm:t>
        <a:bodyPr/>
        <a:lstStyle/>
        <a:p>
          <a:endParaRPr lang="tr-TR"/>
        </a:p>
      </dgm:t>
    </dgm:pt>
    <dgm:pt modelId="{657BCF0D-8183-4BC6-8C85-142F542ACD45}" type="pres">
      <dgm:prSet presAssocID="{ED538E91-4E6A-4AA6-962D-330627ECC439}" presName="Name0" presStyleCnt="0">
        <dgm:presLayoutVars>
          <dgm:chMax val="7"/>
          <dgm:dir/>
          <dgm:animLvl val="lvl"/>
          <dgm:resizeHandles val="exact"/>
        </dgm:presLayoutVars>
      </dgm:prSet>
      <dgm:spPr/>
      <dgm:t>
        <a:bodyPr/>
        <a:lstStyle/>
        <a:p>
          <a:endParaRPr lang="tr-TR"/>
        </a:p>
      </dgm:t>
    </dgm:pt>
    <dgm:pt modelId="{F16FBD22-3760-4746-9939-D82504467BB2}" type="pres">
      <dgm:prSet presAssocID="{86754E46-97AF-4D57-8F03-E8BF56A46EDA}" presName="circle1" presStyleLbl="node1" presStyleIdx="0" presStyleCnt="1"/>
      <dgm:spPr/>
    </dgm:pt>
    <dgm:pt modelId="{A5C88D4C-BFA9-4457-BF1D-C5A7684D8856}" type="pres">
      <dgm:prSet presAssocID="{86754E46-97AF-4D57-8F03-E8BF56A46EDA}" presName="space" presStyleCnt="0"/>
      <dgm:spPr/>
    </dgm:pt>
    <dgm:pt modelId="{D601E6FA-DC26-49DC-8633-575044C392BB}" type="pres">
      <dgm:prSet presAssocID="{86754E46-97AF-4D57-8F03-E8BF56A46EDA}" presName="rect1" presStyleLbl="alignAcc1" presStyleIdx="0" presStyleCnt="1"/>
      <dgm:spPr/>
      <dgm:t>
        <a:bodyPr/>
        <a:lstStyle/>
        <a:p>
          <a:endParaRPr lang="tr-TR"/>
        </a:p>
      </dgm:t>
    </dgm:pt>
    <dgm:pt modelId="{EC5C10CD-1C35-44E2-B1EE-6148F86FD48D}" type="pres">
      <dgm:prSet presAssocID="{86754E46-97AF-4D57-8F03-E8BF56A46EDA}" presName="rect1ParTxNoCh" presStyleLbl="alignAcc1" presStyleIdx="0" presStyleCnt="1">
        <dgm:presLayoutVars>
          <dgm:chMax val="1"/>
          <dgm:bulletEnabled val="1"/>
        </dgm:presLayoutVars>
      </dgm:prSet>
      <dgm:spPr/>
      <dgm:t>
        <a:bodyPr/>
        <a:lstStyle/>
        <a:p>
          <a:endParaRPr lang="tr-TR"/>
        </a:p>
      </dgm:t>
    </dgm:pt>
  </dgm:ptLst>
  <dgm:cxnLst>
    <dgm:cxn modelId="{09DF69D9-17D0-4619-96BD-EC03C8BCA095}" type="presOf" srcId="{ED538E91-4E6A-4AA6-962D-330627ECC439}" destId="{657BCF0D-8183-4BC6-8C85-142F542ACD45}" srcOrd="0" destOrd="0" presId="urn:microsoft.com/office/officeart/2005/8/layout/target3"/>
    <dgm:cxn modelId="{C8ED1213-F783-4C33-9995-6DA11585E9BA}" type="presOf" srcId="{86754E46-97AF-4D57-8F03-E8BF56A46EDA}" destId="{EC5C10CD-1C35-44E2-B1EE-6148F86FD48D}" srcOrd="1" destOrd="0" presId="urn:microsoft.com/office/officeart/2005/8/layout/target3"/>
    <dgm:cxn modelId="{8CF3B10E-31D6-4027-941B-12367342B25E}" srcId="{ED538E91-4E6A-4AA6-962D-330627ECC439}" destId="{86754E46-97AF-4D57-8F03-E8BF56A46EDA}" srcOrd="0" destOrd="0" parTransId="{7D11DF3E-B996-453D-B895-3C1505D521C4}" sibTransId="{596728CC-A51C-41A5-A6D6-5C5BF5DC324A}"/>
    <dgm:cxn modelId="{578DDCB2-E239-4077-82C8-B80E3F5B314A}" type="presOf" srcId="{86754E46-97AF-4D57-8F03-E8BF56A46EDA}" destId="{D601E6FA-DC26-49DC-8633-575044C392BB}" srcOrd="0" destOrd="0" presId="urn:microsoft.com/office/officeart/2005/8/layout/target3"/>
    <dgm:cxn modelId="{666D752B-14E3-4779-8678-B7643CE4A391}" type="presParOf" srcId="{657BCF0D-8183-4BC6-8C85-142F542ACD45}" destId="{F16FBD22-3760-4746-9939-D82504467BB2}" srcOrd="0" destOrd="0" presId="urn:microsoft.com/office/officeart/2005/8/layout/target3"/>
    <dgm:cxn modelId="{DEEC5F94-1DB2-40C2-B8D4-83D4307FCFAE}" type="presParOf" srcId="{657BCF0D-8183-4BC6-8C85-142F542ACD45}" destId="{A5C88D4C-BFA9-4457-BF1D-C5A7684D8856}" srcOrd="1" destOrd="0" presId="urn:microsoft.com/office/officeart/2005/8/layout/target3"/>
    <dgm:cxn modelId="{8DE6A729-0823-4E5D-BEFC-DECB3BAD43CC}" type="presParOf" srcId="{657BCF0D-8183-4BC6-8C85-142F542ACD45}" destId="{D601E6FA-DC26-49DC-8633-575044C392BB}" srcOrd="2" destOrd="0" presId="urn:microsoft.com/office/officeart/2005/8/layout/target3"/>
    <dgm:cxn modelId="{BA9EE92D-3394-4F03-9CDB-A818954F9EB7}" type="presParOf" srcId="{657BCF0D-8183-4BC6-8C85-142F542ACD45}" destId="{EC5C10CD-1C35-44E2-B1EE-6148F86FD48D}" srcOrd="3"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A333EC-620A-4157-AB29-609794BC9BA4}"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F85E1FD5-6E21-42ED-ABAC-0237C03037B6}">
      <dgm:prSet/>
      <dgm:spPr/>
      <dgm:t>
        <a:bodyPr/>
        <a:lstStyle/>
        <a:p>
          <a:pPr rtl="0"/>
          <a:endParaRPr lang="tr-TR" dirty="0"/>
        </a:p>
      </dgm:t>
    </dgm:pt>
    <dgm:pt modelId="{B89159B4-8344-44D8-8FC0-A154B0E91137}" type="parTrans" cxnId="{21B2363D-CD7F-486D-AD6D-D7C2EE21C78C}">
      <dgm:prSet/>
      <dgm:spPr/>
      <dgm:t>
        <a:bodyPr/>
        <a:lstStyle/>
        <a:p>
          <a:endParaRPr lang="tr-TR"/>
        </a:p>
      </dgm:t>
    </dgm:pt>
    <dgm:pt modelId="{85F6917F-9EE0-4EDE-B315-4D125C911D0E}" type="sibTrans" cxnId="{21B2363D-CD7F-486D-AD6D-D7C2EE21C78C}">
      <dgm:prSet/>
      <dgm:spPr/>
      <dgm:t>
        <a:bodyPr/>
        <a:lstStyle/>
        <a:p>
          <a:endParaRPr lang="tr-TR"/>
        </a:p>
      </dgm:t>
    </dgm:pt>
    <dgm:pt modelId="{8966B82D-D1BB-4BB4-BA68-86A1EEE367A5}">
      <dgm:prSet/>
      <dgm:spPr/>
      <dgm:t>
        <a:bodyPr/>
        <a:lstStyle/>
        <a:p>
          <a:r>
            <a:rPr lang="en-US" b="1" dirty="0" err="1" smtClean="0"/>
            <a:t>İnceleme</a:t>
          </a:r>
          <a:r>
            <a:rPr lang="tr-TR" b="1" dirty="0" smtClean="0"/>
            <a:t> Başlatılır</a:t>
          </a:r>
          <a:endParaRPr lang="tr-TR" b="1" dirty="0"/>
        </a:p>
      </dgm:t>
    </dgm:pt>
    <dgm:pt modelId="{2DEF1996-544C-47FA-A489-40D3AC99BA36}" type="parTrans" cxnId="{13E23009-D588-4CB2-84FE-097A11CB6AD4}">
      <dgm:prSet/>
      <dgm:spPr/>
      <dgm:t>
        <a:bodyPr/>
        <a:lstStyle/>
        <a:p>
          <a:endParaRPr lang="tr-TR"/>
        </a:p>
      </dgm:t>
    </dgm:pt>
    <dgm:pt modelId="{24307FDE-A1D4-4F28-8BE5-905805C91735}" type="sibTrans" cxnId="{13E23009-D588-4CB2-84FE-097A11CB6AD4}">
      <dgm:prSet/>
      <dgm:spPr/>
      <dgm:t>
        <a:bodyPr/>
        <a:lstStyle/>
        <a:p>
          <a:endParaRPr lang="tr-TR"/>
        </a:p>
      </dgm:t>
    </dgm:pt>
    <dgm:pt modelId="{26F19C5A-1977-480F-B6CB-C83DE813DDA3}">
      <dgm:prSet/>
      <dgm:spPr/>
      <dgm:t>
        <a:bodyPr/>
        <a:lstStyle/>
        <a:p>
          <a:r>
            <a:rPr lang="en-US" b="1" dirty="0" err="1" smtClean="0"/>
            <a:t>Araştırma</a:t>
          </a:r>
          <a:r>
            <a:rPr lang="en-US" b="1" dirty="0" smtClean="0"/>
            <a:t> </a:t>
          </a:r>
          <a:r>
            <a:rPr lang="en-US" b="1" dirty="0" err="1" smtClean="0"/>
            <a:t>Başlatılır</a:t>
          </a:r>
          <a:endParaRPr lang="tr-TR" b="1" dirty="0"/>
        </a:p>
      </dgm:t>
    </dgm:pt>
    <dgm:pt modelId="{3EF82C12-7209-4E74-9CA8-1275D7E5ABD3}" type="parTrans" cxnId="{7EB3CE62-37FE-46C1-BBC5-D1ECE48887B7}">
      <dgm:prSet/>
      <dgm:spPr/>
      <dgm:t>
        <a:bodyPr/>
        <a:lstStyle/>
        <a:p>
          <a:endParaRPr lang="tr-TR"/>
        </a:p>
      </dgm:t>
    </dgm:pt>
    <dgm:pt modelId="{7A8754EC-BDA3-4F5D-A2F3-206EDD1E6825}" type="sibTrans" cxnId="{7EB3CE62-37FE-46C1-BBC5-D1ECE48887B7}">
      <dgm:prSet/>
      <dgm:spPr/>
      <dgm:t>
        <a:bodyPr/>
        <a:lstStyle/>
        <a:p>
          <a:endParaRPr lang="tr-TR"/>
        </a:p>
      </dgm:t>
    </dgm:pt>
    <dgm:pt modelId="{ECAD7909-729A-4F93-B5D1-46A87721316F}" type="pres">
      <dgm:prSet presAssocID="{45A333EC-620A-4157-AB29-609794BC9BA4}" presName="Name0" presStyleCnt="0">
        <dgm:presLayoutVars>
          <dgm:chMax val="7"/>
          <dgm:dir/>
          <dgm:animLvl val="lvl"/>
          <dgm:resizeHandles val="exact"/>
        </dgm:presLayoutVars>
      </dgm:prSet>
      <dgm:spPr/>
      <dgm:t>
        <a:bodyPr/>
        <a:lstStyle/>
        <a:p>
          <a:endParaRPr lang="tr-TR"/>
        </a:p>
      </dgm:t>
    </dgm:pt>
    <dgm:pt modelId="{9C565290-26D7-442B-A388-153B686D0F7D}" type="pres">
      <dgm:prSet presAssocID="{F85E1FD5-6E21-42ED-ABAC-0237C03037B6}" presName="circle1" presStyleLbl="node1" presStyleIdx="0" presStyleCnt="3"/>
      <dgm:spPr/>
    </dgm:pt>
    <dgm:pt modelId="{9ADB7AF3-B522-486F-8DCB-4E7FF52A45B3}" type="pres">
      <dgm:prSet presAssocID="{F85E1FD5-6E21-42ED-ABAC-0237C03037B6}" presName="space" presStyleCnt="0"/>
      <dgm:spPr/>
    </dgm:pt>
    <dgm:pt modelId="{C37DF961-6623-499E-9C2F-020166E8F476}" type="pres">
      <dgm:prSet presAssocID="{F85E1FD5-6E21-42ED-ABAC-0237C03037B6}" presName="rect1" presStyleLbl="alignAcc1" presStyleIdx="0" presStyleCnt="3"/>
      <dgm:spPr/>
      <dgm:t>
        <a:bodyPr/>
        <a:lstStyle/>
        <a:p>
          <a:endParaRPr lang="tr-TR"/>
        </a:p>
      </dgm:t>
    </dgm:pt>
    <dgm:pt modelId="{86BDA1FA-B1E3-404D-A872-952951DAC49F}" type="pres">
      <dgm:prSet presAssocID="{8966B82D-D1BB-4BB4-BA68-86A1EEE367A5}" presName="vertSpace2" presStyleLbl="node1" presStyleIdx="0" presStyleCnt="3"/>
      <dgm:spPr/>
    </dgm:pt>
    <dgm:pt modelId="{7246E261-3C0E-483D-8E01-EBC6E9B15BC4}" type="pres">
      <dgm:prSet presAssocID="{8966B82D-D1BB-4BB4-BA68-86A1EEE367A5}" presName="circle2" presStyleLbl="node1" presStyleIdx="1" presStyleCnt="3"/>
      <dgm:spPr/>
    </dgm:pt>
    <dgm:pt modelId="{6F52F7B5-B558-4992-9CD8-E06B18EDD45D}" type="pres">
      <dgm:prSet presAssocID="{8966B82D-D1BB-4BB4-BA68-86A1EEE367A5}" presName="rect2" presStyleLbl="alignAcc1" presStyleIdx="1" presStyleCnt="3"/>
      <dgm:spPr/>
      <dgm:t>
        <a:bodyPr/>
        <a:lstStyle/>
        <a:p>
          <a:endParaRPr lang="tr-TR"/>
        </a:p>
      </dgm:t>
    </dgm:pt>
    <dgm:pt modelId="{4C7C6C07-C12F-4AEE-9616-CA5EBC86285D}" type="pres">
      <dgm:prSet presAssocID="{26F19C5A-1977-480F-B6CB-C83DE813DDA3}" presName="vertSpace3" presStyleLbl="node1" presStyleIdx="1" presStyleCnt="3"/>
      <dgm:spPr/>
    </dgm:pt>
    <dgm:pt modelId="{90BC6435-E3FC-49A0-90D5-6C9C2DCE27F8}" type="pres">
      <dgm:prSet presAssocID="{26F19C5A-1977-480F-B6CB-C83DE813DDA3}" presName="circle3" presStyleLbl="node1" presStyleIdx="2" presStyleCnt="3"/>
      <dgm:spPr/>
    </dgm:pt>
    <dgm:pt modelId="{AB32BC73-C149-4CCA-BAF3-0080697258F6}" type="pres">
      <dgm:prSet presAssocID="{26F19C5A-1977-480F-B6CB-C83DE813DDA3}" presName="rect3" presStyleLbl="alignAcc1" presStyleIdx="2" presStyleCnt="3"/>
      <dgm:spPr/>
      <dgm:t>
        <a:bodyPr/>
        <a:lstStyle/>
        <a:p>
          <a:endParaRPr lang="tr-TR"/>
        </a:p>
      </dgm:t>
    </dgm:pt>
    <dgm:pt modelId="{8498D1C7-F562-49FE-A3FA-93FCA2673E88}" type="pres">
      <dgm:prSet presAssocID="{F85E1FD5-6E21-42ED-ABAC-0237C03037B6}" presName="rect1ParTxNoCh" presStyleLbl="alignAcc1" presStyleIdx="2" presStyleCnt="3">
        <dgm:presLayoutVars>
          <dgm:chMax val="1"/>
          <dgm:bulletEnabled val="1"/>
        </dgm:presLayoutVars>
      </dgm:prSet>
      <dgm:spPr/>
      <dgm:t>
        <a:bodyPr/>
        <a:lstStyle/>
        <a:p>
          <a:endParaRPr lang="tr-TR"/>
        </a:p>
      </dgm:t>
    </dgm:pt>
    <dgm:pt modelId="{B4549F22-5031-4967-8E5B-3788AB0EBC10}" type="pres">
      <dgm:prSet presAssocID="{8966B82D-D1BB-4BB4-BA68-86A1EEE367A5}" presName="rect2ParTxNoCh" presStyleLbl="alignAcc1" presStyleIdx="2" presStyleCnt="3">
        <dgm:presLayoutVars>
          <dgm:chMax val="1"/>
          <dgm:bulletEnabled val="1"/>
        </dgm:presLayoutVars>
      </dgm:prSet>
      <dgm:spPr/>
      <dgm:t>
        <a:bodyPr/>
        <a:lstStyle/>
        <a:p>
          <a:endParaRPr lang="tr-TR"/>
        </a:p>
      </dgm:t>
    </dgm:pt>
    <dgm:pt modelId="{5D8561AE-F410-44E6-911E-E85CE3233A53}" type="pres">
      <dgm:prSet presAssocID="{26F19C5A-1977-480F-B6CB-C83DE813DDA3}" presName="rect3ParTxNoCh" presStyleLbl="alignAcc1" presStyleIdx="2" presStyleCnt="3">
        <dgm:presLayoutVars>
          <dgm:chMax val="1"/>
          <dgm:bulletEnabled val="1"/>
        </dgm:presLayoutVars>
      </dgm:prSet>
      <dgm:spPr/>
      <dgm:t>
        <a:bodyPr/>
        <a:lstStyle/>
        <a:p>
          <a:endParaRPr lang="tr-TR"/>
        </a:p>
      </dgm:t>
    </dgm:pt>
  </dgm:ptLst>
  <dgm:cxnLst>
    <dgm:cxn modelId="{95ED0E16-4C40-4F57-85A3-1DF6F9B249A8}" type="presOf" srcId="{8966B82D-D1BB-4BB4-BA68-86A1EEE367A5}" destId="{B4549F22-5031-4967-8E5B-3788AB0EBC10}" srcOrd="1" destOrd="0" presId="urn:microsoft.com/office/officeart/2005/8/layout/target3"/>
    <dgm:cxn modelId="{9D0CC265-4580-4966-A948-2B8CF009782C}" type="presOf" srcId="{26F19C5A-1977-480F-B6CB-C83DE813DDA3}" destId="{AB32BC73-C149-4CCA-BAF3-0080697258F6}" srcOrd="0" destOrd="0" presId="urn:microsoft.com/office/officeart/2005/8/layout/target3"/>
    <dgm:cxn modelId="{21B2363D-CD7F-486D-AD6D-D7C2EE21C78C}" srcId="{45A333EC-620A-4157-AB29-609794BC9BA4}" destId="{F85E1FD5-6E21-42ED-ABAC-0237C03037B6}" srcOrd="0" destOrd="0" parTransId="{B89159B4-8344-44D8-8FC0-A154B0E91137}" sibTransId="{85F6917F-9EE0-4EDE-B315-4D125C911D0E}"/>
    <dgm:cxn modelId="{13E23009-D588-4CB2-84FE-097A11CB6AD4}" srcId="{45A333EC-620A-4157-AB29-609794BC9BA4}" destId="{8966B82D-D1BB-4BB4-BA68-86A1EEE367A5}" srcOrd="1" destOrd="0" parTransId="{2DEF1996-544C-47FA-A489-40D3AC99BA36}" sibTransId="{24307FDE-A1D4-4F28-8BE5-905805C91735}"/>
    <dgm:cxn modelId="{48B74D41-2120-4D2D-9347-0C87548524FC}" type="presOf" srcId="{45A333EC-620A-4157-AB29-609794BC9BA4}" destId="{ECAD7909-729A-4F93-B5D1-46A87721316F}" srcOrd="0" destOrd="0" presId="urn:microsoft.com/office/officeart/2005/8/layout/target3"/>
    <dgm:cxn modelId="{0D8AE1FD-0F53-4EDB-810A-E9B746738A7A}" type="presOf" srcId="{8966B82D-D1BB-4BB4-BA68-86A1EEE367A5}" destId="{6F52F7B5-B558-4992-9CD8-E06B18EDD45D}" srcOrd="0" destOrd="0" presId="urn:microsoft.com/office/officeart/2005/8/layout/target3"/>
    <dgm:cxn modelId="{F0A3A62F-FB97-4830-8A16-79E0BD555158}" type="presOf" srcId="{F85E1FD5-6E21-42ED-ABAC-0237C03037B6}" destId="{C37DF961-6623-499E-9C2F-020166E8F476}" srcOrd="0" destOrd="0" presId="urn:microsoft.com/office/officeart/2005/8/layout/target3"/>
    <dgm:cxn modelId="{080CEEBA-E3B7-4F32-B258-0F6A48D79F5B}" type="presOf" srcId="{F85E1FD5-6E21-42ED-ABAC-0237C03037B6}" destId="{8498D1C7-F562-49FE-A3FA-93FCA2673E88}" srcOrd="1" destOrd="0" presId="urn:microsoft.com/office/officeart/2005/8/layout/target3"/>
    <dgm:cxn modelId="{7EB3CE62-37FE-46C1-BBC5-D1ECE48887B7}" srcId="{45A333EC-620A-4157-AB29-609794BC9BA4}" destId="{26F19C5A-1977-480F-B6CB-C83DE813DDA3}" srcOrd="2" destOrd="0" parTransId="{3EF82C12-7209-4E74-9CA8-1275D7E5ABD3}" sibTransId="{7A8754EC-BDA3-4F5D-A2F3-206EDD1E6825}"/>
    <dgm:cxn modelId="{A44DB5A1-D630-4AE1-B1CD-403FD111C57D}" type="presOf" srcId="{26F19C5A-1977-480F-B6CB-C83DE813DDA3}" destId="{5D8561AE-F410-44E6-911E-E85CE3233A53}" srcOrd="1" destOrd="0" presId="urn:microsoft.com/office/officeart/2005/8/layout/target3"/>
    <dgm:cxn modelId="{D372F9CA-12EA-4F16-A5CC-984A08BB7E30}" type="presParOf" srcId="{ECAD7909-729A-4F93-B5D1-46A87721316F}" destId="{9C565290-26D7-442B-A388-153B686D0F7D}" srcOrd="0" destOrd="0" presId="urn:microsoft.com/office/officeart/2005/8/layout/target3"/>
    <dgm:cxn modelId="{29DD1E3D-86C1-4359-8496-06D3BD9714CA}" type="presParOf" srcId="{ECAD7909-729A-4F93-B5D1-46A87721316F}" destId="{9ADB7AF3-B522-486F-8DCB-4E7FF52A45B3}" srcOrd="1" destOrd="0" presId="urn:microsoft.com/office/officeart/2005/8/layout/target3"/>
    <dgm:cxn modelId="{2D7CD955-7BA1-45D3-B3DF-161C851B3790}" type="presParOf" srcId="{ECAD7909-729A-4F93-B5D1-46A87721316F}" destId="{C37DF961-6623-499E-9C2F-020166E8F476}" srcOrd="2" destOrd="0" presId="urn:microsoft.com/office/officeart/2005/8/layout/target3"/>
    <dgm:cxn modelId="{629C90C5-5E3C-4B86-8602-27226BF202F5}" type="presParOf" srcId="{ECAD7909-729A-4F93-B5D1-46A87721316F}" destId="{86BDA1FA-B1E3-404D-A872-952951DAC49F}" srcOrd="3" destOrd="0" presId="urn:microsoft.com/office/officeart/2005/8/layout/target3"/>
    <dgm:cxn modelId="{8028FB79-9C16-4518-8D9E-C4622AAC5BB3}" type="presParOf" srcId="{ECAD7909-729A-4F93-B5D1-46A87721316F}" destId="{7246E261-3C0E-483D-8E01-EBC6E9B15BC4}" srcOrd="4" destOrd="0" presId="urn:microsoft.com/office/officeart/2005/8/layout/target3"/>
    <dgm:cxn modelId="{A15CF8FB-8318-4F52-855E-BDF5AB6B6A74}" type="presParOf" srcId="{ECAD7909-729A-4F93-B5D1-46A87721316F}" destId="{6F52F7B5-B558-4992-9CD8-E06B18EDD45D}" srcOrd="5" destOrd="0" presId="urn:microsoft.com/office/officeart/2005/8/layout/target3"/>
    <dgm:cxn modelId="{05C85DF9-6517-4CA6-B8AC-9F53E0356782}" type="presParOf" srcId="{ECAD7909-729A-4F93-B5D1-46A87721316F}" destId="{4C7C6C07-C12F-4AEE-9616-CA5EBC86285D}" srcOrd="6" destOrd="0" presId="urn:microsoft.com/office/officeart/2005/8/layout/target3"/>
    <dgm:cxn modelId="{E81BDA7D-3572-4051-B71B-A4E1F2522B9F}" type="presParOf" srcId="{ECAD7909-729A-4F93-B5D1-46A87721316F}" destId="{90BC6435-E3FC-49A0-90D5-6C9C2DCE27F8}" srcOrd="7" destOrd="0" presId="urn:microsoft.com/office/officeart/2005/8/layout/target3"/>
    <dgm:cxn modelId="{7C11AEFB-36C7-4D0A-85DB-ED277E433837}" type="presParOf" srcId="{ECAD7909-729A-4F93-B5D1-46A87721316F}" destId="{AB32BC73-C149-4CCA-BAF3-0080697258F6}" srcOrd="8" destOrd="0" presId="urn:microsoft.com/office/officeart/2005/8/layout/target3"/>
    <dgm:cxn modelId="{4BA8300D-0B25-4505-9F7E-48EC63010EFB}" type="presParOf" srcId="{ECAD7909-729A-4F93-B5D1-46A87721316F}" destId="{8498D1C7-F562-49FE-A3FA-93FCA2673E88}" srcOrd="9" destOrd="0" presId="urn:microsoft.com/office/officeart/2005/8/layout/target3"/>
    <dgm:cxn modelId="{95300B78-AB4E-4ABA-A5FF-C4B36A2357B8}" type="presParOf" srcId="{ECAD7909-729A-4F93-B5D1-46A87721316F}" destId="{B4549F22-5031-4967-8E5B-3788AB0EBC10}" srcOrd="10" destOrd="0" presId="urn:microsoft.com/office/officeart/2005/8/layout/target3"/>
    <dgm:cxn modelId="{CC54950B-5495-492B-84CA-0AFB4572B82E}" type="presParOf" srcId="{ECAD7909-729A-4F93-B5D1-46A87721316F}" destId="{5D8561AE-F410-44E6-911E-E85CE3233A53}"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DAE6D3-1BEB-4D8F-8CCC-FA1404436451}"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4F1ADBB7-A614-4E65-965A-EB153FFBA101}">
      <dgm:prSet/>
      <dgm:spPr/>
      <dgm:t>
        <a:bodyPr/>
        <a:lstStyle/>
        <a:p>
          <a:pPr rtl="0"/>
          <a:endParaRPr lang="tr-TR" dirty="0"/>
        </a:p>
      </dgm:t>
    </dgm:pt>
    <dgm:pt modelId="{53C0E454-FBD4-4E3B-922A-4C9C747579F7}" type="parTrans" cxnId="{C4833310-3C12-4D4B-ADFF-D71407633528}">
      <dgm:prSet/>
      <dgm:spPr/>
      <dgm:t>
        <a:bodyPr/>
        <a:lstStyle/>
        <a:p>
          <a:endParaRPr lang="tr-TR"/>
        </a:p>
      </dgm:t>
    </dgm:pt>
    <dgm:pt modelId="{54173775-FF3B-463A-9F52-6746812099E2}" type="sibTrans" cxnId="{C4833310-3C12-4D4B-ADFF-D71407633528}">
      <dgm:prSet/>
      <dgm:spPr/>
      <dgm:t>
        <a:bodyPr/>
        <a:lstStyle/>
        <a:p>
          <a:endParaRPr lang="tr-TR"/>
        </a:p>
      </dgm:t>
    </dgm:pt>
    <dgm:pt modelId="{9CEF54EC-789A-4C90-A2D3-AAB2BC538FE7}">
      <dgm:prSet custT="1"/>
      <dgm:spPr/>
      <dgm:t>
        <a:bodyPr/>
        <a:lstStyle/>
        <a:p>
          <a:r>
            <a:rPr lang="en-US" sz="1400" b="1" dirty="0" err="1" smtClean="0"/>
            <a:t>İşlemden</a:t>
          </a:r>
          <a:r>
            <a:rPr lang="en-US" sz="1400" b="1" dirty="0" smtClean="0"/>
            <a:t> </a:t>
          </a:r>
          <a:r>
            <a:rPr lang="en-US" sz="1400" b="1" dirty="0" err="1" smtClean="0"/>
            <a:t>Kaldırma</a:t>
          </a:r>
          <a:r>
            <a:rPr lang="tr-TR" sz="1400" b="1" dirty="0" smtClean="0"/>
            <a:t> </a:t>
          </a:r>
          <a:r>
            <a:rPr lang="en-US" sz="1400" b="1" dirty="0" err="1" smtClean="0"/>
            <a:t>Onayı</a:t>
          </a:r>
          <a:r>
            <a:rPr lang="en-US" sz="1400" b="1" dirty="0" smtClean="0"/>
            <a:t> </a:t>
          </a:r>
          <a:r>
            <a:rPr lang="en-US" sz="1400" b="1" dirty="0" err="1" smtClean="0"/>
            <a:t>Alınır</a:t>
          </a:r>
          <a:endParaRPr lang="tr-TR" sz="1400" b="1" dirty="0"/>
        </a:p>
      </dgm:t>
    </dgm:pt>
    <dgm:pt modelId="{754FB032-46C4-40A8-83F1-92A2EC0B9B43}" type="parTrans" cxnId="{A2BF3A28-DD5B-488E-B58A-86C94988FEB6}">
      <dgm:prSet/>
      <dgm:spPr/>
      <dgm:t>
        <a:bodyPr/>
        <a:lstStyle/>
        <a:p>
          <a:endParaRPr lang="tr-TR"/>
        </a:p>
      </dgm:t>
    </dgm:pt>
    <dgm:pt modelId="{89835337-3975-423F-874E-F7B02BBAF079}" type="sibTrans" cxnId="{A2BF3A28-DD5B-488E-B58A-86C94988FEB6}">
      <dgm:prSet/>
      <dgm:spPr/>
      <dgm:t>
        <a:bodyPr/>
        <a:lstStyle/>
        <a:p>
          <a:endParaRPr lang="tr-TR"/>
        </a:p>
      </dgm:t>
    </dgm:pt>
    <dgm:pt modelId="{5F8B6AF1-EFCD-400D-BCB5-EFC57BAFD905}">
      <dgm:prSet custT="1"/>
      <dgm:spPr/>
      <dgm:t>
        <a:bodyPr/>
        <a:lstStyle/>
        <a:p>
          <a:r>
            <a:rPr lang="en-US" sz="1400" b="1" dirty="0" err="1" smtClean="0"/>
            <a:t>İşleme</a:t>
          </a:r>
          <a:r>
            <a:rPr lang="tr-TR" sz="1400" b="1" dirty="0" smtClean="0"/>
            <a:t> </a:t>
          </a:r>
          <a:r>
            <a:rPr lang="en-US" sz="1400" b="1" dirty="0" err="1" smtClean="0"/>
            <a:t>Konulmama</a:t>
          </a:r>
          <a:r>
            <a:rPr lang="en-US" sz="1400" b="1" dirty="0" smtClean="0"/>
            <a:t> </a:t>
          </a:r>
          <a:r>
            <a:rPr lang="en-US" sz="1400" b="1" dirty="0" err="1" smtClean="0"/>
            <a:t>Onayı</a:t>
          </a:r>
          <a:r>
            <a:rPr lang="en-US" sz="1400" b="1" dirty="0" smtClean="0"/>
            <a:t> </a:t>
          </a:r>
          <a:r>
            <a:rPr lang="en-US" sz="1400" b="1" dirty="0" err="1" smtClean="0"/>
            <a:t>Alınır</a:t>
          </a:r>
          <a:endParaRPr lang="tr-TR" sz="1400" b="1" dirty="0"/>
        </a:p>
      </dgm:t>
    </dgm:pt>
    <dgm:pt modelId="{10D633DB-26BF-477D-A9EE-BE64D847D812}" type="parTrans" cxnId="{AE442A3F-C038-406C-A43B-37C68FE82412}">
      <dgm:prSet/>
      <dgm:spPr/>
      <dgm:t>
        <a:bodyPr/>
        <a:lstStyle/>
        <a:p>
          <a:endParaRPr lang="tr-TR"/>
        </a:p>
      </dgm:t>
    </dgm:pt>
    <dgm:pt modelId="{58A54EE9-01DC-4C0A-9DB7-116397E731B0}" type="sibTrans" cxnId="{AE442A3F-C038-406C-A43B-37C68FE82412}">
      <dgm:prSet/>
      <dgm:spPr/>
      <dgm:t>
        <a:bodyPr/>
        <a:lstStyle/>
        <a:p>
          <a:endParaRPr lang="tr-TR"/>
        </a:p>
      </dgm:t>
    </dgm:pt>
    <dgm:pt modelId="{491DD398-71B5-493B-8312-0BE70365D549}" type="pres">
      <dgm:prSet presAssocID="{E0DAE6D3-1BEB-4D8F-8CCC-FA1404436451}" presName="Name0" presStyleCnt="0">
        <dgm:presLayoutVars>
          <dgm:chMax val="7"/>
          <dgm:dir/>
          <dgm:animLvl val="lvl"/>
          <dgm:resizeHandles val="exact"/>
        </dgm:presLayoutVars>
      </dgm:prSet>
      <dgm:spPr/>
      <dgm:t>
        <a:bodyPr/>
        <a:lstStyle/>
        <a:p>
          <a:endParaRPr lang="tr-TR"/>
        </a:p>
      </dgm:t>
    </dgm:pt>
    <dgm:pt modelId="{34861D99-2629-4D27-8869-342D22FD870F}" type="pres">
      <dgm:prSet presAssocID="{4F1ADBB7-A614-4E65-965A-EB153FFBA101}" presName="circle1" presStyleLbl="node1" presStyleIdx="0" presStyleCnt="3" custFlipHor="1" custScaleX="3187" custLinFactNeighborX="29386" custLinFactNeighborY="23497"/>
      <dgm:spPr/>
      <dgm:t>
        <a:bodyPr/>
        <a:lstStyle/>
        <a:p>
          <a:endParaRPr lang="tr-TR"/>
        </a:p>
      </dgm:t>
    </dgm:pt>
    <dgm:pt modelId="{93459E3E-7C1E-4D31-BEB7-671A6473CB67}" type="pres">
      <dgm:prSet presAssocID="{4F1ADBB7-A614-4E65-965A-EB153FFBA101}" presName="space" presStyleCnt="0"/>
      <dgm:spPr/>
      <dgm:t>
        <a:bodyPr/>
        <a:lstStyle/>
        <a:p>
          <a:endParaRPr lang="tr-TR"/>
        </a:p>
      </dgm:t>
    </dgm:pt>
    <dgm:pt modelId="{8F94F647-5DEB-400B-B558-95D2C7744EF5}" type="pres">
      <dgm:prSet presAssocID="{4F1ADBB7-A614-4E65-965A-EB153FFBA101}" presName="rect1" presStyleLbl="alignAcc1" presStyleIdx="0" presStyleCnt="3" custLinFactNeighborX="-7380" custLinFactNeighborY="-25622"/>
      <dgm:spPr/>
      <dgm:t>
        <a:bodyPr/>
        <a:lstStyle/>
        <a:p>
          <a:endParaRPr lang="tr-TR"/>
        </a:p>
      </dgm:t>
    </dgm:pt>
    <dgm:pt modelId="{84431B5E-E762-46F7-9F45-6A972D1178DE}" type="pres">
      <dgm:prSet presAssocID="{9CEF54EC-789A-4C90-A2D3-AAB2BC538FE7}" presName="vertSpace2" presStyleLbl="node1" presStyleIdx="0" presStyleCnt="3"/>
      <dgm:spPr/>
      <dgm:t>
        <a:bodyPr/>
        <a:lstStyle/>
        <a:p>
          <a:endParaRPr lang="tr-TR"/>
        </a:p>
      </dgm:t>
    </dgm:pt>
    <dgm:pt modelId="{A4094A9A-37FF-40BB-A15E-4FA92A6399B0}" type="pres">
      <dgm:prSet presAssocID="{9CEF54EC-789A-4C90-A2D3-AAB2BC538FE7}" presName="circle2" presStyleLbl="node1" presStyleIdx="1" presStyleCnt="3" custScaleX="4781" custLinFactNeighborX="42891" custLinFactNeighborY="16268"/>
      <dgm:spPr/>
      <dgm:t>
        <a:bodyPr/>
        <a:lstStyle/>
        <a:p>
          <a:endParaRPr lang="tr-TR"/>
        </a:p>
      </dgm:t>
    </dgm:pt>
    <dgm:pt modelId="{530787C0-BA85-4E32-9657-DB672591FBAC}" type="pres">
      <dgm:prSet presAssocID="{9CEF54EC-789A-4C90-A2D3-AAB2BC538FE7}" presName="rect2" presStyleLbl="alignAcc1" presStyleIdx="1" presStyleCnt="3" custLinFactNeighborX="-7364" custLinFactNeighborY="-38653"/>
      <dgm:spPr/>
      <dgm:t>
        <a:bodyPr/>
        <a:lstStyle/>
        <a:p>
          <a:endParaRPr lang="tr-TR"/>
        </a:p>
      </dgm:t>
    </dgm:pt>
    <dgm:pt modelId="{E8509947-ADBC-4A1A-91BA-D9533CF4D964}" type="pres">
      <dgm:prSet presAssocID="{5F8B6AF1-EFCD-400D-BCB5-EFC57BAFD905}" presName="vertSpace3" presStyleLbl="node1" presStyleIdx="1" presStyleCnt="3"/>
      <dgm:spPr/>
      <dgm:t>
        <a:bodyPr/>
        <a:lstStyle/>
        <a:p>
          <a:endParaRPr lang="tr-TR"/>
        </a:p>
      </dgm:t>
    </dgm:pt>
    <dgm:pt modelId="{13736D27-2EB7-4C55-87DB-BCD39AB47695}" type="pres">
      <dgm:prSet presAssocID="{5F8B6AF1-EFCD-400D-BCB5-EFC57BAFD905}" presName="circle3" presStyleLbl="node1" presStyleIdx="2" presStyleCnt="3" custScaleX="9562" custLinFactNeighborX="-17121" custLinFactNeighborY="-20500"/>
      <dgm:spPr/>
      <dgm:t>
        <a:bodyPr/>
        <a:lstStyle/>
        <a:p>
          <a:endParaRPr lang="tr-TR"/>
        </a:p>
      </dgm:t>
    </dgm:pt>
    <dgm:pt modelId="{148F1A14-E9B3-4AD1-B485-682209C2FD3F}" type="pres">
      <dgm:prSet presAssocID="{5F8B6AF1-EFCD-400D-BCB5-EFC57BAFD905}" presName="rect3" presStyleLbl="alignAcc1" presStyleIdx="2" presStyleCnt="3" custLinFactNeighborX="-7197" custLinFactNeighborY="-79575"/>
      <dgm:spPr/>
      <dgm:t>
        <a:bodyPr/>
        <a:lstStyle/>
        <a:p>
          <a:endParaRPr lang="tr-TR"/>
        </a:p>
      </dgm:t>
    </dgm:pt>
    <dgm:pt modelId="{E2306FF5-0529-49AB-A232-FD11428E1101}" type="pres">
      <dgm:prSet presAssocID="{4F1ADBB7-A614-4E65-965A-EB153FFBA101}" presName="rect1ParTxNoCh" presStyleLbl="alignAcc1" presStyleIdx="2" presStyleCnt="3">
        <dgm:presLayoutVars>
          <dgm:chMax val="1"/>
          <dgm:bulletEnabled val="1"/>
        </dgm:presLayoutVars>
      </dgm:prSet>
      <dgm:spPr/>
      <dgm:t>
        <a:bodyPr/>
        <a:lstStyle/>
        <a:p>
          <a:endParaRPr lang="tr-TR"/>
        </a:p>
      </dgm:t>
    </dgm:pt>
    <dgm:pt modelId="{4C0768FB-B479-4A62-8A21-C317CFBF6C26}" type="pres">
      <dgm:prSet presAssocID="{9CEF54EC-789A-4C90-A2D3-AAB2BC538FE7}" presName="rect2ParTxNoCh" presStyleLbl="alignAcc1" presStyleIdx="2" presStyleCnt="3">
        <dgm:presLayoutVars>
          <dgm:chMax val="1"/>
          <dgm:bulletEnabled val="1"/>
        </dgm:presLayoutVars>
      </dgm:prSet>
      <dgm:spPr/>
      <dgm:t>
        <a:bodyPr/>
        <a:lstStyle/>
        <a:p>
          <a:endParaRPr lang="tr-TR"/>
        </a:p>
      </dgm:t>
    </dgm:pt>
    <dgm:pt modelId="{0D6FB70C-95F5-49E0-8334-1A8D0DF76ADD}" type="pres">
      <dgm:prSet presAssocID="{5F8B6AF1-EFCD-400D-BCB5-EFC57BAFD905}" presName="rect3ParTxNoCh" presStyleLbl="alignAcc1" presStyleIdx="2" presStyleCnt="3">
        <dgm:presLayoutVars>
          <dgm:chMax val="1"/>
          <dgm:bulletEnabled val="1"/>
        </dgm:presLayoutVars>
      </dgm:prSet>
      <dgm:spPr/>
      <dgm:t>
        <a:bodyPr/>
        <a:lstStyle/>
        <a:p>
          <a:endParaRPr lang="tr-TR"/>
        </a:p>
      </dgm:t>
    </dgm:pt>
  </dgm:ptLst>
  <dgm:cxnLst>
    <dgm:cxn modelId="{3DCFFDB4-3262-43C0-932C-87AF0380F703}" type="presOf" srcId="{9CEF54EC-789A-4C90-A2D3-AAB2BC538FE7}" destId="{530787C0-BA85-4E32-9657-DB672591FBAC}" srcOrd="0" destOrd="0" presId="urn:microsoft.com/office/officeart/2005/8/layout/target3"/>
    <dgm:cxn modelId="{1CEC3301-C2D7-4066-8337-10887C62A521}" type="presOf" srcId="{E0DAE6D3-1BEB-4D8F-8CCC-FA1404436451}" destId="{491DD398-71B5-493B-8312-0BE70365D549}" srcOrd="0" destOrd="0" presId="urn:microsoft.com/office/officeart/2005/8/layout/target3"/>
    <dgm:cxn modelId="{AE442A3F-C038-406C-A43B-37C68FE82412}" srcId="{E0DAE6D3-1BEB-4D8F-8CCC-FA1404436451}" destId="{5F8B6AF1-EFCD-400D-BCB5-EFC57BAFD905}" srcOrd="2" destOrd="0" parTransId="{10D633DB-26BF-477D-A9EE-BE64D847D812}" sibTransId="{58A54EE9-01DC-4C0A-9DB7-116397E731B0}"/>
    <dgm:cxn modelId="{1E927E6B-E284-45BE-B151-0B15A531B9F0}" type="presOf" srcId="{4F1ADBB7-A614-4E65-965A-EB153FFBA101}" destId="{8F94F647-5DEB-400B-B558-95D2C7744EF5}" srcOrd="0" destOrd="0" presId="urn:microsoft.com/office/officeart/2005/8/layout/target3"/>
    <dgm:cxn modelId="{0C53942D-645E-4B33-80CA-4F403DEC8861}" type="presOf" srcId="{5F8B6AF1-EFCD-400D-BCB5-EFC57BAFD905}" destId="{148F1A14-E9B3-4AD1-B485-682209C2FD3F}" srcOrd="0" destOrd="0" presId="urn:microsoft.com/office/officeart/2005/8/layout/target3"/>
    <dgm:cxn modelId="{AFDE0AAE-5CB8-4D4B-808B-447FCA4A4A8F}" type="presOf" srcId="{5F8B6AF1-EFCD-400D-BCB5-EFC57BAFD905}" destId="{0D6FB70C-95F5-49E0-8334-1A8D0DF76ADD}" srcOrd="1" destOrd="0" presId="urn:microsoft.com/office/officeart/2005/8/layout/target3"/>
    <dgm:cxn modelId="{C4833310-3C12-4D4B-ADFF-D71407633528}" srcId="{E0DAE6D3-1BEB-4D8F-8CCC-FA1404436451}" destId="{4F1ADBB7-A614-4E65-965A-EB153FFBA101}" srcOrd="0" destOrd="0" parTransId="{53C0E454-FBD4-4E3B-922A-4C9C747579F7}" sibTransId="{54173775-FF3B-463A-9F52-6746812099E2}"/>
    <dgm:cxn modelId="{FD44F5D2-425E-43C9-BFA9-BDCA35B948F6}" type="presOf" srcId="{9CEF54EC-789A-4C90-A2D3-AAB2BC538FE7}" destId="{4C0768FB-B479-4A62-8A21-C317CFBF6C26}" srcOrd="1" destOrd="0" presId="urn:microsoft.com/office/officeart/2005/8/layout/target3"/>
    <dgm:cxn modelId="{9DB48AF4-DD22-48AB-BF74-49D4F4EAFD0C}" type="presOf" srcId="{4F1ADBB7-A614-4E65-965A-EB153FFBA101}" destId="{E2306FF5-0529-49AB-A232-FD11428E1101}" srcOrd="1" destOrd="0" presId="urn:microsoft.com/office/officeart/2005/8/layout/target3"/>
    <dgm:cxn modelId="{A2BF3A28-DD5B-488E-B58A-86C94988FEB6}" srcId="{E0DAE6D3-1BEB-4D8F-8CCC-FA1404436451}" destId="{9CEF54EC-789A-4C90-A2D3-AAB2BC538FE7}" srcOrd="1" destOrd="0" parTransId="{754FB032-46C4-40A8-83F1-92A2EC0B9B43}" sibTransId="{89835337-3975-423F-874E-F7B02BBAF079}"/>
    <dgm:cxn modelId="{9F5A73EF-70A8-4311-BD85-8DA2C243A987}" type="presParOf" srcId="{491DD398-71B5-493B-8312-0BE70365D549}" destId="{34861D99-2629-4D27-8869-342D22FD870F}" srcOrd="0" destOrd="0" presId="urn:microsoft.com/office/officeart/2005/8/layout/target3"/>
    <dgm:cxn modelId="{3BC0FD41-0D2D-4CC6-AB48-B0092753E557}" type="presParOf" srcId="{491DD398-71B5-493B-8312-0BE70365D549}" destId="{93459E3E-7C1E-4D31-BEB7-671A6473CB67}" srcOrd="1" destOrd="0" presId="urn:microsoft.com/office/officeart/2005/8/layout/target3"/>
    <dgm:cxn modelId="{576E2F79-41D9-4D6F-8450-51E56AA6F415}" type="presParOf" srcId="{491DD398-71B5-493B-8312-0BE70365D549}" destId="{8F94F647-5DEB-400B-B558-95D2C7744EF5}" srcOrd="2" destOrd="0" presId="urn:microsoft.com/office/officeart/2005/8/layout/target3"/>
    <dgm:cxn modelId="{9A8A4123-98E8-4309-9897-5A41C147C527}" type="presParOf" srcId="{491DD398-71B5-493B-8312-0BE70365D549}" destId="{84431B5E-E762-46F7-9F45-6A972D1178DE}" srcOrd="3" destOrd="0" presId="urn:microsoft.com/office/officeart/2005/8/layout/target3"/>
    <dgm:cxn modelId="{EB6E43A7-3358-401A-B8C7-B67A6CD8A09D}" type="presParOf" srcId="{491DD398-71B5-493B-8312-0BE70365D549}" destId="{A4094A9A-37FF-40BB-A15E-4FA92A6399B0}" srcOrd="4" destOrd="0" presId="urn:microsoft.com/office/officeart/2005/8/layout/target3"/>
    <dgm:cxn modelId="{F8396B28-BE53-439C-BBA2-DA46A1DDEDAF}" type="presParOf" srcId="{491DD398-71B5-493B-8312-0BE70365D549}" destId="{530787C0-BA85-4E32-9657-DB672591FBAC}" srcOrd="5" destOrd="0" presId="urn:microsoft.com/office/officeart/2005/8/layout/target3"/>
    <dgm:cxn modelId="{66D621D3-6305-4656-8379-5C4C40373005}" type="presParOf" srcId="{491DD398-71B5-493B-8312-0BE70365D549}" destId="{E8509947-ADBC-4A1A-91BA-D9533CF4D964}" srcOrd="6" destOrd="0" presId="urn:microsoft.com/office/officeart/2005/8/layout/target3"/>
    <dgm:cxn modelId="{BC095785-D261-4671-8BAB-E58859557407}" type="presParOf" srcId="{491DD398-71B5-493B-8312-0BE70365D549}" destId="{13736D27-2EB7-4C55-87DB-BCD39AB47695}" srcOrd="7" destOrd="0" presId="urn:microsoft.com/office/officeart/2005/8/layout/target3"/>
    <dgm:cxn modelId="{7DB3AF86-7FE1-423E-9105-6FB72E9782F6}" type="presParOf" srcId="{491DD398-71B5-493B-8312-0BE70365D549}" destId="{148F1A14-E9B3-4AD1-B485-682209C2FD3F}" srcOrd="8" destOrd="0" presId="urn:microsoft.com/office/officeart/2005/8/layout/target3"/>
    <dgm:cxn modelId="{F8D11B71-71DD-4D00-B3DE-1B2CF3E346FD}" type="presParOf" srcId="{491DD398-71B5-493B-8312-0BE70365D549}" destId="{E2306FF5-0529-49AB-A232-FD11428E1101}" srcOrd="9" destOrd="0" presId="urn:microsoft.com/office/officeart/2005/8/layout/target3"/>
    <dgm:cxn modelId="{2F4DC545-AEC7-4471-8C32-411D233A5E67}" type="presParOf" srcId="{491DD398-71B5-493B-8312-0BE70365D549}" destId="{4C0768FB-B479-4A62-8A21-C317CFBF6C26}" srcOrd="10" destOrd="0" presId="urn:microsoft.com/office/officeart/2005/8/layout/target3"/>
    <dgm:cxn modelId="{9C7B0C60-5A5B-44DD-95E9-0C6E005E6881}" type="presParOf" srcId="{491DD398-71B5-493B-8312-0BE70365D549}" destId="{0D6FB70C-95F5-49E0-8334-1A8D0DF76ADD}" srcOrd="11"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5D1BF-0F99-4065-BF79-DF4FDDF4D403}">
      <dsp:nvSpPr>
        <dsp:cNvPr id="0" name=""/>
        <dsp:cNvSpPr/>
      </dsp:nvSpPr>
      <dsp:spPr>
        <a:xfrm>
          <a:off x="0" y="0"/>
          <a:ext cx="2022583" cy="2022583"/>
        </a:xfrm>
        <a:prstGeom prst="pie">
          <a:avLst>
            <a:gd name="adj1" fmla="val 5400000"/>
            <a:gd name="adj2" fmla="val 1620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5198D-13FC-4F77-9FBB-F62B8002D4E0}">
      <dsp:nvSpPr>
        <dsp:cNvPr id="0" name=""/>
        <dsp:cNvSpPr/>
      </dsp:nvSpPr>
      <dsp:spPr>
        <a:xfrm>
          <a:off x="1011291" y="0"/>
          <a:ext cx="5286410" cy="202258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latin typeface="Arial Black" panose="020B0A04020102020204" pitchFamily="34" charset="0"/>
            </a:rPr>
            <a:t>T.C.</a:t>
          </a:r>
          <a:endParaRPr lang="tr-TR" sz="2500" kern="1200" dirty="0">
            <a:effectLst>
              <a:outerShdw blurRad="38100" dist="38100" dir="2700000" algn="tl">
                <a:srgbClr val="000000">
                  <a:alpha val="43137"/>
                </a:srgbClr>
              </a:outerShdw>
            </a:effectLst>
            <a:latin typeface="Arial Black" panose="020B0A04020102020204" pitchFamily="34" charset="0"/>
          </a:endParaRPr>
        </a:p>
      </dsp:txBody>
      <dsp:txXfrm>
        <a:off x="1011291" y="0"/>
        <a:ext cx="5286410" cy="606776"/>
      </dsp:txXfrm>
    </dsp:sp>
    <dsp:sp modelId="{742F23F0-CC34-47FE-BEC7-51620DDB8E96}">
      <dsp:nvSpPr>
        <dsp:cNvPr id="0" name=""/>
        <dsp:cNvSpPr/>
      </dsp:nvSpPr>
      <dsp:spPr>
        <a:xfrm>
          <a:off x="353952" y="606776"/>
          <a:ext cx="1314677" cy="1314677"/>
        </a:xfrm>
        <a:prstGeom prst="pie">
          <a:avLst>
            <a:gd name="adj1" fmla="val 5400000"/>
            <a:gd name="adj2" fmla="val 1620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A6E174-152C-49BD-84CA-53FD05E41874}">
      <dsp:nvSpPr>
        <dsp:cNvPr id="0" name=""/>
        <dsp:cNvSpPr/>
      </dsp:nvSpPr>
      <dsp:spPr>
        <a:xfrm>
          <a:off x="1011291" y="606776"/>
          <a:ext cx="5286410" cy="1314677"/>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latin typeface="Arial Black" panose="020B0A04020102020204" pitchFamily="34" charset="0"/>
            </a:rPr>
            <a:t>KASTAMONU VALİLİĞİ</a:t>
          </a:r>
          <a:endParaRPr lang="tr-TR" sz="2500" kern="1200" dirty="0">
            <a:effectLst>
              <a:outerShdw blurRad="38100" dist="38100" dir="2700000" algn="tl">
                <a:srgbClr val="000000">
                  <a:alpha val="43137"/>
                </a:srgbClr>
              </a:outerShdw>
            </a:effectLst>
            <a:latin typeface="Arial Black" panose="020B0A04020102020204" pitchFamily="34" charset="0"/>
          </a:endParaRPr>
        </a:p>
      </dsp:txBody>
      <dsp:txXfrm>
        <a:off x="1011291" y="606776"/>
        <a:ext cx="5286410" cy="606774"/>
      </dsp:txXfrm>
    </dsp:sp>
    <dsp:sp modelId="{B570CB8C-82EA-494F-84A2-1A1715E38B2E}">
      <dsp:nvSpPr>
        <dsp:cNvPr id="0" name=""/>
        <dsp:cNvSpPr/>
      </dsp:nvSpPr>
      <dsp:spPr>
        <a:xfrm>
          <a:off x="707904" y="1213550"/>
          <a:ext cx="606774" cy="606774"/>
        </a:xfrm>
        <a:prstGeom prst="pie">
          <a:avLst>
            <a:gd name="adj1" fmla="val 5400000"/>
            <a:gd name="adj2" fmla="val 1620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687E58-A21E-4625-B6E7-1F2FDC3942BB}">
      <dsp:nvSpPr>
        <dsp:cNvPr id="0" name=""/>
        <dsp:cNvSpPr/>
      </dsp:nvSpPr>
      <dsp:spPr>
        <a:xfrm>
          <a:off x="1011291" y="1213550"/>
          <a:ext cx="5286410" cy="606774"/>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latin typeface="Arial Black" panose="020B0A04020102020204" pitchFamily="34" charset="0"/>
            </a:rPr>
            <a:t>İl İdare Kurulu Müdürlü</a:t>
          </a:r>
          <a:r>
            <a:rPr lang="tr-TR" sz="2500" kern="1200" dirty="0" smtClean="0">
              <a:effectLst>
                <a:outerShdw blurRad="38100" dist="38100" dir="2700000" algn="tl">
                  <a:srgbClr val="000000">
                    <a:alpha val="43137"/>
                  </a:srgbClr>
                </a:outerShdw>
              </a:effectLst>
              <a:latin typeface="Arial Black" panose="020B0A04020102020204" pitchFamily="34" charset="0"/>
            </a:rPr>
            <a:t>ğ</a:t>
          </a:r>
          <a:r>
            <a:rPr lang="en-US" sz="2500" kern="1200" dirty="0" smtClean="0">
              <a:effectLst>
                <a:outerShdw blurRad="38100" dist="38100" dir="2700000" algn="tl">
                  <a:srgbClr val="000000">
                    <a:alpha val="43137"/>
                  </a:srgbClr>
                </a:outerShdw>
              </a:effectLst>
              <a:latin typeface="Arial Black" panose="020B0A04020102020204" pitchFamily="34" charset="0"/>
            </a:rPr>
            <a:t>ü</a:t>
          </a:r>
          <a:endParaRPr lang="tr-TR" sz="2500" kern="1200" dirty="0">
            <a:effectLst>
              <a:outerShdw blurRad="38100" dist="38100" dir="2700000" algn="tl">
                <a:srgbClr val="000000">
                  <a:alpha val="43137"/>
                </a:srgbClr>
              </a:outerShdw>
            </a:effectLst>
            <a:latin typeface="Arial Black" panose="020B0A04020102020204" pitchFamily="34" charset="0"/>
          </a:endParaRPr>
        </a:p>
      </dsp:txBody>
      <dsp:txXfrm>
        <a:off x="1011291" y="1213550"/>
        <a:ext cx="5286410" cy="6067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A56BE-77D6-4933-8038-857F291EDB2B}">
      <dsp:nvSpPr>
        <dsp:cNvPr id="0" name=""/>
        <dsp:cNvSpPr/>
      </dsp:nvSpPr>
      <dsp:spPr>
        <a:xfrm>
          <a:off x="639315" y="203787"/>
          <a:ext cx="45715" cy="115673"/>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65073F-D778-430C-942C-EE7E64C75885}">
      <dsp:nvSpPr>
        <dsp:cNvPr id="0" name=""/>
        <dsp:cNvSpPr/>
      </dsp:nvSpPr>
      <dsp:spPr>
        <a:xfrm>
          <a:off x="716441" y="17489"/>
          <a:ext cx="2103571" cy="143443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endParaRPr lang="tr-TR" sz="1900" kern="1200" dirty="0"/>
        </a:p>
      </dsp:txBody>
      <dsp:txXfrm>
        <a:off x="716441" y="17489"/>
        <a:ext cx="2103571" cy="430332"/>
      </dsp:txXfrm>
    </dsp:sp>
    <dsp:sp modelId="{4A0FBD7E-3AC3-48D6-A4F3-BD9E9A0A66A1}">
      <dsp:nvSpPr>
        <dsp:cNvPr id="0" name=""/>
        <dsp:cNvSpPr/>
      </dsp:nvSpPr>
      <dsp:spPr>
        <a:xfrm flipH="1">
          <a:off x="643551" y="29801"/>
          <a:ext cx="44577" cy="932384"/>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BB32A29-908D-43A8-9A92-8E541E5C69E3}">
      <dsp:nvSpPr>
        <dsp:cNvPr id="0" name=""/>
        <dsp:cNvSpPr/>
      </dsp:nvSpPr>
      <dsp:spPr>
        <a:xfrm>
          <a:off x="717219" y="447822"/>
          <a:ext cx="2103571" cy="93238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Disiplin</a:t>
          </a:r>
          <a:r>
            <a:rPr lang="en-US" sz="1600" b="1" kern="1200" dirty="0" smtClean="0"/>
            <a:t> </a:t>
          </a:r>
          <a:r>
            <a:rPr lang="en-US" sz="1600" b="1" kern="1200" dirty="0" err="1" smtClean="0"/>
            <a:t>Soruşturması</a:t>
          </a:r>
          <a:r>
            <a:rPr lang="en-US" sz="1600" b="1" kern="1200" dirty="0" smtClean="0"/>
            <a:t> </a:t>
          </a:r>
          <a:r>
            <a:rPr lang="en-US" sz="1600" b="1" kern="1200" dirty="0" err="1" smtClean="0"/>
            <a:t>Başlatılır</a:t>
          </a:r>
          <a:endParaRPr lang="tr-TR" sz="1600" b="1" kern="1200" dirty="0"/>
        </a:p>
      </dsp:txBody>
      <dsp:txXfrm>
        <a:off x="717219" y="447822"/>
        <a:ext cx="2103571" cy="430331"/>
      </dsp:txXfrm>
    </dsp:sp>
    <dsp:sp modelId="{0DD9CC52-CB6F-4EBA-BEBA-0A2351A0E026}">
      <dsp:nvSpPr>
        <dsp:cNvPr id="0" name=""/>
        <dsp:cNvSpPr/>
      </dsp:nvSpPr>
      <dsp:spPr>
        <a:xfrm flipH="1">
          <a:off x="643546" y="1209293"/>
          <a:ext cx="68874" cy="23901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BDACF5D-11CF-4D35-8D7D-58E70E96A0A8}">
      <dsp:nvSpPr>
        <dsp:cNvPr id="0" name=""/>
        <dsp:cNvSpPr/>
      </dsp:nvSpPr>
      <dsp:spPr>
        <a:xfrm>
          <a:off x="717219" y="878153"/>
          <a:ext cx="2103571" cy="43033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4483 S. </a:t>
          </a:r>
          <a:r>
            <a:rPr lang="en-US" sz="1400" b="1" kern="1200" dirty="0" err="1" smtClean="0"/>
            <a:t>Kanun</a:t>
          </a:r>
          <a:r>
            <a:rPr lang="en-US" sz="1400" b="1" kern="1200" dirty="0" smtClean="0"/>
            <a:t> </a:t>
          </a:r>
          <a:r>
            <a:rPr lang="en-US" sz="1400" b="1" kern="1200" dirty="0" err="1" smtClean="0"/>
            <a:t>Gereği</a:t>
          </a:r>
          <a:r>
            <a:rPr lang="en-US" sz="1400" b="1" kern="1200" dirty="0" smtClean="0"/>
            <a:t> </a:t>
          </a:r>
          <a:r>
            <a:rPr lang="en-US" sz="1400" b="1" kern="1200" dirty="0" err="1" smtClean="0"/>
            <a:t>Ön</a:t>
          </a:r>
          <a:r>
            <a:rPr lang="en-US" sz="1400" b="1" kern="1200" dirty="0" smtClean="0"/>
            <a:t> </a:t>
          </a:r>
          <a:r>
            <a:rPr lang="en-US" sz="1400" b="1" kern="1200" dirty="0" err="1" smtClean="0"/>
            <a:t>İnceleme</a:t>
          </a:r>
          <a:r>
            <a:rPr lang="en-US" sz="1400" b="1" kern="1200" dirty="0" smtClean="0"/>
            <a:t> </a:t>
          </a:r>
          <a:r>
            <a:rPr lang="en-US" sz="1400" b="1" kern="1200" dirty="0" err="1" smtClean="0"/>
            <a:t>Başlatılır</a:t>
          </a:r>
          <a:endParaRPr lang="tr-TR" sz="1400" b="1" kern="1200" dirty="0"/>
        </a:p>
      </dsp:txBody>
      <dsp:txXfrm>
        <a:off x="717219" y="878153"/>
        <a:ext cx="2103571" cy="4303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A56BE-77D6-4933-8038-857F291EDB2B}">
      <dsp:nvSpPr>
        <dsp:cNvPr id="0" name=""/>
        <dsp:cNvSpPr/>
      </dsp:nvSpPr>
      <dsp:spPr>
        <a:xfrm flipH="1">
          <a:off x="2216084" y="-3335"/>
          <a:ext cx="1413008" cy="1434438"/>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65073F-D778-430C-942C-EE7E64C75885}">
      <dsp:nvSpPr>
        <dsp:cNvPr id="0" name=""/>
        <dsp:cNvSpPr/>
      </dsp:nvSpPr>
      <dsp:spPr>
        <a:xfrm>
          <a:off x="717219" y="5357"/>
          <a:ext cx="2205369" cy="14344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endParaRPr lang="tr-TR" sz="1200" kern="1200" dirty="0"/>
        </a:p>
      </dsp:txBody>
      <dsp:txXfrm>
        <a:off x="717219" y="5357"/>
        <a:ext cx="2205369" cy="430332"/>
      </dsp:txXfrm>
    </dsp:sp>
    <dsp:sp modelId="{69B6A6F9-811B-4301-BF5C-B27E78F8D668}">
      <dsp:nvSpPr>
        <dsp:cNvPr id="0" name=""/>
        <dsp:cNvSpPr/>
      </dsp:nvSpPr>
      <dsp:spPr>
        <a:xfrm flipH="1">
          <a:off x="2474839" y="419280"/>
          <a:ext cx="895499" cy="932384"/>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72EE73-079E-4096-9392-06E11EB159C7}">
      <dsp:nvSpPr>
        <dsp:cNvPr id="0" name=""/>
        <dsp:cNvSpPr/>
      </dsp:nvSpPr>
      <dsp:spPr>
        <a:xfrm>
          <a:off x="717219" y="435690"/>
          <a:ext cx="2205369" cy="93238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Disiplin</a:t>
          </a:r>
          <a:r>
            <a:rPr lang="en-US" sz="1400" b="1" kern="1200" dirty="0" smtClean="0"/>
            <a:t> </a:t>
          </a:r>
          <a:r>
            <a:rPr lang="tr-TR" sz="1400" b="1" kern="1200" dirty="0" smtClean="0"/>
            <a:t>Soruşturması ile</a:t>
          </a:r>
          <a:endParaRPr lang="tr-TR" sz="1400" b="1" kern="1200" dirty="0"/>
        </a:p>
      </dsp:txBody>
      <dsp:txXfrm>
        <a:off x="717219" y="435690"/>
        <a:ext cx="2205369" cy="430331"/>
      </dsp:txXfrm>
    </dsp:sp>
    <dsp:sp modelId="{05FC1D01-9E6E-444D-9252-D74A73DCC212}">
      <dsp:nvSpPr>
        <dsp:cNvPr id="0" name=""/>
        <dsp:cNvSpPr/>
      </dsp:nvSpPr>
      <dsp:spPr>
        <a:xfrm flipH="1">
          <a:off x="2731831" y="843639"/>
          <a:ext cx="381514" cy="430331"/>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87DE122-1CAD-4EC0-BF7F-4356773197B2}">
      <dsp:nvSpPr>
        <dsp:cNvPr id="0" name=""/>
        <dsp:cNvSpPr/>
      </dsp:nvSpPr>
      <dsp:spPr>
        <a:xfrm>
          <a:off x="717219" y="858116"/>
          <a:ext cx="2205369" cy="43033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err="1" smtClean="0"/>
            <a:t>Ön</a:t>
          </a:r>
          <a:r>
            <a:rPr lang="en-US" sz="1200" b="1" kern="1200" dirty="0" smtClean="0"/>
            <a:t> </a:t>
          </a:r>
          <a:r>
            <a:rPr lang="en-US" sz="1200" b="1" kern="1200" dirty="0" err="1" smtClean="0"/>
            <a:t>İnceleme</a:t>
          </a:r>
          <a:r>
            <a:rPr lang="en-US" sz="1200" b="1" kern="1200" dirty="0" smtClean="0"/>
            <a:t> </a:t>
          </a:r>
          <a:r>
            <a:rPr lang="tr-TR" sz="1200" b="1" kern="1200" dirty="0" smtClean="0"/>
            <a:t>A</a:t>
          </a:r>
          <a:r>
            <a:rPr lang="en-US" sz="1200" b="1" kern="1200" dirty="0" err="1" smtClean="0"/>
            <a:t>yn</a:t>
          </a:r>
          <a:r>
            <a:rPr lang="tr-TR" sz="1200" b="1" kern="1200" dirty="0" smtClean="0"/>
            <a:t>ı</a:t>
          </a:r>
          <a:r>
            <a:rPr lang="en-US" sz="1200" b="1" kern="1200" dirty="0" smtClean="0"/>
            <a:t> </a:t>
          </a:r>
          <a:r>
            <a:rPr lang="tr-TR" sz="1200" b="1" kern="1200" dirty="0" smtClean="0"/>
            <a:t>A</a:t>
          </a:r>
          <a:r>
            <a:rPr lang="en-US" sz="1200" b="1" kern="1200" dirty="0" err="1" smtClean="0"/>
            <a:t>nda</a:t>
          </a:r>
          <a:r>
            <a:rPr lang="en-US" sz="1200" b="1" kern="1200" dirty="0" smtClean="0"/>
            <a:t> </a:t>
          </a:r>
          <a:r>
            <a:rPr lang="tr-TR" sz="1200" b="1" kern="1200" dirty="0" smtClean="0"/>
            <a:t>Y</a:t>
          </a:r>
          <a:r>
            <a:rPr lang="en-US" sz="1200" b="1" kern="1200" dirty="0" err="1" smtClean="0"/>
            <a:t>apılır</a:t>
          </a:r>
          <a:endParaRPr lang="tr-TR" sz="1200" b="1" kern="1200" dirty="0"/>
        </a:p>
      </dsp:txBody>
      <dsp:txXfrm>
        <a:off x="717219" y="858116"/>
        <a:ext cx="2205369" cy="4303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1524000" cy="15240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762000" y="0"/>
          <a:ext cx="8459382" cy="15240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b="1" kern="1200" dirty="0" err="1" smtClean="0">
              <a:solidFill>
                <a:srgbClr val="FF0000"/>
              </a:solidFill>
              <a:effectLst>
                <a:outerShdw blurRad="38100" dist="38100" dir="2700000" algn="tl">
                  <a:srgbClr val="000000">
                    <a:alpha val="43137"/>
                  </a:srgbClr>
                </a:outerShdw>
              </a:effectLst>
            </a:rPr>
            <a:t>Olayın</a:t>
          </a:r>
          <a:r>
            <a:rPr lang="en-US" sz="4200" b="1" kern="1200" dirty="0" smtClean="0">
              <a:solidFill>
                <a:srgbClr val="FF0000"/>
              </a:solidFill>
              <a:effectLst>
                <a:outerShdw blurRad="38100" dist="38100" dir="2700000" algn="tl">
                  <a:srgbClr val="000000">
                    <a:alpha val="43137"/>
                  </a:srgbClr>
                </a:outerShdw>
              </a:effectLst>
            </a:rPr>
            <a:t>, </a:t>
          </a:r>
          <a:r>
            <a:rPr lang="en-US" sz="4200" b="1" kern="1200" dirty="0" err="1" smtClean="0">
              <a:solidFill>
                <a:srgbClr val="FF0000"/>
              </a:solidFill>
              <a:effectLst>
                <a:outerShdw blurRad="38100" dist="38100" dir="2700000" algn="tl">
                  <a:srgbClr val="000000">
                    <a:alpha val="43137"/>
                  </a:srgbClr>
                </a:outerShdw>
              </a:effectLst>
            </a:rPr>
            <a:t>İhbar</a:t>
          </a:r>
          <a:r>
            <a:rPr lang="en-US" sz="4200" b="1" kern="1200" dirty="0" smtClean="0">
              <a:solidFill>
                <a:srgbClr val="FF0000"/>
              </a:solidFill>
              <a:effectLst>
                <a:outerShdw blurRad="38100" dist="38100" dir="2700000" algn="tl">
                  <a:srgbClr val="000000">
                    <a:alpha val="43137"/>
                  </a:srgbClr>
                </a:outerShdw>
              </a:effectLst>
            </a:rPr>
            <a:t> veya </a:t>
          </a:r>
          <a:r>
            <a:rPr lang="en-US" sz="4200" b="1" kern="1200" dirty="0" err="1" smtClean="0">
              <a:solidFill>
                <a:srgbClr val="FF0000"/>
              </a:solidFill>
              <a:effectLst>
                <a:outerShdw blurRad="38100" dist="38100" dir="2700000" algn="tl">
                  <a:srgbClr val="000000">
                    <a:alpha val="43137"/>
                  </a:srgbClr>
                </a:outerShdw>
              </a:effectLst>
            </a:rPr>
            <a:t>Şikayetin</a:t>
          </a:r>
          <a:r>
            <a:rPr lang="en-US" sz="4200" b="1" kern="1200" dirty="0" smtClean="0">
              <a:solidFill>
                <a:srgbClr val="FF0000"/>
              </a:solidFill>
              <a:effectLst>
                <a:outerShdw blurRad="38100" dist="38100" dir="2700000" algn="tl">
                  <a:srgbClr val="000000">
                    <a:alpha val="43137"/>
                  </a:srgbClr>
                </a:outerShdw>
              </a:effectLst>
            </a:rPr>
            <a:t> </a:t>
          </a:r>
          <a:r>
            <a:rPr lang="en-US" sz="4200" b="1" kern="1200" dirty="0" err="1" smtClean="0">
              <a:solidFill>
                <a:srgbClr val="FF0000"/>
              </a:solidFill>
              <a:effectLst>
                <a:outerShdw blurRad="38100" dist="38100" dir="2700000" algn="tl">
                  <a:srgbClr val="000000">
                    <a:alpha val="43137"/>
                  </a:srgbClr>
                </a:outerShdw>
              </a:effectLst>
            </a:rPr>
            <a:t>İdareye</a:t>
          </a:r>
          <a:r>
            <a:rPr lang="en-US" sz="4200" b="1" kern="1200" dirty="0" smtClean="0">
              <a:solidFill>
                <a:srgbClr val="FF0000"/>
              </a:solidFill>
              <a:effectLst>
                <a:outerShdw blurRad="38100" dist="38100" dir="2700000" algn="tl">
                  <a:srgbClr val="000000">
                    <a:alpha val="43137"/>
                  </a:srgbClr>
                </a:outerShdw>
              </a:effectLst>
            </a:rPr>
            <a:t> </a:t>
          </a:r>
          <a:r>
            <a:rPr lang="en-US" sz="4200" b="1" kern="1200" dirty="0" err="1" smtClean="0">
              <a:solidFill>
                <a:srgbClr val="FF0000"/>
              </a:solidFill>
              <a:effectLst>
                <a:outerShdw blurRad="38100" dist="38100" dir="2700000" algn="tl">
                  <a:srgbClr val="000000">
                    <a:alpha val="43137"/>
                  </a:srgbClr>
                </a:outerShdw>
              </a:effectLst>
            </a:rPr>
            <a:t>İntikal</a:t>
          </a:r>
          <a:r>
            <a:rPr lang="en-US" sz="4200" b="1" kern="1200" dirty="0" smtClean="0">
              <a:solidFill>
                <a:srgbClr val="FF0000"/>
              </a:solidFill>
              <a:effectLst>
                <a:outerShdw blurRad="38100" dist="38100" dir="2700000" algn="tl">
                  <a:srgbClr val="000000">
                    <a:alpha val="43137"/>
                  </a:srgbClr>
                </a:outerShdw>
              </a:effectLst>
            </a:rPr>
            <a:t> </a:t>
          </a:r>
          <a:r>
            <a:rPr lang="en-US" sz="4200" b="1" kern="1200" dirty="0" err="1" smtClean="0">
              <a:solidFill>
                <a:srgbClr val="FF0000"/>
              </a:solidFill>
              <a:effectLst>
                <a:outerShdw blurRad="38100" dist="38100" dir="2700000" algn="tl">
                  <a:srgbClr val="000000">
                    <a:alpha val="43137"/>
                  </a:srgbClr>
                </a:outerShdw>
              </a:effectLst>
            </a:rPr>
            <a:t>Etmesi</a:t>
          </a:r>
          <a:r>
            <a:rPr lang="en-US" sz="4200" b="1" kern="1200" dirty="0" smtClean="0">
              <a:solidFill>
                <a:srgbClr val="FF0000"/>
              </a:solidFill>
              <a:effectLst>
                <a:outerShdw blurRad="38100" dist="38100" dir="2700000" algn="tl">
                  <a:srgbClr val="000000">
                    <a:alpha val="43137"/>
                  </a:srgbClr>
                </a:outerShdw>
              </a:effectLst>
            </a:rPr>
            <a:t> </a:t>
          </a:r>
          <a:r>
            <a:rPr lang="en-US" sz="4200" b="1" kern="1200" dirty="0" err="1" smtClean="0">
              <a:solidFill>
                <a:srgbClr val="FF0000"/>
              </a:solidFill>
              <a:effectLst>
                <a:outerShdw blurRad="38100" dist="38100" dir="2700000" algn="tl">
                  <a:srgbClr val="000000">
                    <a:alpha val="43137"/>
                  </a:srgbClr>
                </a:outerShdw>
              </a:effectLst>
            </a:rPr>
            <a:t>Üzerine</a:t>
          </a:r>
          <a:endParaRPr lang="tr-TR" sz="4200" b="1" kern="1200" dirty="0">
            <a:solidFill>
              <a:srgbClr val="FF0000"/>
            </a:solidFill>
            <a:effectLst>
              <a:outerShdw blurRad="38100" dist="38100" dir="2700000" algn="tl">
                <a:srgbClr val="000000">
                  <a:alpha val="43137"/>
                </a:srgbClr>
              </a:outerShdw>
            </a:effectLst>
          </a:endParaRPr>
        </a:p>
      </dsp:txBody>
      <dsp:txXfrm>
        <a:off x="762000" y="0"/>
        <a:ext cx="8459382" cy="1524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1524000" cy="15240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762000" y="0"/>
          <a:ext cx="8459382" cy="15240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b="1" kern="1200" dirty="0" smtClean="0">
              <a:solidFill>
                <a:srgbClr val="FF0000"/>
              </a:solidFill>
            </a:rPr>
            <a:t>İNCELEME/ARAŞTIRMA </a:t>
          </a:r>
          <a:endParaRPr lang="tr-TR" sz="4500" b="1" kern="1200" dirty="0">
            <a:solidFill>
              <a:srgbClr val="FF0000"/>
            </a:solidFill>
            <a:effectLst>
              <a:outerShdw blurRad="38100" dist="38100" dir="2700000" algn="tl">
                <a:srgbClr val="000000">
                  <a:alpha val="43137"/>
                </a:srgbClr>
              </a:outerShdw>
            </a:effectLst>
          </a:endParaRPr>
        </a:p>
      </dsp:txBody>
      <dsp:txXfrm>
        <a:off x="762000" y="0"/>
        <a:ext cx="8459382" cy="1524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0F8B-DB64-475E-B6BE-C09E00728910}">
      <dsp:nvSpPr>
        <dsp:cNvPr id="0" name=""/>
        <dsp:cNvSpPr/>
      </dsp:nvSpPr>
      <dsp:spPr>
        <a:xfrm rot="17546966">
          <a:off x="316097" y="-23997"/>
          <a:ext cx="1766192" cy="1103870"/>
        </a:xfrm>
        <a:prstGeom prst="swooshArrow">
          <a:avLst>
            <a:gd name="adj1" fmla="val 25000"/>
            <a:gd name="adj2" fmla="val 25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998F6199-9261-42EF-BDFD-BEE99606CACC}">
      <dsp:nvSpPr>
        <dsp:cNvPr id="0" name=""/>
        <dsp:cNvSpPr/>
      </dsp:nvSpPr>
      <dsp:spPr>
        <a:xfrm>
          <a:off x="1663701" y="199867"/>
          <a:ext cx="130698" cy="13069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E2836-0AC7-4B9B-A1CE-5F61E4F8A1CB}">
      <dsp:nvSpPr>
        <dsp:cNvPr id="0" name=""/>
        <dsp:cNvSpPr/>
      </dsp:nvSpPr>
      <dsp:spPr>
        <a:xfrm>
          <a:off x="497516" y="217220"/>
          <a:ext cx="1756590" cy="910646"/>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254" bIns="0" numCol="1" spcCol="1270" anchor="t" anchorCtr="0">
          <a:noAutofit/>
        </a:bodyPr>
        <a:lstStyle/>
        <a:p>
          <a:pPr lvl="0" algn="r" defTabSz="844550" rtl="0">
            <a:lnSpc>
              <a:spcPct val="90000"/>
            </a:lnSpc>
            <a:spcBef>
              <a:spcPct val="0"/>
            </a:spcBef>
            <a:spcAft>
              <a:spcPct val="35000"/>
            </a:spcAft>
          </a:pPr>
          <a:r>
            <a:rPr lang="tr-TR" sz="1900" b="1" kern="1200" dirty="0" smtClean="0">
              <a:hlinkClick xmlns:r="http://schemas.openxmlformats.org/officeDocument/2006/relationships" r:id="" action="ppaction://hlinksldjump"/>
            </a:rPr>
            <a:t>SUNUM PLANINA DÖNELİM</a:t>
          </a:r>
          <a:endParaRPr lang="tr-TR" sz="1900" kern="1200" dirty="0"/>
        </a:p>
      </dsp:txBody>
      <dsp:txXfrm>
        <a:off x="541970" y="261674"/>
        <a:ext cx="1667682" cy="8217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817143" cy="817143"/>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08571" y="0"/>
          <a:ext cx="9535528" cy="817143"/>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solidFill>
                <a:srgbClr val="FF0000"/>
              </a:solidFill>
            </a:rPr>
            <a:t>İNCELEME/ARAŞTIRMA </a:t>
          </a:r>
          <a:r>
            <a:rPr lang="tr-TR" sz="3700" b="1" kern="1200" dirty="0" smtClean="0">
              <a:solidFill>
                <a:srgbClr val="FF0000"/>
              </a:solidFill>
            </a:rPr>
            <a:t>İŞLEMLERİ</a:t>
          </a:r>
          <a:endParaRPr lang="tr-TR" sz="3700" b="1" kern="1200" dirty="0">
            <a:solidFill>
              <a:srgbClr val="FF0000"/>
            </a:solidFill>
            <a:effectLst>
              <a:outerShdw blurRad="38100" dist="38100" dir="2700000" algn="tl">
                <a:srgbClr val="000000">
                  <a:alpha val="43137"/>
                </a:srgbClr>
              </a:outerShdw>
            </a:effectLst>
          </a:endParaRPr>
        </a:p>
      </dsp:txBody>
      <dsp:txXfrm>
        <a:off x="408571" y="0"/>
        <a:ext cx="9535528" cy="8171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817143" cy="817143"/>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08571" y="0"/>
          <a:ext cx="9535528" cy="817143"/>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solidFill>
                <a:srgbClr val="FF0000"/>
              </a:solidFill>
            </a:rPr>
            <a:t>İNCELEME/ARAŞTIRMA </a:t>
          </a:r>
          <a:r>
            <a:rPr lang="tr-TR" sz="3700" b="1" kern="1200" dirty="0" smtClean="0">
              <a:solidFill>
                <a:srgbClr val="FF0000"/>
              </a:solidFill>
            </a:rPr>
            <a:t>İŞLEMLERİ</a:t>
          </a:r>
          <a:endParaRPr lang="tr-TR" sz="3700" b="1" kern="1200" dirty="0">
            <a:solidFill>
              <a:srgbClr val="FF0000"/>
            </a:solidFill>
            <a:effectLst>
              <a:outerShdw blurRad="38100" dist="38100" dir="2700000" algn="tl">
                <a:srgbClr val="000000">
                  <a:alpha val="43137"/>
                </a:srgbClr>
              </a:outerShdw>
            </a:effectLst>
          </a:endParaRPr>
        </a:p>
      </dsp:txBody>
      <dsp:txXfrm>
        <a:off x="408571" y="0"/>
        <a:ext cx="9535528" cy="8171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817143" cy="817143"/>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08571" y="0"/>
          <a:ext cx="9535528" cy="817143"/>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solidFill>
                <a:srgbClr val="FF0000"/>
              </a:solidFill>
            </a:rPr>
            <a:t>İNCELEME/ARAŞTIRMA </a:t>
          </a:r>
          <a:r>
            <a:rPr lang="tr-TR" sz="3700" b="1" kern="1200" dirty="0" smtClean="0">
              <a:solidFill>
                <a:srgbClr val="FF0000"/>
              </a:solidFill>
            </a:rPr>
            <a:t>İŞLEMLERİ</a:t>
          </a:r>
          <a:endParaRPr lang="tr-TR" sz="3700" b="1" kern="1200" dirty="0">
            <a:solidFill>
              <a:srgbClr val="FF0000"/>
            </a:solidFill>
            <a:effectLst>
              <a:outerShdw blurRad="38100" dist="38100" dir="2700000" algn="tl">
                <a:srgbClr val="000000">
                  <a:alpha val="43137"/>
                </a:srgbClr>
              </a:outerShdw>
            </a:effectLst>
          </a:endParaRPr>
        </a:p>
      </dsp:txBody>
      <dsp:txXfrm>
        <a:off x="408571" y="0"/>
        <a:ext cx="9535528" cy="8171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681786" cy="681786"/>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40893" y="0"/>
          <a:ext cx="9603207" cy="681786"/>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solidFill>
                <a:srgbClr val="FF0000"/>
              </a:solidFill>
            </a:rPr>
            <a:t>İNCELEME/ARAŞTIRMA </a:t>
          </a:r>
          <a:r>
            <a:rPr lang="tr-TR" sz="3100" b="1" kern="1200" dirty="0" smtClean="0">
              <a:solidFill>
                <a:srgbClr val="FF0000"/>
              </a:solidFill>
            </a:rPr>
            <a:t>İŞLEMLERİ</a:t>
          </a:r>
          <a:endParaRPr lang="tr-TR" sz="3100" b="1" kern="1200" dirty="0">
            <a:solidFill>
              <a:srgbClr val="FF0000"/>
            </a:solidFill>
            <a:effectLst>
              <a:outerShdw blurRad="38100" dist="38100" dir="2700000" algn="tl">
                <a:srgbClr val="000000">
                  <a:alpha val="43137"/>
                </a:srgbClr>
              </a:outerShdw>
            </a:effectLst>
          </a:endParaRPr>
        </a:p>
      </dsp:txBody>
      <dsp:txXfrm>
        <a:off x="340893" y="0"/>
        <a:ext cx="9603207" cy="6817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681786" cy="681786"/>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40893" y="0"/>
          <a:ext cx="9603207" cy="681786"/>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solidFill>
                <a:srgbClr val="FF0000"/>
              </a:solidFill>
            </a:rPr>
            <a:t>İNCELEME/ARAŞTIRMA </a:t>
          </a:r>
          <a:r>
            <a:rPr lang="tr-TR" sz="3100" b="1" kern="1200" dirty="0" smtClean="0">
              <a:solidFill>
                <a:srgbClr val="FF0000"/>
              </a:solidFill>
            </a:rPr>
            <a:t>İŞLEMLERİ</a:t>
          </a:r>
          <a:endParaRPr lang="tr-TR" sz="3100" b="1" kern="1200" dirty="0">
            <a:solidFill>
              <a:srgbClr val="FF0000"/>
            </a:solidFill>
            <a:effectLst>
              <a:outerShdw blurRad="38100" dist="38100" dir="2700000" algn="tl">
                <a:srgbClr val="000000">
                  <a:alpha val="43137"/>
                </a:srgbClr>
              </a:outerShdw>
            </a:effectLst>
          </a:endParaRPr>
        </a:p>
      </dsp:txBody>
      <dsp:txXfrm>
        <a:off x="340893" y="0"/>
        <a:ext cx="9603207" cy="681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1329" y="-26969"/>
          <a:ext cx="1423281" cy="1417964"/>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710311" y="0"/>
          <a:ext cx="7431465" cy="1417964"/>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tr-TR" sz="6500" b="1" kern="1200" dirty="0" smtClean="0">
              <a:solidFill>
                <a:srgbClr val="FF0000"/>
              </a:solidFill>
            </a:rPr>
            <a:t>SUNUM PLANI</a:t>
          </a:r>
          <a:endParaRPr lang="tr-TR" sz="6500" b="1" kern="1200" dirty="0">
            <a:solidFill>
              <a:srgbClr val="FF0000"/>
            </a:solidFill>
            <a:effectLst>
              <a:outerShdw blurRad="38100" dist="38100" dir="2700000" algn="tl">
                <a:srgbClr val="000000">
                  <a:alpha val="43137"/>
                </a:srgbClr>
              </a:outerShdw>
            </a:effectLst>
          </a:endParaRPr>
        </a:p>
      </dsp:txBody>
      <dsp:txXfrm>
        <a:off x="710311" y="0"/>
        <a:ext cx="7431465" cy="14179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21028" y="-3549"/>
          <a:ext cx="378408" cy="294296"/>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168176" y="0"/>
          <a:ext cx="10214653" cy="294296"/>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ÖRNEK ARAŞTIRMA/İNCELEME RAPORU</a:t>
          </a:r>
          <a:endParaRPr lang="tr-TR" sz="2000" b="1" kern="1200" dirty="0">
            <a:solidFill>
              <a:srgbClr val="FF0000"/>
            </a:solidFill>
            <a:effectLst>
              <a:outerShdw blurRad="38100" dist="38100" dir="2700000" algn="tl">
                <a:srgbClr val="000000">
                  <a:alpha val="43137"/>
                </a:srgbClr>
              </a:outerShdw>
            </a:effectLst>
          </a:endParaRPr>
        </a:p>
      </dsp:txBody>
      <dsp:txXfrm>
        <a:off x="168176" y="0"/>
        <a:ext cx="10214653" cy="2942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1524000" cy="15240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762000" y="0"/>
          <a:ext cx="8459382" cy="15240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rtl="0">
            <a:lnSpc>
              <a:spcPct val="90000"/>
            </a:lnSpc>
            <a:spcBef>
              <a:spcPct val="0"/>
            </a:spcBef>
            <a:spcAft>
              <a:spcPct val="35000"/>
            </a:spcAft>
          </a:pPr>
          <a:r>
            <a:rPr lang="tr-TR" sz="5600" b="1" kern="1200" dirty="0" smtClean="0">
              <a:solidFill>
                <a:srgbClr val="FF0000"/>
              </a:solidFill>
            </a:rPr>
            <a:t>DİSİPLİN SORUŞTURMASI</a:t>
          </a:r>
          <a:r>
            <a:rPr lang="en-US" sz="5600" b="1" kern="1200" dirty="0" smtClean="0">
              <a:solidFill>
                <a:srgbClr val="FF0000"/>
              </a:solidFill>
            </a:rPr>
            <a:t> </a:t>
          </a:r>
          <a:endParaRPr lang="tr-TR" sz="5600" b="1" kern="1200" dirty="0">
            <a:solidFill>
              <a:srgbClr val="FF0000"/>
            </a:solidFill>
            <a:effectLst>
              <a:outerShdw blurRad="38100" dist="38100" dir="2700000" algn="tl">
                <a:srgbClr val="000000">
                  <a:alpha val="43137"/>
                </a:srgbClr>
              </a:outerShdw>
            </a:effectLst>
          </a:endParaRPr>
        </a:p>
      </dsp:txBody>
      <dsp:txXfrm>
        <a:off x="762000" y="0"/>
        <a:ext cx="8459382" cy="1524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0F8B-DB64-475E-B6BE-C09E00728910}">
      <dsp:nvSpPr>
        <dsp:cNvPr id="0" name=""/>
        <dsp:cNvSpPr/>
      </dsp:nvSpPr>
      <dsp:spPr>
        <a:xfrm rot="17546966">
          <a:off x="222005" y="-23012"/>
          <a:ext cx="1693697" cy="1058561"/>
        </a:xfrm>
        <a:prstGeom prst="swooshArrow">
          <a:avLst>
            <a:gd name="adj1" fmla="val 25000"/>
            <a:gd name="adj2" fmla="val 25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998F6199-9261-42EF-BDFD-BEE99606CACC}">
      <dsp:nvSpPr>
        <dsp:cNvPr id="0" name=""/>
        <dsp:cNvSpPr/>
      </dsp:nvSpPr>
      <dsp:spPr>
        <a:xfrm>
          <a:off x="1514296" y="191663"/>
          <a:ext cx="125333" cy="1253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E2836-0AC7-4B9B-A1CE-5F61E4F8A1CB}">
      <dsp:nvSpPr>
        <dsp:cNvPr id="0" name=""/>
        <dsp:cNvSpPr/>
      </dsp:nvSpPr>
      <dsp:spPr>
        <a:xfrm>
          <a:off x="395978" y="208304"/>
          <a:ext cx="1684490" cy="873268"/>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412" bIns="0" numCol="1" spcCol="1270" anchor="t" anchorCtr="0">
          <a:noAutofit/>
        </a:bodyPr>
        <a:lstStyle/>
        <a:p>
          <a:pPr lvl="0" algn="r" defTabSz="800100" rtl="0">
            <a:lnSpc>
              <a:spcPct val="90000"/>
            </a:lnSpc>
            <a:spcBef>
              <a:spcPct val="0"/>
            </a:spcBef>
            <a:spcAft>
              <a:spcPct val="35000"/>
            </a:spcAft>
          </a:pPr>
          <a:r>
            <a:rPr lang="tr-TR" sz="1800" b="1" kern="1200" dirty="0" smtClean="0">
              <a:hlinkClick xmlns:r="http://schemas.openxmlformats.org/officeDocument/2006/relationships" r:id="" action="ppaction://hlinksldjump"/>
            </a:rPr>
            <a:t>SUNUM PLANINA DÖNELİM</a:t>
          </a:r>
          <a:endParaRPr lang="tr-TR" sz="1800" kern="1200" dirty="0"/>
        </a:p>
      </dsp:txBody>
      <dsp:txXfrm>
        <a:off x="438607" y="250933"/>
        <a:ext cx="1599232" cy="7880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65290-26D7-442B-A388-153B686D0F7D}">
      <dsp:nvSpPr>
        <dsp:cNvPr id="0" name=""/>
        <dsp:cNvSpPr/>
      </dsp:nvSpPr>
      <dsp:spPr>
        <a:xfrm>
          <a:off x="0" y="0"/>
          <a:ext cx="1434439" cy="1434439"/>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7DF961-6623-499E-9C2F-020166E8F476}">
      <dsp:nvSpPr>
        <dsp:cNvPr id="0" name=""/>
        <dsp:cNvSpPr/>
      </dsp:nvSpPr>
      <dsp:spPr>
        <a:xfrm>
          <a:off x="717219" y="0"/>
          <a:ext cx="3410280" cy="143443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err="1" smtClean="0"/>
            <a:t>Olayın</a:t>
          </a:r>
          <a:r>
            <a:rPr lang="en-US" sz="2800" b="1" kern="1200" dirty="0" smtClean="0"/>
            <a:t> Resen </a:t>
          </a:r>
          <a:r>
            <a:rPr lang="en-US" sz="2800" b="1" kern="1200" dirty="0" err="1" smtClean="0"/>
            <a:t>Öğrenilmesi</a:t>
          </a:r>
          <a:r>
            <a:rPr lang="tr-TR" sz="2800" b="1" kern="1200" dirty="0" smtClean="0"/>
            <a:t> ve Tespit Edilmesi</a:t>
          </a:r>
          <a:endParaRPr lang="tr-TR" sz="2800" b="1" kern="1200" dirty="0"/>
        </a:p>
      </dsp:txBody>
      <dsp:txXfrm>
        <a:off x="717219" y="0"/>
        <a:ext cx="3410280" cy="14344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A56BE-77D6-4933-8038-857F291EDB2B}">
      <dsp:nvSpPr>
        <dsp:cNvPr id="0" name=""/>
        <dsp:cNvSpPr/>
      </dsp:nvSpPr>
      <dsp:spPr>
        <a:xfrm flipH="1">
          <a:off x="3404542" y="0"/>
          <a:ext cx="1445914" cy="1434439"/>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65073F-D778-430C-942C-EE7E64C75885}">
      <dsp:nvSpPr>
        <dsp:cNvPr id="0" name=""/>
        <dsp:cNvSpPr/>
      </dsp:nvSpPr>
      <dsp:spPr>
        <a:xfrm>
          <a:off x="720088" y="0"/>
          <a:ext cx="3410280" cy="143443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err="1" smtClean="0"/>
            <a:t>Olayın</a:t>
          </a:r>
          <a:r>
            <a:rPr lang="en-US" sz="2800" b="1" kern="1200" dirty="0" smtClean="0"/>
            <a:t> </a:t>
          </a:r>
          <a:r>
            <a:rPr lang="en-US" sz="2800" b="1" kern="1200" dirty="0" err="1" smtClean="0"/>
            <a:t>İhbar</a:t>
          </a:r>
          <a:r>
            <a:rPr lang="en-US" sz="2800" b="1" kern="1200" dirty="0" smtClean="0"/>
            <a:t> </a:t>
          </a:r>
          <a:r>
            <a:rPr lang="en-US" sz="2800" b="1" kern="1200" dirty="0" err="1" smtClean="0"/>
            <a:t>ve</a:t>
          </a:r>
          <a:r>
            <a:rPr lang="en-US" sz="2800" b="1" kern="1200" dirty="0" smtClean="0"/>
            <a:t> </a:t>
          </a:r>
          <a:r>
            <a:rPr lang="en-US" sz="2800" b="1" kern="1200" dirty="0" err="1" smtClean="0"/>
            <a:t>Şikayet</a:t>
          </a:r>
          <a:r>
            <a:rPr lang="en-US" sz="2800" b="1" kern="1200" dirty="0" smtClean="0"/>
            <a:t> </a:t>
          </a:r>
          <a:r>
            <a:rPr lang="en-US" sz="2800" b="1" kern="1200" dirty="0" err="1" smtClean="0"/>
            <a:t>Üzerine</a:t>
          </a:r>
          <a:r>
            <a:rPr lang="en-US" sz="2800" b="1" kern="1200" dirty="0" smtClean="0"/>
            <a:t> </a:t>
          </a:r>
          <a:r>
            <a:rPr lang="en-US" sz="2800" b="1" kern="1200" dirty="0" err="1" smtClean="0"/>
            <a:t>Öğrenilmesi</a:t>
          </a:r>
          <a:endParaRPr lang="tr-TR" sz="2800" b="1" kern="1200" dirty="0"/>
        </a:p>
      </dsp:txBody>
      <dsp:txXfrm>
        <a:off x="720088" y="0"/>
        <a:ext cx="3410280" cy="14344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1524000" cy="15240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762000" y="0"/>
          <a:ext cx="8459382" cy="15240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dirty="0" smtClean="0">
              <a:solidFill>
                <a:srgbClr val="FF0000"/>
              </a:solidFill>
            </a:rPr>
            <a:t>DİSİPLİN SORUŞTURMASI</a:t>
          </a:r>
          <a:endParaRPr lang="tr-TR" sz="4800" b="1" kern="1200" dirty="0">
            <a:solidFill>
              <a:srgbClr val="FF0000"/>
            </a:solidFill>
          </a:endParaRPr>
        </a:p>
      </dsp:txBody>
      <dsp:txXfrm>
        <a:off x="762000" y="0"/>
        <a:ext cx="8459382" cy="15240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rPr>
            <a:t>DİSİPLİN SORUŞTURMASI</a:t>
          </a:r>
          <a:r>
            <a:rPr lang="tr-TR" sz="3600" b="1" kern="1200" dirty="0" smtClean="0">
              <a:solidFill>
                <a:srgbClr val="FF0000"/>
              </a:solidFill>
            </a:rPr>
            <a:t> İŞLEMLERİ</a:t>
          </a:r>
          <a:endParaRPr lang="tr-TR" sz="3600" b="1" kern="1200" dirty="0">
            <a:solidFill>
              <a:srgbClr val="FF0000"/>
            </a:solidFill>
          </a:endParaRPr>
        </a:p>
      </dsp:txBody>
      <dsp:txXfrm>
        <a:off x="378221" y="0"/>
        <a:ext cx="9198169" cy="75644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3855242" cy="38552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1927621" y="0"/>
          <a:ext cx="7914877" cy="38552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rgbClr val="FF0000"/>
              </a:solidFill>
            </a:rPr>
            <a:t>657 SAYILI KANUNUN 125. MADDESİ DİSİPLİN CEZALARI</a:t>
          </a:r>
          <a:endParaRPr lang="tr-TR" sz="2000" b="1" kern="1200" dirty="0">
            <a:solidFill>
              <a:srgbClr val="FF0000"/>
            </a:solidFill>
          </a:endParaRPr>
        </a:p>
      </dsp:txBody>
      <dsp:txXfrm>
        <a:off x="1927621" y="0"/>
        <a:ext cx="7914877" cy="481906"/>
      </dsp:txXfrm>
    </dsp:sp>
    <dsp:sp modelId="{6F203460-E798-4AA0-8700-1A67B22200D8}">
      <dsp:nvSpPr>
        <dsp:cNvPr id="0" name=""/>
        <dsp:cNvSpPr/>
      </dsp:nvSpPr>
      <dsp:spPr>
        <a:xfrm>
          <a:off x="337334" y="481906"/>
          <a:ext cx="3180574" cy="3180574"/>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21535F-5F74-4CB5-A274-20E9D6267664}">
      <dsp:nvSpPr>
        <dsp:cNvPr id="0" name=""/>
        <dsp:cNvSpPr/>
      </dsp:nvSpPr>
      <dsp:spPr>
        <a:xfrm>
          <a:off x="1927621" y="481906"/>
          <a:ext cx="7914877" cy="318057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kern="1200" dirty="0" smtClean="0"/>
            <a:t>125/A- Uyarma cezası</a:t>
          </a:r>
          <a:endParaRPr lang="tr-TR" sz="2100" b="1" kern="1200" dirty="0"/>
        </a:p>
      </dsp:txBody>
      <dsp:txXfrm>
        <a:off x="1927621" y="481906"/>
        <a:ext cx="7914877" cy="481906"/>
      </dsp:txXfrm>
    </dsp:sp>
    <dsp:sp modelId="{00CD1097-EB37-4351-8DFC-7024AEF95D73}">
      <dsp:nvSpPr>
        <dsp:cNvPr id="0" name=""/>
        <dsp:cNvSpPr/>
      </dsp:nvSpPr>
      <dsp:spPr>
        <a:xfrm>
          <a:off x="674668" y="963813"/>
          <a:ext cx="2505905" cy="25059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16C269-E53F-48FC-A7B1-270E5C9440A9}">
      <dsp:nvSpPr>
        <dsp:cNvPr id="0" name=""/>
        <dsp:cNvSpPr/>
      </dsp:nvSpPr>
      <dsp:spPr>
        <a:xfrm>
          <a:off x="1927621" y="963813"/>
          <a:ext cx="7914877" cy="250590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kern="1200" dirty="0" smtClean="0"/>
            <a:t>125/B- Kınama Cezası</a:t>
          </a:r>
          <a:endParaRPr lang="tr-TR" sz="2100" b="1" kern="1200" dirty="0"/>
        </a:p>
      </dsp:txBody>
      <dsp:txXfrm>
        <a:off x="1927621" y="963813"/>
        <a:ext cx="7914877" cy="481902"/>
      </dsp:txXfrm>
    </dsp:sp>
    <dsp:sp modelId="{C809A571-F1EE-4101-BCAD-6D2F5B434AD3}">
      <dsp:nvSpPr>
        <dsp:cNvPr id="0" name=""/>
        <dsp:cNvSpPr/>
      </dsp:nvSpPr>
      <dsp:spPr>
        <a:xfrm>
          <a:off x="1012001" y="1445716"/>
          <a:ext cx="1831240" cy="183124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97B2A7-F678-4B9C-8092-32FD9ADABC75}">
      <dsp:nvSpPr>
        <dsp:cNvPr id="0" name=""/>
        <dsp:cNvSpPr/>
      </dsp:nvSpPr>
      <dsp:spPr>
        <a:xfrm>
          <a:off x="1927621" y="1445716"/>
          <a:ext cx="7914877" cy="183124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kern="1200" dirty="0" smtClean="0"/>
            <a:t>125/C- Aylıktan Kesme Cezası</a:t>
          </a:r>
          <a:endParaRPr lang="tr-TR" sz="2100" b="1" kern="1200" dirty="0"/>
        </a:p>
      </dsp:txBody>
      <dsp:txXfrm>
        <a:off x="1927621" y="1445716"/>
        <a:ext cx="7914877" cy="481906"/>
      </dsp:txXfrm>
    </dsp:sp>
    <dsp:sp modelId="{C87A7063-B6C9-4E23-9988-27587A4B085B}">
      <dsp:nvSpPr>
        <dsp:cNvPr id="0" name=""/>
        <dsp:cNvSpPr/>
      </dsp:nvSpPr>
      <dsp:spPr>
        <a:xfrm>
          <a:off x="1349335" y="1927622"/>
          <a:ext cx="1156571" cy="1156571"/>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822E5A-9FCD-4463-9F8C-53C47BDE1477}">
      <dsp:nvSpPr>
        <dsp:cNvPr id="0" name=""/>
        <dsp:cNvSpPr/>
      </dsp:nvSpPr>
      <dsp:spPr>
        <a:xfrm>
          <a:off x="1927621" y="1927622"/>
          <a:ext cx="7914877" cy="115657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kern="1200" dirty="0" smtClean="0"/>
            <a:t>125/D- Kademe İlerlemesinin Durdurulması Cezası</a:t>
          </a:r>
          <a:endParaRPr lang="tr-TR" sz="2100" b="1" kern="1200" dirty="0"/>
        </a:p>
      </dsp:txBody>
      <dsp:txXfrm>
        <a:off x="1927621" y="1927622"/>
        <a:ext cx="7914877" cy="481906"/>
      </dsp:txXfrm>
    </dsp:sp>
    <dsp:sp modelId="{7E42D2D6-5AFD-497B-9FDB-F8304045B03B}">
      <dsp:nvSpPr>
        <dsp:cNvPr id="0" name=""/>
        <dsp:cNvSpPr/>
      </dsp:nvSpPr>
      <dsp:spPr>
        <a:xfrm>
          <a:off x="1686670" y="2409529"/>
          <a:ext cx="481902" cy="48190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8D483D7-752D-4735-97F4-CBCBFF3B1DA6}">
      <dsp:nvSpPr>
        <dsp:cNvPr id="0" name=""/>
        <dsp:cNvSpPr/>
      </dsp:nvSpPr>
      <dsp:spPr>
        <a:xfrm>
          <a:off x="1927621" y="2409529"/>
          <a:ext cx="7914877" cy="48190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b="1" kern="1200" dirty="0" smtClean="0"/>
            <a:t>125/E- Devlet Memurluğundan Çıkarma Cezası</a:t>
          </a:r>
          <a:endParaRPr lang="tr-TR" sz="2100" b="1" kern="1200" dirty="0"/>
        </a:p>
      </dsp:txBody>
      <dsp:txXfrm>
        <a:off x="1927621" y="2409529"/>
        <a:ext cx="7914877" cy="4819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rPr>
            <a:t>DİSİPLİN SORUŞTURMASI</a:t>
          </a:r>
          <a:r>
            <a:rPr lang="tr-TR" sz="3600" b="1" kern="1200" dirty="0" smtClean="0">
              <a:solidFill>
                <a:srgbClr val="FF0000"/>
              </a:solidFill>
            </a:rPr>
            <a:t> İŞLEMLERİ</a:t>
          </a:r>
          <a:endParaRPr lang="tr-TR" sz="3600" b="1" kern="1200" dirty="0">
            <a:solidFill>
              <a:srgbClr val="FF0000"/>
            </a:solidFill>
          </a:endParaRPr>
        </a:p>
      </dsp:txBody>
      <dsp:txXfrm>
        <a:off x="378221" y="0"/>
        <a:ext cx="9198169" cy="75644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rPr>
            <a:t>DİSİPLİN SORUŞTURMASI</a:t>
          </a:r>
          <a:r>
            <a:rPr lang="tr-TR" sz="3600" b="1" kern="1200" dirty="0" smtClean="0">
              <a:solidFill>
                <a:srgbClr val="FF0000"/>
              </a:solidFill>
            </a:rPr>
            <a:t> İŞLEMLERİ</a:t>
          </a:r>
          <a:endParaRPr lang="tr-TR" sz="3600" b="1" kern="1200" dirty="0">
            <a:solidFill>
              <a:srgbClr val="FF0000"/>
            </a:solidFill>
          </a:endParaRPr>
        </a:p>
      </dsp:txBody>
      <dsp:txXfrm>
        <a:off x="378221" y="0"/>
        <a:ext cx="9198169" cy="756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3632634" cy="3632634"/>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1816317" y="0"/>
          <a:ext cx="7405065" cy="3632634"/>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tr-TR" sz="2300" b="1" kern="1200" dirty="0" smtClean="0">
              <a:solidFill>
                <a:srgbClr val="FF0000"/>
              </a:solidFill>
              <a:effectLst>
                <a:outerShdw blurRad="38100" dist="38100" dir="2700000" algn="tl">
                  <a:srgbClr val="000000">
                    <a:alpha val="43137"/>
                  </a:srgbClr>
                </a:outerShdw>
              </a:effectLst>
              <a:hlinkClick xmlns:r="http://schemas.openxmlformats.org/officeDocument/2006/relationships" r:id="" action="ppaction://hlinksldjump"/>
            </a:rPr>
            <a:t>İNCELEME ARAŞTIRMA İŞLEMLERİ</a:t>
          </a:r>
          <a:endParaRPr lang="tr-TR" sz="2300" b="1" kern="1200" dirty="0">
            <a:solidFill>
              <a:srgbClr val="FF0000"/>
            </a:solidFill>
            <a:effectLst>
              <a:outerShdw blurRad="38100" dist="38100" dir="2700000" algn="tl">
                <a:srgbClr val="000000">
                  <a:alpha val="43137"/>
                </a:srgbClr>
              </a:outerShdw>
            </a:effectLst>
          </a:endParaRPr>
        </a:p>
      </dsp:txBody>
      <dsp:txXfrm>
        <a:off x="1816317" y="0"/>
        <a:ext cx="7405065" cy="771934"/>
      </dsp:txXfrm>
    </dsp:sp>
    <dsp:sp modelId="{432E355D-1CF2-43C8-97C4-4899F4280D98}">
      <dsp:nvSpPr>
        <dsp:cNvPr id="0" name=""/>
        <dsp:cNvSpPr/>
      </dsp:nvSpPr>
      <dsp:spPr>
        <a:xfrm>
          <a:off x="476783" y="771934"/>
          <a:ext cx="2679067" cy="2679067"/>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363B58E-506D-4A1A-B713-DF7595544603}">
      <dsp:nvSpPr>
        <dsp:cNvPr id="0" name=""/>
        <dsp:cNvSpPr/>
      </dsp:nvSpPr>
      <dsp:spPr>
        <a:xfrm>
          <a:off x="1816317" y="771934"/>
          <a:ext cx="7405065" cy="267906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tr-TR" sz="2300" b="1" kern="1200" dirty="0" smtClean="0">
              <a:solidFill>
                <a:srgbClr val="FF0000"/>
              </a:solidFill>
              <a:effectLst>
                <a:outerShdw blurRad="38100" dist="38100" dir="2700000" algn="tl">
                  <a:srgbClr val="000000">
                    <a:alpha val="43137"/>
                  </a:srgbClr>
                </a:outerShdw>
              </a:effectLst>
              <a:hlinkClick xmlns:r="http://schemas.openxmlformats.org/officeDocument/2006/relationships" r:id="" action="ppaction://hlinksldjump"/>
            </a:rPr>
            <a:t>DİSİPLİN SORUŞTURMASI İŞLEMLERİ</a:t>
          </a:r>
          <a:endParaRPr lang="tr-TR" sz="2300" b="1" kern="1200" dirty="0">
            <a:solidFill>
              <a:srgbClr val="FF0000"/>
            </a:solidFill>
            <a:effectLst>
              <a:outerShdw blurRad="38100" dist="38100" dir="2700000" algn="tl">
                <a:srgbClr val="000000">
                  <a:alpha val="43137"/>
                </a:srgbClr>
              </a:outerShdw>
            </a:effectLst>
          </a:endParaRPr>
        </a:p>
      </dsp:txBody>
      <dsp:txXfrm>
        <a:off x="1816317" y="771934"/>
        <a:ext cx="7405065" cy="771934"/>
      </dsp:txXfrm>
    </dsp:sp>
    <dsp:sp modelId="{B01729CF-019E-44E2-9E2B-CB229D8FDF8D}">
      <dsp:nvSpPr>
        <dsp:cNvPr id="0" name=""/>
        <dsp:cNvSpPr/>
      </dsp:nvSpPr>
      <dsp:spPr>
        <a:xfrm>
          <a:off x="953566" y="1543869"/>
          <a:ext cx="1725501" cy="1725501"/>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F448242-474B-4787-A576-E0BC805E73A2}">
      <dsp:nvSpPr>
        <dsp:cNvPr id="0" name=""/>
        <dsp:cNvSpPr/>
      </dsp:nvSpPr>
      <dsp:spPr>
        <a:xfrm>
          <a:off x="1816317" y="1543869"/>
          <a:ext cx="7405065" cy="172550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tr-TR" sz="2300" b="1" kern="1200" dirty="0" smtClean="0">
              <a:solidFill>
                <a:srgbClr val="FF0000"/>
              </a:solidFill>
              <a:effectLst>
                <a:outerShdw blurRad="38100" dist="38100" dir="2700000" algn="tl">
                  <a:srgbClr val="000000">
                    <a:alpha val="43137"/>
                  </a:srgbClr>
                </a:outerShdw>
              </a:effectLst>
              <a:hlinkClick xmlns:r="http://schemas.openxmlformats.org/officeDocument/2006/relationships" r:id="" action="ppaction://hlinksldjump"/>
            </a:rPr>
            <a:t>4483 SAYILI KANUNA GÖRE ÖN İNCELEME İŞLEMLERİ</a:t>
          </a:r>
          <a:endParaRPr lang="tr-TR" sz="2300" b="1" kern="1200" dirty="0">
            <a:solidFill>
              <a:srgbClr val="FF0000"/>
            </a:solidFill>
            <a:effectLst>
              <a:outerShdw blurRad="38100" dist="38100" dir="2700000" algn="tl">
                <a:srgbClr val="000000">
                  <a:alpha val="43137"/>
                </a:srgbClr>
              </a:outerShdw>
            </a:effectLst>
          </a:endParaRPr>
        </a:p>
      </dsp:txBody>
      <dsp:txXfrm>
        <a:off x="1816317" y="1543869"/>
        <a:ext cx="7405065" cy="771934"/>
      </dsp:txXfrm>
    </dsp:sp>
    <dsp:sp modelId="{E2E67C46-251E-4D1D-9E2A-DA9FD51FF78D}">
      <dsp:nvSpPr>
        <dsp:cNvPr id="0" name=""/>
        <dsp:cNvSpPr/>
      </dsp:nvSpPr>
      <dsp:spPr>
        <a:xfrm>
          <a:off x="1430349" y="2315804"/>
          <a:ext cx="771934" cy="771934"/>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4E1400E-1D72-4F06-B319-1A1FB04EE00D}">
      <dsp:nvSpPr>
        <dsp:cNvPr id="0" name=""/>
        <dsp:cNvSpPr/>
      </dsp:nvSpPr>
      <dsp:spPr>
        <a:xfrm>
          <a:off x="1816317" y="2315804"/>
          <a:ext cx="7405065" cy="77193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tr-TR" sz="2300" b="1" kern="1200" dirty="0" smtClean="0">
              <a:solidFill>
                <a:srgbClr val="FF0000"/>
              </a:solidFill>
              <a:effectLst>
                <a:outerShdw blurRad="38100" dist="38100" dir="2700000" algn="tl">
                  <a:srgbClr val="000000">
                    <a:alpha val="43137"/>
                  </a:srgbClr>
                </a:outerShdw>
              </a:effectLst>
              <a:hlinkClick xmlns:r="http://schemas.openxmlformats.org/officeDocument/2006/relationships" r:id="" action="ppaction://hlinksldjump"/>
            </a:rPr>
            <a:t>İLGİLİ MEVZUAT VE ÖRNEK BELGELER </a:t>
          </a:r>
          <a:endParaRPr lang="tr-TR" sz="2300" b="1" kern="1200" dirty="0">
            <a:solidFill>
              <a:srgbClr val="FF0000"/>
            </a:solidFill>
            <a:effectLst>
              <a:outerShdw blurRad="38100" dist="38100" dir="2700000" algn="tl">
                <a:srgbClr val="000000">
                  <a:alpha val="43137"/>
                </a:srgbClr>
              </a:outerShdw>
            </a:effectLst>
          </a:endParaRPr>
        </a:p>
      </dsp:txBody>
      <dsp:txXfrm>
        <a:off x="1816317" y="2315804"/>
        <a:ext cx="7405065" cy="77193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rPr>
            <a:t>DİSİPLİN SORUŞTURMASI</a:t>
          </a:r>
          <a:r>
            <a:rPr lang="tr-TR" sz="3600" b="1" kern="1200" dirty="0" smtClean="0">
              <a:solidFill>
                <a:srgbClr val="FF0000"/>
              </a:solidFill>
            </a:rPr>
            <a:t> İŞLEMLERİ</a:t>
          </a:r>
          <a:endParaRPr lang="tr-TR" sz="3600" b="1" kern="1200" dirty="0">
            <a:solidFill>
              <a:srgbClr val="FF0000"/>
            </a:solidFill>
          </a:endParaRPr>
        </a:p>
      </dsp:txBody>
      <dsp:txXfrm>
        <a:off x="378221" y="0"/>
        <a:ext cx="9198169" cy="75644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rPr>
            <a:t>DİSİPLİN SORUŞTURMASI</a:t>
          </a:r>
          <a:r>
            <a:rPr lang="tr-TR" sz="3600" b="1" kern="1200" dirty="0" smtClean="0">
              <a:solidFill>
                <a:srgbClr val="FF0000"/>
              </a:solidFill>
            </a:rPr>
            <a:t> İŞLEMLERİ</a:t>
          </a:r>
          <a:endParaRPr lang="tr-TR" sz="3600" b="1" kern="1200" dirty="0">
            <a:solidFill>
              <a:srgbClr val="FF0000"/>
            </a:solidFill>
          </a:endParaRPr>
        </a:p>
      </dsp:txBody>
      <dsp:txXfrm>
        <a:off x="378221" y="0"/>
        <a:ext cx="9198169" cy="75644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rPr>
            <a:t>DİSİPLİN SORUŞTURMASI</a:t>
          </a:r>
          <a:r>
            <a:rPr lang="tr-TR" sz="3600" b="1" kern="1200" dirty="0" smtClean="0">
              <a:solidFill>
                <a:srgbClr val="FF0000"/>
              </a:solidFill>
            </a:rPr>
            <a:t> İŞLEMLERİ</a:t>
          </a:r>
          <a:endParaRPr lang="tr-TR" sz="3600" b="1" kern="1200" dirty="0">
            <a:solidFill>
              <a:srgbClr val="FF0000"/>
            </a:solidFill>
          </a:endParaRPr>
        </a:p>
      </dsp:txBody>
      <dsp:txXfrm>
        <a:off x="378221" y="0"/>
        <a:ext cx="9198169" cy="7564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rPr>
            <a:t>DİSİPLİN SORUŞTURMASI</a:t>
          </a:r>
          <a:r>
            <a:rPr lang="tr-TR" sz="3600" b="1" kern="1200" dirty="0" smtClean="0">
              <a:solidFill>
                <a:srgbClr val="FF0000"/>
              </a:solidFill>
            </a:rPr>
            <a:t> İŞLEMLERİ</a:t>
          </a:r>
          <a:endParaRPr lang="tr-TR" sz="3600" b="1" kern="1200" dirty="0">
            <a:solidFill>
              <a:srgbClr val="FF0000"/>
            </a:solidFill>
          </a:endParaRPr>
        </a:p>
      </dsp:txBody>
      <dsp:txXfrm>
        <a:off x="378221" y="0"/>
        <a:ext cx="9198169" cy="75644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rPr>
            <a:t>DİSİPLİN SORUŞTURMASI</a:t>
          </a:r>
          <a:r>
            <a:rPr lang="tr-TR" sz="3600" b="1" kern="1200" dirty="0" smtClean="0">
              <a:solidFill>
                <a:srgbClr val="FF0000"/>
              </a:solidFill>
            </a:rPr>
            <a:t> İŞLEMLERİ</a:t>
          </a:r>
          <a:endParaRPr lang="tr-TR" sz="3600" b="1" kern="1200" dirty="0">
            <a:solidFill>
              <a:srgbClr val="FF0000"/>
            </a:solidFill>
          </a:endParaRPr>
        </a:p>
      </dsp:txBody>
      <dsp:txXfrm>
        <a:off x="378221" y="0"/>
        <a:ext cx="9198169" cy="7564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DİKKAT EDİLMESİ GEREKEN DİĞER HUSUSLAR / ZAMANAŞIMI SÜRELERİ</a:t>
          </a:r>
          <a:endParaRPr lang="tr-TR" sz="1800" b="1" kern="1200" dirty="0">
            <a:solidFill>
              <a:srgbClr val="FF0000"/>
            </a:solidFill>
          </a:endParaRPr>
        </a:p>
      </dsp:txBody>
      <dsp:txXfrm>
        <a:off x="469900" y="473249"/>
        <a:ext cx="9106491" cy="39271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65290-26D7-442B-A388-153B686D0F7D}">
      <dsp:nvSpPr>
        <dsp:cNvPr id="0" name=""/>
        <dsp:cNvSpPr/>
      </dsp:nvSpPr>
      <dsp:spPr>
        <a:xfrm>
          <a:off x="0" y="0"/>
          <a:ext cx="1434438" cy="1434438"/>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7DF961-6623-499E-9C2F-020166E8F476}">
      <dsp:nvSpPr>
        <dsp:cNvPr id="0" name=""/>
        <dsp:cNvSpPr/>
      </dsp:nvSpPr>
      <dsp:spPr>
        <a:xfrm>
          <a:off x="717219" y="0"/>
          <a:ext cx="2394280" cy="14344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err="1" smtClean="0"/>
            <a:t>Olayın</a:t>
          </a:r>
          <a:r>
            <a:rPr lang="en-US" sz="2300" b="1" kern="1200" dirty="0" smtClean="0"/>
            <a:t> </a:t>
          </a:r>
          <a:r>
            <a:rPr lang="en-US" sz="2300" b="1" kern="1200" dirty="0" err="1" smtClean="0"/>
            <a:t>İhbar</a:t>
          </a:r>
          <a:r>
            <a:rPr lang="en-US" sz="2300" b="1" kern="1200" dirty="0" smtClean="0"/>
            <a:t> </a:t>
          </a:r>
          <a:r>
            <a:rPr lang="en-US" sz="2300" b="1" kern="1200" dirty="0" err="1" smtClean="0"/>
            <a:t>ve</a:t>
          </a:r>
          <a:r>
            <a:rPr lang="en-US" sz="2300" b="1" kern="1200" dirty="0" smtClean="0"/>
            <a:t> </a:t>
          </a:r>
          <a:r>
            <a:rPr lang="en-US" sz="2300" b="1" kern="1200" dirty="0" err="1" smtClean="0"/>
            <a:t>Şikayet</a:t>
          </a:r>
          <a:r>
            <a:rPr lang="en-US" sz="2300" b="1" kern="1200" dirty="0" smtClean="0"/>
            <a:t> </a:t>
          </a:r>
          <a:r>
            <a:rPr lang="en-US" sz="2300" b="1" kern="1200" dirty="0" err="1" smtClean="0"/>
            <a:t>Üzerine</a:t>
          </a:r>
          <a:r>
            <a:rPr lang="en-US" sz="2300" b="1" kern="1200" dirty="0" smtClean="0"/>
            <a:t> </a:t>
          </a:r>
          <a:r>
            <a:rPr lang="en-US" sz="2300" b="1" kern="1200" dirty="0" err="1" smtClean="0"/>
            <a:t>Öğrenilmesi</a:t>
          </a:r>
          <a:endParaRPr lang="tr-TR" sz="2300" b="1" kern="1200" dirty="0"/>
        </a:p>
      </dsp:txBody>
      <dsp:txXfrm>
        <a:off x="717219" y="0"/>
        <a:ext cx="2394280" cy="143443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939800" cy="9398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469900" y="0"/>
          <a:ext cx="9106491" cy="9398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DİSİPLİN SORUŞTURMASI</a:t>
          </a:r>
          <a:r>
            <a:rPr lang="tr-TR" sz="3200" b="1" kern="1200" dirty="0" smtClean="0">
              <a:solidFill>
                <a:srgbClr val="FF0000"/>
              </a:solidFill>
            </a:rPr>
            <a:t> İŞLEMLERİ</a:t>
          </a:r>
          <a:endParaRPr lang="tr-TR" sz="3200" b="1" kern="1200" dirty="0">
            <a:solidFill>
              <a:srgbClr val="FF0000"/>
            </a:solidFill>
          </a:endParaRPr>
        </a:p>
      </dsp:txBody>
      <dsp:txXfrm>
        <a:off x="469900" y="0"/>
        <a:ext cx="9106491" cy="446405"/>
      </dsp:txXfrm>
    </dsp:sp>
    <dsp:sp modelId="{FC16A194-EE60-42FA-99E9-9E734F096BEB}">
      <dsp:nvSpPr>
        <dsp:cNvPr id="0" name=""/>
        <dsp:cNvSpPr/>
      </dsp:nvSpPr>
      <dsp:spPr>
        <a:xfrm>
          <a:off x="246697" y="446405"/>
          <a:ext cx="446405" cy="446405"/>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40D76D0-56E1-4A2B-85F6-DFB99005E29E}">
      <dsp:nvSpPr>
        <dsp:cNvPr id="0" name=""/>
        <dsp:cNvSpPr/>
      </dsp:nvSpPr>
      <dsp:spPr>
        <a:xfrm>
          <a:off x="469900" y="473249"/>
          <a:ext cx="9106491" cy="3927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rgbClr val="FF0000"/>
              </a:solidFill>
            </a:rPr>
            <a:t>SORUŞTURMACI TARAFINDAN DİKKAT EDİLMESİ GEREKEN DİĞER HUSUSLAR</a:t>
          </a:r>
          <a:endParaRPr lang="tr-TR" sz="1800" b="1" kern="1200" dirty="0">
            <a:solidFill>
              <a:srgbClr val="FF0000"/>
            </a:solidFill>
          </a:endParaRPr>
        </a:p>
      </dsp:txBody>
      <dsp:txXfrm>
        <a:off x="469900" y="473249"/>
        <a:ext cx="9106491" cy="39271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3549"/>
          <a:ext cx="294296" cy="294296"/>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147147" y="0"/>
          <a:ext cx="9429243" cy="294296"/>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SORUŞTURMA RAPORU</a:t>
          </a:r>
          <a:r>
            <a:rPr lang="tr-TR" sz="2000" b="1" kern="1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ÖRNEĞİ</a:t>
          </a:r>
          <a:endParaRPr lang="tr-TR" sz="2000" b="1" kern="1200" dirty="0">
            <a:solidFill>
              <a:srgbClr val="FF0000"/>
            </a:solidFill>
            <a:effectLst>
              <a:outerShdw blurRad="38100" dist="38100" dir="2700000" algn="tl">
                <a:srgbClr val="000000">
                  <a:alpha val="43137"/>
                </a:srgbClr>
              </a:outerShdw>
            </a:effectLst>
          </a:endParaRPr>
        </a:p>
      </dsp:txBody>
      <dsp:txXfrm>
        <a:off x="147147" y="0"/>
        <a:ext cx="9429243" cy="294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61D99-2629-4D27-8869-342D22FD870F}">
      <dsp:nvSpPr>
        <dsp:cNvPr id="0" name=""/>
        <dsp:cNvSpPr/>
      </dsp:nvSpPr>
      <dsp:spPr>
        <a:xfrm>
          <a:off x="56932" y="-13125"/>
          <a:ext cx="67805" cy="1332407"/>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F94F647-5DEB-400B-B558-95D2C7744EF5}">
      <dsp:nvSpPr>
        <dsp:cNvPr id="0" name=""/>
        <dsp:cNvSpPr/>
      </dsp:nvSpPr>
      <dsp:spPr>
        <a:xfrm>
          <a:off x="52979" y="0"/>
          <a:ext cx="2077958" cy="143443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err="1" smtClean="0"/>
            <a:t>Olayın</a:t>
          </a:r>
          <a:r>
            <a:rPr lang="en-US" sz="2400" b="1" kern="1200" dirty="0" smtClean="0"/>
            <a:t> Re</a:t>
          </a:r>
          <a:r>
            <a:rPr lang="tr-TR" sz="2400" b="1" kern="1200" dirty="0" smtClean="0"/>
            <a:t>’</a:t>
          </a:r>
          <a:r>
            <a:rPr lang="en-US" sz="2400" b="1" kern="1200" dirty="0" err="1" smtClean="0"/>
            <a:t>sen</a:t>
          </a:r>
          <a:r>
            <a:rPr lang="en-US" sz="2400" b="1" kern="1200" dirty="0" smtClean="0"/>
            <a:t> </a:t>
          </a:r>
          <a:r>
            <a:rPr lang="en-US" sz="2400" b="1" kern="1200" dirty="0" err="1" smtClean="0"/>
            <a:t>Öğrenilmesi</a:t>
          </a:r>
          <a:endParaRPr lang="tr-TR" sz="2400" b="1" kern="1200" dirty="0"/>
        </a:p>
      </dsp:txBody>
      <dsp:txXfrm>
        <a:off x="52979" y="0"/>
        <a:ext cx="2077958" cy="143443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1524000" cy="15240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762000" y="0"/>
          <a:ext cx="8459382" cy="15240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0000"/>
              </a:solidFill>
              <a:effectLst>
                <a:outerShdw blurRad="38100" dist="38100" dir="2700000" algn="tl">
                  <a:srgbClr val="000000">
                    <a:alpha val="43137"/>
                  </a:srgbClr>
                </a:outerShdw>
              </a:effectLst>
            </a:rPr>
            <a:t>4483 SAYILIMEMURLAR VE DİĞER KAMU GÖREVLİLERİNİN YARGILANMASI HAKKINDA KANUN</a:t>
          </a:r>
          <a:endParaRPr lang="tr-TR" sz="2400" b="1" kern="1200" dirty="0" smtClean="0">
            <a:solidFill>
              <a:srgbClr val="FF0000"/>
            </a:solidFill>
            <a:effectLst>
              <a:outerShdw blurRad="38100" dist="38100" dir="2700000" algn="tl">
                <a:srgbClr val="000000">
                  <a:alpha val="43137"/>
                </a:srgbClr>
              </a:outerShdw>
            </a:effectLst>
          </a:endParaRPr>
        </a:p>
        <a:p>
          <a:pPr lvl="0" algn="ctr" defTabSz="1066800">
            <a:lnSpc>
              <a:spcPct val="90000"/>
            </a:lnSpc>
            <a:spcBef>
              <a:spcPct val="0"/>
            </a:spcBef>
            <a:spcAft>
              <a:spcPct val="35000"/>
            </a:spcAft>
          </a:pPr>
          <a:r>
            <a:rPr lang="en-US" sz="2400" b="1" kern="1200" dirty="0" smtClean="0">
              <a:solidFill>
                <a:srgbClr val="FF0000"/>
              </a:solidFill>
              <a:effectLst>
                <a:outerShdw blurRad="38100" dist="38100" dir="2700000" algn="tl">
                  <a:srgbClr val="000000">
                    <a:alpha val="43137"/>
                  </a:srgbClr>
                </a:outerShdw>
              </a:effectLst>
            </a:rPr>
            <a:t>GEREĞİNCE YAPILACAK ÖN İNCELEME</a:t>
          </a:r>
          <a:endParaRPr lang="tr-TR" sz="2400" b="1" kern="1200" dirty="0">
            <a:solidFill>
              <a:srgbClr val="FF0000"/>
            </a:solidFill>
            <a:effectLst>
              <a:outerShdw blurRad="38100" dist="38100" dir="2700000" algn="tl">
                <a:srgbClr val="000000">
                  <a:alpha val="43137"/>
                </a:srgbClr>
              </a:outerShdw>
            </a:effectLst>
          </a:endParaRPr>
        </a:p>
      </dsp:txBody>
      <dsp:txXfrm>
        <a:off x="762000" y="0"/>
        <a:ext cx="8459382" cy="152400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0F8B-DB64-475E-B6BE-C09E00728910}">
      <dsp:nvSpPr>
        <dsp:cNvPr id="0" name=""/>
        <dsp:cNvSpPr/>
      </dsp:nvSpPr>
      <dsp:spPr>
        <a:xfrm rot="17546966">
          <a:off x="162902" y="-62050"/>
          <a:ext cx="1515761" cy="94735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F6199-9261-42EF-BDFD-BEE99606CACC}">
      <dsp:nvSpPr>
        <dsp:cNvPr id="0" name=""/>
        <dsp:cNvSpPr/>
      </dsp:nvSpPr>
      <dsp:spPr>
        <a:xfrm>
          <a:off x="1319428" y="130071"/>
          <a:ext cx="112166" cy="1121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E2836-0AC7-4B9B-A1CE-5F61E4F8A1CB}">
      <dsp:nvSpPr>
        <dsp:cNvPr id="0" name=""/>
        <dsp:cNvSpPr/>
      </dsp:nvSpPr>
      <dsp:spPr>
        <a:xfrm>
          <a:off x="215214" y="62053"/>
          <a:ext cx="1796674" cy="947348"/>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9435" bIns="0" numCol="1" spcCol="1270" anchor="t" anchorCtr="0">
          <a:noAutofit/>
        </a:bodyPr>
        <a:lstStyle/>
        <a:p>
          <a:pPr lvl="0" algn="r" defTabSz="889000" rtl="0">
            <a:lnSpc>
              <a:spcPct val="90000"/>
            </a:lnSpc>
            <a:spcBef>
              <a:spcPct val="0"/>
            </a:spcBef>
            <a:spcAft>
              <a:spcPct val="35000"/>
            </a:spcAft>
          </a:pPr>
          <a:r>
            <a:rPr lang="tr-TR" sz="2000" b="1" kern="1200" dirty="0" smtClean="0">
              <a:hlinkClick xmlns:r="http://schemas.openxmlformats.org/officeDocument/2006/relationships" r:id="" action="ppaction://hlinksldjump"/>
            </a:rPr>
            <a:t>SUNUM PLANINA DÖNELİM</a:t>
          </a:r>
          <a:endParaRPr lang="tr-TR" sz="2000" kern="1200" dirty="0"/>
        </a:p>
      </dsp:txBody>
      <dsp:txXfrm>
        <a:off x="261460" y="108299"/>
        <a:ext cx="1704182" cy="85485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65290-26D7-442B-A388-153B686D0F7D}">
      <dsp:nvSpPr>
        <dsp:cNvPr id="0" name=""/>
        <dsp:cNvSpPr/>
      </dsp:nvSpPr>
      <dsp:spPr>
        <a:xfrm>
          <a:off x="0" y="0"/>
          <a:ext cx="1434439" cy="1434439"/>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7DF961-6623-499E-9C2F-020166E8F476}">
      <dsp:nvSpPr>
        <dsp:cNvPr id="0" name=""/>
        <dsp:cNvSpPr/>
      </dsp:nvSpPr>
      <dsp:spPr>
        <a:xfrm>
          <a:off x="717219" y="0"/>
          <a:ext cx="3410280" cy="143443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0" lang="tr-TR" altLang="tr-TR" sz="2200" b="1" i="0" u="none" strike="noStrike" kern="1200" cap="none" normalizeH="0" baseline="0" dirty="0" smtClean="0">
              <a:ln>
                <a:noFill/>
              </a:ln>
              <a:solidFill>
                <a:schemeClr val="tx1"/>
              </a:solidFill>
              <a:effectLst/>
              <a:latin typeface="Calibri" panose="020F0502020204030204" pitchFamily="34" charset="0"/>
            </a:rPr>
            <a:t>Araştırma/İnceleme  Sonucunda Ön İnceleme başlatılmasına Karar verilmesi</a:t>
          </a:r>
          <a:endParaRPr lang="tr-TR" sz="2200" kern="1200" dirty="0"/>
        </a:p>
      </dsp:txBody>
      <dsp:txXfrm>
        <a:off x="717219" y="0"/>
        <a:ext cx="3410280" cy="143443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A56BE-77D6-4933-8038-857F291EDB2B}">
      <dsp:nvSpPr>
        <dsp:cNvPr id="0" name=""/>
        <dsp:cNvSpPr/>
      </dsp:nvSpPr>
      <dsp:spPr>
        <a:xfrm flipH="1">
          <a:off x="3404542" y="961"/>
          <a:ext cx="1445914" cy="1434439"/>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65073F-D778-430C-942C-EE7E64C75885}">
      <dsp:nvSpPr>
        <dsp:cNvPr id="0" name=""/>
        <dsp:cNvSpPr/>
      </dsp:nvSpPr>
      <dsp:spPr>
        <a:xfrm>
          <a:off x="720088" y="0"/>
          <a:ext cx="3410280" cy="143443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kumimoji="0" lang="tr-TR" altLang="tr-TR" sz="2100" b="1" i="0" u="none" strike="noStrike" kern="1200" cap="none" normalizeH="0" baseline="0" dirty="0" smtClean="0">
              <a:ln>
                <a:noFill/>
              </a:ln>
              <a:solidFill>
                <a:schemeClr val="tx1"/>
              </a:solidFill>
              <a:effectLst/>
              <a:latin typeface="Calibri" panose="020F0502020204030204" pitchFamily="34" charset="0"/>
            </a:rPr>
            <a:t>Araştırmaya gerek olmaksızın veya Savcılık talebi ile Ön İnceleme başlatılmasına karar verilmesi </a:t>
          </a:r>
          <a:endParaRPr lang="tr-TR" sz="2100" kern="1200" dirty="0"/>
        </a:p>
      </dsp:txBody>
      <dsp:txXfrm>
        <a:off x="720088" y="0"/>
        <a:ext cx="3410280" cy="143443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1524000" cy="15240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762000" y="0"/>
          <a:ext cx="8459382" cy="15240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kumimoji="0" lang="tr-TR" altLang="tr-TR" sz="48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Carlito" charset="0"/>
            </a:rPr>
            <a:t>4483 SAYILI KANUNA GÖRE ÖN İNCELEME</a:t>
          </a:r>
          <a:endParaRPr lang="tr-TR" sz="4800" b="1" kern="1200" dirty="0">
            <a:solidFill>
              <a:srgbClr val="FF0000"/>
            </a:solidFill>
          </a:endParaRPr>
        </a:p>
      </dsp:txBody>
      <dsp:txXfrm>
        <a:off x="762000" y="0"/>
        <a:ext cx="8459382" cy="152400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rgbClr val="FF0000"/>
              </a:solidFill>
            </a:rPr>
            <a:t>ÖN İNCELEME (4483) İŞLEMLERİ</a:t>
          </a:r>
          <a:endParaRPr lang="tr-TR" sz="2800" b="1" kern="1200" dirty="0">
            <a:solidFill>
              <a:srgbClr val="FF0000"/>
            </a:solidFill>
          </a:endParaRPr>
        </a:p>
      </dsp:txBody>
      <dsp:txXfrm>
        <a:off x="378221" y="0"/>
        <a:ext cx="9198169" cy="359310"/>
      </dsp:txXfrm>
    </dsp:sp>
    <dsp:sp modelId="{2463479D-2750-41CD-A004-EF09773F3084}">
      <dsp:nvSpPr>
        <dsp:cNvPr id="0" name=""/>
        <dsp:cNvSpPr/>
      </dsp:nvSpPr>
      <dsp:spPr>
        <a:xfrm>
          <a:off x="198566" y="359310"/>
          <a:ext cx="359310" cy="35931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FE0EE8E-70DB-461D-A5DE-3B0BA90A6B0C}">
      <dsp:nvSpPr>
        <dsp:cNvPr id="0" name=""/>
        <dsp:cNvSpPr/>
      </dsp:nvSpPr>
      <dsp:spPr>
        <a:xfrm>
          <a:off x="378221" y="359310"/>
          <a:ext cx="9198169" cy="35931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ÖN İNCELEMECI TARAFINDAN YAPILACAK İŞLEMLER</a:t>
          </a:r>
          <a:endParaRPr lang="tr-TR" sz="1800" b="1" kern="1200" dirty="0">
            <a:solidFill>
              <a:srgbClr val="FF0000"/>
            </a:solidFill>
          </a:endParaRPr>
        </a:p>
      </dsp:txBody>
      <dsp:txXfrm>
        <a:off x="378221" y="359310"/>
        <a:ext cx="9198169" cy="35931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rgbClr val="FF0000"/>
              </a:solidFill>
            </a:rPr>
            <a:t>ÖN İNCELEME (4483) İŞLEMLERİ</a:t>
          </a:r>
          <a:endParaRPr lang="tr-TR" sz="2800" b="1" kern="1200" dirty="0">
            <a:solidFill>
              <a:srgbClr val="FF0000"/>
            </a:solidFill>
          </a:endParaRPr>
        </a:p>
      </dsp:txBody>
      <dsp:txXfrm>
        <a:off x="378221" y="0"/>
        <a:ext cx="9198169" cy="756442"/>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rgbClr val="FF0000"/>
              </a:solidFill>
            </a:rPr>
            <a:t>ÖN İNCELEME (4483) İŞLEMLERİ</a:t>
          </a:r>
          <a:endParaRPr lang="tr-TR" sz="2800" b="1" kern="1200" dirty="0">
            <a:solidFill>
              <a:srgbClr val="FF0000"/>
            </a:solidFill>
          </a:endParaRPr>
        </a:p>
      </dsp:txBody>
      <dsp:txXfrm>
        <a:off x="378221" y="0"/>
        <a:ext cx="9198169" cy="756442"/>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rgbClr val="FF0000"/>
              </a:solidFill>
            </a:rPr>
            <a:t>ÖN İNCELEME (4483) İŞLEMLERİ</a:t>
          </a:r>
          <a:endParaRPr lang="tr-TR" sz="2800" b="1" kern="1200" dirty="0">
            <a:solidFill>
              <a:srgbClr val="FF0000"/>
            </a:solidFill>
          </a:endParaRPr>
        </a:p>
      </dsp:txBody>
      <dsp:txXfrm>
        <a:off x="378221" y="0"/>
        <a:ext cx="9198169" cy="75644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476699" cy="476699"/>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238349" y="0"/>
          <a:ext cx="9338041" cy="476699"/>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rgbClr val="FF0000"/>
              </a:solidFill>
            </a:rPr>
            <a:t>ÖN İNCELEME (4483) İŞLEMLERİ</a:t>
          </a:r>
          <a:endParaRPr lang="tr-TR" sz="2800" b="1" kern="1200" dirty="0">
            <a:solidFill>
              <a:srgbClr val="FF0000"/>
            </a:solidFill>
          </a:endParaRPr>
        </a:p>
      </dsp:txBody>
      <dsp:txXfrm>
        <a:off x="238349" y="0"/>
        <a:ext cx="9338041" cy="476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A56BE-77D6-4933-8038-857F291EDB2B}">
      <dsp:nvSpPr>
        <dsp:cNvPr id="0" name=""/>
        <dsp:cNvSpPr/>
      </dsp:nvSpPr>
      <dsp:spPr>
        <a:xfrm flipH="1">
          <a:off x="2393570" y="-6856"/>
          <a:ext cx="1435859" cy="1434438"/>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65073F-D778-430C-942C-EE7E64C75885}">
      <dsp:nvSpPr>
        <dsp:cNvPr id="0" name=""/>
        <dsp:cNvSpPr/>
      </dsp:nvSpPr>
      <dsp:spPr>
        <a:xfrm>
          <a:off x="717574" y="0"/>
          <a:ext cx="2394280" cy="14344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241550" rtl="0">
            <a:lnSpc>
              <a:spcPct val="90000"/>
            </a:lnSpc>
            <a:spcBef>
              <a:spcPct val="0"/>
            </a:spcBef>
            <a:spcAft>
              <a:spcPts val="0"/>
            </a:spcAft>
          </a:pPr>
          <a:r>
            <a:rPr lang="en-US" sz="1800" b="1" kern="1200" dirty="0" err="1" smtClean="0"/>
            <a:t>Cumhuriyet</a:t>
          </a:r>
          <a:r>
            <a:rPr lang="en-US" sz="1800" b="1" kern="1200" dirty="0" smtClean="0"/>
            <a:t> </a:t>
          </a:r>
          <a:r>
            <a:rPr lang="en-US" sz="1800" b="1" kern="1200" dirty="0" err="1" smtClean="0"/>
            <a:t>Başsavcılığı</a:t>
          </a:r>
          <a:r>
            <a:rPr lang="en-US" sz="1800" b="1" kern="1200" dirty="0" smtClean="0"/>
            <a:t> </a:t>
          </a:r>
          <a:r>
            <a:rPr lang="en-US" sz="1800" b="1" kern="1200" dirty="0" err="1" smtClean="0"/>
            <a:t>tarafından</a:t>
          </a:r>
          <a:r>
            <a:rPr lang="en-US" sz="1800" b="1" kern="1200" dirty="0" smtClean="0"/>
            <a:t> </a:t>
          </a:r>
          <a:r>
            <a:rPr lang="en-US" sz="1800" b="1" kern="1200" dirty="0" err="1" smtClean="0"/>
            <a:t>gönderilen</a:t>
          </a:r>
          <a:r>
            <a:rPr lang="en-US" sz="1800" b="1" kern="1200" dirty="0" smtClean="0"/>
            <a:t> </a:t>
          </a:r>
          <a:r>
            <a:rPr lang="en-US" sz="1800" b="1" kern="1200" dirty="0" err="1" smtClean="0"/>
            <a:t>Soruşturma</a:t>
          </a:r>
          <a:r>
            <a:rPr lang="en-US" sz="1800" b="1" kern="1200" dirty="0" smtClean="0"/>
            <a:t> </a:t>
          </a:r>
          <a:r>
            <a:rPr lang="en-US" sz="1800" b="1" kern="1200" dirty="0" err="1" smtClean="0"/>
            <a:t>İzin</a:t>
          </a:r>
          <a:r>
            <a:rPr lang="en-US" sz="1800" b="1" kern="1200" dirty="0" smtClean="0"/>
            <a:t> </a:t>
          </a:r>
          <a:r>
            <a:rPr lang="en-US" sz="1800" b="1" kern="1200" dirty="0" err="1" smtClean="0"/>
            <a:t>Talepleri</a:t>
          </a:r>
          <a:endParaRPr lang="tr-TR" sz="1800" b="1" kern="1200" dirty="0"/>
        </a:p>
      </dsp:txBody>
      <dsp:txXfrm>
        <a:off x="717574" y="0"/>
        <a:ext cx="2394280" cy="143443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rgbClr val="FF0000"/>
              </a:solidFill>
            </a:rPr>
            <a:t>ÖN İNCELEME (4483) İŞLEMLERİ</a:t>
          </a:r>
          <a:endParaRPr lang="tr-TR" sz="2800" b="1" kern="1200" dirty="0">
            <a:solidFill>
              <a:srgbClr val="FF0000"/>
            </a:solidFill>
          </a:endParaRPr>
        </a:p>
      </dsp:txBody>
      <dsp:txXfrm>
        <a:off x="378221" y="0"/>
        <a:ext cx="9198169" cy="756442"/>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756442" cy="756442"/>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378221" y="0"/>
          <a:ext cx="9198169" cy="756442"/>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rgbClr val="FF0000"/>
              </a:solidFill>
            </a:rPr>
            <a:t>ÖN İNCELEME (4483) İŞLEMLERİ</a:t>
          </a:r>
          <a:endParaRPr lang="tr-TR" sz="2800" b="1" kern="1200" dirty="0">
            <a:solidFill>
              <a:srgbClr val="FF0000"/>
            </a:solidFill>
          </a:endParaRPr>
        </a:p>
      </dsp:txBody>
      <dsp:txXfrm>
        <a:off x="378221" y="0"/>
        <a:ext cx="9198169" cy="75644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3549"/>
          <a:ext cx="294296" cy="294296"/>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147147" y="0"/>
          <a:ext cx="9429243" cy="294296"/>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ÖRNEK ÖN İNCELEME/SORUŞTURMA/ARAŞTIRMA/İNCELEME RAPORU</a:t>
          </a:r>
          <a:endParaRPr lang="tr-TR" sz="2000" b="1" kern="1200" dirty="0">
            <a:solidFill>
              <a:srgbClr val="FF0000"/>
            </a:solidFill>
          </a:endParaRPr>
        </a:p>
      </dsp:txBody>
      <dsp:txXfrm>
        <a:off x="147147" y="0"/>
        <a:ext cx="9429243" cy="294296"/>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427273" cy="427273"/>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213636" y="0"/>
          <a:ext cx="9362754" cy="427273"/>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rgbClr val="FF0000"/>
              </a:solidFill>
            </a:rPr>
            <a:t>KARAR ŞABLONU</a:t>
          </a:r>
          <a:endParaRPr lang="tr-TR" sz="2800" b="1" kern="1200" dirty="0">
            <a:solidFill>
              <a:srgbClr val="FF0000"/>
            </a:solidFill>
          </a:endParaRPr>
        </a:p>
      </dsp:txBody>
      <dsp:txXfrm>
        <a:off x="213636" y="0"/>
        <a:ext cx="9362754" cy="427273"/>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1062441" cy="1062441"/>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531220" y="0"/>
          <a:ext cx="9045170" cy="1062441"/>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rgbClr val="FF0000"/>
              </a:solidFill>
            </a:rPr>
            <a:t>İLGİLİ MEVZUAT VE ÖRNEKLER</a:t>
          </a:r>
          <a:endParaRPr lang="tr-TR" sz="2800" b="1" kern="1200" dirty="0">
            <a:solidFill>
              <a:srgbClr val="FF0000"/>
            </a:solidFill>
          </a:endParaRPr>
        </a:p>
      </dsp:txBody>
      <dsp:txXfrm>
        <a:off x="531220" y="0"/>
        <a:ext cx="9045170" cy="1062441"/>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0F8B-DB64-475E-B6BE-C09E00728910}">
      <dsp:nvSpPr>
        <dsp:cNvPr id="0" name=""/>
        <dsp:cNvSpPr/>
      </dsp:nvSpPr>
      <dsp:spPr>
        <a:xfrm rot="17546966">
          <a:off x="235191" y="-20595"/>
          <a:ext cx="1515761" cy="947351"/>
        </a:xfrm>
        <a:prstGeom prst="swooshArrow">
          <a:avLst>
            <a:gd name="adj1" fmla="val 25000"/>
            <a:gd name="adj2" fmla="val 25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998F6199-9261-42EF-BDFD-BEE99606CACC}">
      <dsp:nvSpPr>
        <dsp:cNvPr id="0" name=""/>
        <dsp:cNvSpPr/>
      </dsp:nvSpPr>
      <dsp:spPr>
        <a:xfrm>
          <a:off x="1391717" y="171527"/>
          <a:ext cx="112166" cy="1121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E2836-0AC7-4B9B-A1CE-5F61E4F8A1CB}">
      <dsp:nvSpPr>
        <dsp:cNvPr id="0" name=""/>
        <dsp:cNvSpPr/>
      </dsp:nvSpPr>
      <dsp:spPr>
        <a:xfrm>
          <a:off x="390887" y="186420"/>
          <a:ext cx="1507521" cy="781525"/>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9435" bIns="0" numCol="1" spcCol="1270" anchor="t" anchorCtr="0">
          <a:noAutofit/>
        </a:bodyPr>
        <a:lstStyle/>
        <a:p>
          <a:pPr lvl="0" algn="r" defTabSz="711200" rtl="0">
            <a:lnSpc>
              <a:spcPct val="90000"/>
            </a:lnSpc>
            <a:spcBef>
              <a:spcPct val="0"/>
            </a:spcBef>
            <a:spcAft>
              <a:spcPct val="35000"/>
            </a:spcAft>
          </a:pPr>
          <a:r>
            <a:rPr lang="tr-TR" sz="1600" b="1" kern="1200" dirty="0" smtClean="0">
              <a:hlinkClick xmlns:r="http://schemas.openxmlformats.org/officeDocument/2006/relationships" r:id="" action="ppaction://hlinksldjump"/>
            </a:rPr>
            <a:t>SUNUM PLANINA DÖNELİM</a:t>
          </a:r>
          <a:endParaRPr lang="tr-TR" sz="1600" kern="1200" dirty="0"/>
        </a:p>
      </dsp:txBody>
      <dsp:txXfrm>
        <a:off x="429038" y="224571"/>
        <a:ext cx="1431219" cy="705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BD22-3760-4746-9939-D82504467BB2}">
      <dsp:nvSpPr>
        <dsp:cNvPr id="0" name=""/>
        <dsp:cNvSpPr/>
      </dsp:nvSpPr>
      <dsp:spPr>
        <a:xfrm>
          <a:off x="0" y="0"/>
          <a:ext cx="1524000" cy="152400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01E6FA-DC26-49DC-8633-575044C392BB}">
      <dsp:nvSpPr>
        <dsp:cNvPr id="0" name=""/>
        <dsp:cNvSpPr/>
      </dsp:nvSpPr>
      <dsp:spPr>
        <a:xfrm>
          <a:off x="762000" y="0"/>
          <a:ext cx="8459382" cy="1524000"/>
        </a:xfrm>
        <a:prstGeom prst="rect">
          <a:avLst/>
        </a:prstGeom>
        <a:solidFill>
          <a:schemeClr val="lt1">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solidFill>
                <a:srgbClr val="FF0000"/>
              </a:solidFill>
              <a:effectLst>
                <a:outerShdw blurRad="38100" dist="38100" dir="2700000" algn="tl">
                  <a:srgbClr val="000000">
                    <a:alpha val="43137"/>
                  </a:srgbClr>
                </a:outerShdw>
              </a:effectLst>
            </a:rPr>
            <a:t>OLAĞAN DIŞI BİR OLAY </a:t>
          </a:r>
          <a:endParaRPr lang="tr-TR" sz="3700" b="1" kern="1200" dirty="0" smtClean="0">
            <a:solidFill>
              <a:srgbClr val="FF0000"/>
            </a:solidFill>
            <a:effectLst>
              <a:outerShdw blurRad="38100" dist="38100" dir="2700000" algn="tl">
                <a:srgbClr val="000000">
                  <a:alpha val="43137"/>
                </a:srgbClr>
              </a:outerShdw>
            </a:effectLst>
          </a:endParaRPr>
        </a:p>
        <a:p>
          <a:pPr lvl="0" algn="ctr" defTabSz="1644650" rtl="0">
            <a:lnSpc>
              <a:spcPct val="90000"/>
            </a:lnSpc>
            <a:spcBef>
              <a:spcPct val="0"/>
            </a:spcBef>
            <a:spcAft>
              <a:spcPct val="35000"/>
            </a:spcAft>
          </a:pPr>
          <a:r>
            <a:rPr lang="en-US" sz="3700" b="1" kern="1200" dirty="0" smtClean="0">
              <a:solidFill>
                <a:srgbClr val="FF0000"/>
              </a:solidFill>
              <a:effectLst>
                <a:outerShdw blurRad="38100" dist="38100" dir="2700000" algn="tl">
                  <a:srgbClr val="000000">
                    <a:alpha val="43137"/>
                  </a:srgbClr>
                </a:outerShdw>
              </a:effectLst>
            </a:rPr>
            <a:t>İHBAR</a:t>
          </a:r>
          <a:r>
            <a:rPr lang="tr-TR" sz="3700" b="1" kern="1200" dirty="0" smtClean="0">
              <a:solidFill>
                <a:srgbClr val="FF0000"/>
              </a:solidFill>
              <a:effectLst>
                <a:outerShdw blurRad="38100" dist="38100" dir="2700000" algn="tl">
                  <a:srgbClr val="000000">
                    <a:alpha val="43137"/>
                  </a:srgbClr>
                </a:outerShdw>
              </a:effectLst>
            </a:rPr>
            <a:t> </a:t>
          </a:r>
          <a:r>
            <a:rPr lang="en-US" sz="3700" b="1" kern="1200" dirty="0" smtClean="0">
              <a:solidFill>
                <a:srgbClr val="FF0000"/>
              </a:solidFill>
              <a:effectLst>
                <a:outerShdw blurRad="38100" dist="38100" dir="2700000" algn="tl">
                  <a:srgbClr val="000000">
                    <a:alpha val="43137"/>
                  </a:srgbClr>
                </a:outerShdw>
              </a:effectLst>
            </a:rPr>
            <a:t>VEYA</a:t>
          </a:r>
          <a:r>
            <a:rPr lang="tr-TR" sz="3700" b="1" kern="1200" dirty="0" smtClean="0">
              <a:solidFill>
                <a:srgbClr val="FF0000"/>
              </a:solidFill>
              <a:effectLst>
                <a:outerShdw blurRad="38100" dist="38100" dir="2700000" algn="tl">
                  <a:srgbClr val="000000">
                    <a:alpha val="43137"/>
                  </a:srgbClr>
                </a:outerShdw>
              </a:effectLst>
            </a:rPr>
            <a:t> </a:t>
          </a:r>
          <a:r>
            <a:rPr lang="en-US" sz="3700" b="1" kern="1200" dirty="0" smtClean="0">
              <a:solidFill>
                <a:srgbClr val="FF0000"/>
              </a:solidFill>
              <a:effectLst>
                <a:outerShdw blurRad="38100" dist="38100" dir="2700000" algn="tl">
                  <a:srgbClr val="000000">
                    <a:alpha val="43137"/>
                  </a:srgbClr>
                </a:outerShdw>
              </a:effectLst>
            </a:rPr>
            <a:t>ŞİKAYET</a:t>
          </a:r>
          <a:endParaRPr lang="tr-TR" sz="3700" b="1" kern="1200" dirty="0">
            <a:solidFill>
              <a:srgbClr val="FF0000"/>
            </a:solidFill>
            <a:effectLst>
              <a:outerShdw blurRad="38100" dist="38100" dir="2700000" algn="tl">
                <a:srgbClr val="000000">
                  <a:alpha val="43137"/>
                </a:srgbClr>
              </a:outerShdw>
            </a:effectLst>
          </a:endParaRPr>
        </a:p>
      </dsp:txBody>
      <dsp:txXfrm>
        <a:off x="762000" y="0"/>
        <a:ext cx="8459382" cy="1524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65290-26D7-442B-A388-153B686D0F7D}">
      <dsp:nvSpPr>
        <dsp:cNvPr id="0" name=""/>
        <dsp:cNvSpPr/>
      </dsp:nvSpPr>
      <dsp:spPr>
        <a:xfrm>
          <a:off x="0" y="0"/>
          <a:ext cx="1434438" cy="1434438"/>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7DF961-6623-499E-9C2F-020166E8F476}">
      <dsp:nvSpPr>
        <dsp:cNvPr id="0" name=""/>
        <dsp:cNvSpPr/>
      </dsp:nvSpPr>
      <dsp:spPr>
        <a:xfrm>
          <a:off x="717219" y="0"/>
          <a:ext cx="2284292" cy="14344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endParaRPr lang="tr-TR" sz="1700" kern="1200" dirty="0"/>
        </a:p>
      </dsp:txBody>
      <dsp:txXfrm>
        <a:off x="717219" y="0"/>
        <a:ext cx="2284292" cy="430332"/>
      </dsp:txXfrm>
    </dsp:sp>
    <dsp:sp modelId="{7246E261-3C0E-483D-8E01-EBC6E9B15BC4}">
      <dsp:nvSpPr>
        <dsp:cNvPr id="0" name=""/>
        <dsp:cNvSpPr/>
      </dsp:nvSpPr>
      <dsp:spPr>
        <a:xfrm>
          <a:off x="251027" y="430332"/>
          <a:ext cx="932384" cy="932384"/>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F52F7B5-B558-4992-9CD8-E06B18EDD45D}">
      <dsp:nvSpPr>
        <dsp:cNvPr id="0" name=""/>
        <dsp:cNvSpPr/>
      </dsp:nvSpPr>
      <dsp:spPr>
        <a:xfrm>
          <a:off x="717219" y="430332"/>
          <a:ext cx="2284292" cy="93238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t>İnceleme</a:t>
          </a:r>
          <a:r>
            <a:rPr lang="tr-TR" sz="1700" b="1" kern="1200" dirty="0" smtClean="0"/>
            <a:t> Başlatılır</a:t>
          </a:r>
          <a:endParaRPr lang="tr-TR" sz="1700" b="1" kern="1200" dirty="0"/>
        </a:p>
      </dsp:txBody>
      <dsp:txXfrm>
        <a:off x="717219" y="430332"/>
        <a:ext cx="2284292" cy="430331"/>
      </dsp:txXfrm>
    </dsp:sp>
    <dsp:sp modelId="{90BC6435-E3FC-49A0-90D5-6C9C2DCE27F8}">
      <dsp:nvSpPr>
        <dsp:cNvPr id="0" name=""/>
        <dsp:cNvSpPr/>
      </dsp:nvSpPr>
      <dsp:spPr>
        <a:xfrm>
          <a:off x="502053" y="860663"/>
          <a:ext cx="430331" cy="430331"/>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32BC73-C149-4CCA-BAF3-0080697258F6}">
      <dsp:nvSpPr>
        <dsp:cNvPr id="0" name=""/>
        <dsp:cNvSpPr/>
      </dsp:nvSpPr>
      <dsp:spPr>
        <a:xfrm>
          <a:off x="717219" y="860663"/>
          <a:ext cx="2284292" cy="43033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t>Araştırma</a:t>
          </a:r>
          <a:r>
            <a:rPr lang="en-US" sz="1700" b="1" kern="1200" dirty="0" smtClean="0"/>
            <a:t> </a:t>
          </a:r>
          <a:r>
            <a:rPr lang="en-US" sz="1700" b="1" kern="1200" dirty="0" err="1" smtClean="0"/>
            <a:t>Başlatılır</a:t>
          </a:r>
          <a:endParaRPr lang="tr-TR" sz="1700" b="1" kern="1200" dirty="0"/>
        </a:p>
      </dsp:txBody>
      <dsp:txXfrm>
        <a:off x="717219" y="860663"/>
        <a:ext cx="2284292" cy="430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61D99-2629-4D27-8869-342D22FD870F}">
      <dsp:nvSpPr>
        <dsp:cNvPr id="0" name=""/>
        <dsp:cNvSpPr/>
      </dsp:nvSpPr>
      <dsp:spPr>
        <a:xfrm flipH="1">
          <a:off x="421524" y="-10130"/>
          <a:ext cx="45715" cy="1434438"/>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F94F647-5DEB-400B-B558-95D2C7744EF5}">
      <dsp:nvSpPr>
        <dsp:cNvPr id="0" name=""/>
        <dsp:cNvSpPr/>
      </dsp:nvSpPr>
      <dsp:spPr>
        <a:xfrm>
          <a:off x="513954" y="0"/>
          <a:ext cx="2754264" cy="14344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endParaRPr lang="tr-TR" sz="1900" kern="1200" dirty="0"/>
        </a:p>
      </dsp:txBody>
      <dsp:txXfrm>
        <a:off x="513954" y="0"/>
        <a:ext cx="2754264" cy="430332"/>
      </dsp:txXfrm>
    </dsp:sp>
    <dsp:sp modelId="{A4094A9A-37FF-40BB-A15E-4FA92A6399B0}">
      <dsp:nvSpPr>
        <dsp:cNvPr id="0" name=""/>
        <dsp:cNvSpPr/>
      </dsp:nvSpPr>
      <dsp:spPr>
        <a:xfrm>
          <a:off x="650936" y="485290"/>
          <a:ext cx="44577" cy="932384"/>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0787C0-BA85-4E32-9657-DB672591FBAC}">
      <dsp:nvSpPr>
        <dsp:cNvPr id="0" name=""/>
        <dsp:cNvSpPr/>
      </dsp:nvSpPr>
      <dsp:spPr>
        <a:xfrm>
          <a:off x="514395" y="417118"/>
          <a:ext cx="2754264" cy="93238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İşlemden</a:t>
          </a:r>
          <a:r>
            <a:rPr lang="en-US" sz="1400" b="1" kern="1200" dirty="0" smtClean="0"/>
            <a:t> </a:t>
          </a:r>
          <a:r>
            <a:rPr lang="en-US" sz="1400" b="1" kern="1200" dirty="0" err="1" smtClean="0"/>
            <a:t>Kaldırma</a:t>
          </a:r>
          <a:r>
            <a:rPr lang="tr-TR" sz="1400" b="1" kern="1200" dirty="0" smtClean="0"/>
            <a:t> </a:t>
          </a:r>
          <a:r>
            <a:rPr lang="en-US" sz="1400" b="1" kern="1200" dirty="0" err="1" smtClean="0"/>
            <a:t>Onayı</a:t>
          </a:r>
          <a:r>
            <a:rPr lang="en-US" sz="1400" b="1" kern="1200" dirty="0" smtClean="0"/>
            <a:t> </a:t>
          </a:r>
          <a:r>
            <a:rPr lang="en-US" sz="1400" b="1" kern="1200" dirty="0" err="1" smtClean="0"/>
            <a:t>Alınır</a:t>
          </a:r>
          <a:endParaRPr lang="tr-TR" sz="1400" b="1" kern="1200" dirty="0"/>
        </a:p>
      </dsp:txBody>
      <dsp:txXfrm>
        <a:off x="514395" y="417118"/>
        <a:ext cx="2754264" cy="430331"/>
      </dsp:txXfrm>
    </dsp:sp>
    <dsp:sp modelId="{13736D27-2EB7-4C55-87DB-BCD39AB47695}">
      <dsp:nvSpPr>
        <dsp:cNvPr id="0" name=""/>
        <dsp:cNvSpPr/>
      </dsp:nvSpPr>
      <dsp:spPr>
        <a:xfrm>
          <a:off x="428376" y="925035"/>
          <a:ext cx="41148" cy="430331"/>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48F1A14-E9B3-4AD1-B485-682209C2FD3F}">
      <dsp:nvSpPr>
        <dsp:cNvPr id="0" name=""/>
        <dsp:cNvSpPr/>
      </dsp:nvSpPr>
      <dsp:spPr>
        <a:xfrm>
          <a:off x="518995" y="865408"/>
          <a:ext cx="2754264" cy="43033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İşleme</a:t>
          </a:r>
          <a:r>
            <a:rPr lang="tr-TR" sz="1400" b="1" kern="1200" dirty="0" smtClean="0"/>
            <a:t> </a:t>
          </a:r>
          <a:r>
            <a:rPr lang="en-US" sz="1400" b="1" kern="1200" dirty="0" err="1" smtClean="0"/>
            <a:t>Konulmama</a:t>
          </a:r>
          <a:r>
            <a:rPr lang="en-US" sz="1400" b="1" kern="1200" dirty="0" smtClean="0"/>
            <a:t> </a:t>
          </a:r>
          <a:r>
            <a:rPr lang="en-US" sz="1400" b="1" kern="1200" dirty="0" err="1" smtClean="0"/>
            <a:t>Onayı</a:t>
          </a:r>
          <a:r>
            <a:rPr lang="en-US" sz="1400" b="1" kern="1200" dirty="0" smtClean="0"/>
            <a:t> </a:t>
          </a:r>
          <a:r>
            <a:rPr lang="en-US" sz="1400" b="1" kern="1200" dirty="0" err="1" smtClean="0"/>
            <a:t>Alınır</a:t>
          </a:r>
          <a:endParaRPr lang="tr-TR" sz="1400" b="1" kern="1200" dirty="0"/>
        </a:p>
      </dsp:txBody>
      <dsp:txXfrm>
        <a:off x="518995" y="865408"/>
        <a:ext cx="2754264" cy="43033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T.C. KASTAMONU VALİLİĞİ   /   İNCELEME ARAŞTIRMA SORUŞTURMA REHBERİ</a:t>
            </a: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361420-79CA-463E-BA52-57DE1210FD86}" type="datetimeFigureOut">
              <a:rPr lang="tr-TR" smtClean="0"/>
              <a:t>10.8.2022</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94DD7-BBAE-406C-9A34-93B7550412D0}" type="slidenum">
              <a:rPr lang="tr-TR" smtClean="0"/>
              <a:t>‹#›</a:t>
            </a:fld>
            <a:endParaRPr lang="tr-TR"/>
          </a:p>
        </p:txBody>
      </p:sp>
    </p:spTree>
    <p:extLst>
      <p:ext uri="{BB962C8B-B14F-4D97-AF65-F5344CB8AC3E}">
        <p14:creationId xmlns:p14="http://schemas.microsoft.com/office/powerpoint/2010/main" val="23214265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T.C. KASTAMONU VALİLİĞİ   /   İNCELEME ARAŞTIRMA SORUŞTURMA REHBERİ</a:t>
            </a: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FE69B-421B-4C4A-BA5C-8A6E86FF15C1}" type="datetimeFigureOut">
              <a:rPr lang="tr-TR" smtClean="0"/>
              <a:t>10.8.2022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CDF9C-06B2-455A-9E15-D6E669311DEB}" type="slidenum">
              <a:rPr lang="tr-TR" smtClean="0"/>
              <a:t>‹#›</a:t>
            </a:fld>
            <a:endParaRPr lang="tr-TR"/>
          </a:p>
        </p:txBody>
      </p:sp>
    </p:spTree>
    <p:extLst>
      <p:ext uri="{BB962C8B-B14F-4D97-AF65-F5344CB8AC3E}">
        <p14:creationId xmlns:p14="http://schemas.microsoft.com/office/powerpoint/2010/main" val="18309793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35F9A60-45DC-4876-A839-A829A231A7FE}" type="datetime1">
              <a:rPr lang="en-US" smtClean="0"/>
              <a:t>8/10/2022</a:t>
            </a:fld>
            <a:endParaRPr lang="en-US" dirty="0"/>
          </a:p>
        </p:txBody>
      </p:sp>
      <p:sp>
        <p:nvSpPr>
          <p:cNvPr id="5" name="Footer Placeholder 4"/>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59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D7363A-7626-4007-B668-2D59F88AFC93}" type="datetime1">
              <a:rPr lang="en-US" smtClean="0"/>
              <a:t>8/10/2022</a:t>
            </a:fld>
            <a:endParaRPr lang="en-US" dirty="0"/>
          </a:p>
        </p:txBody>
      </p:sp>
      <p:sp>
        <p:nvSpPr>
          <p:cNvPr id="5" name="Footer Placeholder 4"/>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030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E473FA1-CCCD-44AE-A9DD-8A796AF635BC}" type="datetime1">
              <a:rPr lang="en-US" smtClean="0"/>
              <a:t>8/10/2022</a:t>
            </a:fld>
            <a:endParaRPr lang="en-US" dirty="0"/>
          </a:p>
        </p:txBody>
      </p:sp>
      <p:sp>
        <p:nvSpPr>
          <p:cNvPr id="5" name="Footer Placeholder 4"/>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143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D71C3258-B30A-43AE-9B16-EE11DED8F7FF}" type="datetime1">
              <a:rPr lang="en-US" smtClean="0"/>
              <a:t>8/10/2022</a:t>
            </a:fld>
            <a:endParaRPr lang="en-US" dirty="0"/>
          </a:p>
        </p:txBody>
      </p:sp>
      <p:sp>
        <p:nvSpPr>
          <p:cNvPr id="6" name="Footer Placeholder 5"/>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595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A959B78-CA35-4F43-B7B4-F3A3CE977265}" type="datetime1">
              <a:rPr lang="en-US" smtClean="0"/>
              <a:t>8/10/2022</a:t>
            </a:fld>
            <a:endParaRPr lang="en-US" dirty="0"/>
          </a:p>
        </p:txBody>
      </p:sp>
      <p:sp>
        <p:nvSpPr>
          <p:cNvPr id="6" name="Footer Placeholder 5"/>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5411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21E5C788-7BFB-44DC-BEA8-C975CE4AA6BF}" type="datetime1">
              <a:rPr lang="en-US" smtClean="0"/>
              <a:t>8/10/2022</a:t>
            </a:fld>
            <a:endParaRPr lang="en-US" dirty="0"/>
          </a:p>
        </p:txBody>
      </p:sp>
      <p:sp>
        <p:nvSpPr>
          <p:cNvPr id="6" name="Footer Placeholder 5"/>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898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21BD25-E782-49C7-815C-44E9AE0AADC8}" type="datetime1">
              <a:rPr lang="en-US" smtClean="0"/>
              <a:t>8/10/2022</a:t>
            </a:fld>
            <a:endParaRPr lang="en-US" dirty="0"/>
          </a:p>
        </p:txBody>
      </p:sp>
      <p:sp>
        <p:nvSpPr>
          <p:cNvPr id="5" name="Footer Placeholder 4"/>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9112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D7B65E-08FB-4238-A8D5-A3BE021BA15B}" type="datetime1">
              <a:rPr lang="en-US" smtClean="0"/>
              <a:t>8/10/2022</a:t>
            </a:fld>
            <a:endParaRPr lang="en-US" dirty="0"/>
          </a:p>
        </p:txBody>
      </p:sp>
      <p:sp>
        <p:nvSpPr>
          <p:cNvPr id="5" name="Footer Placeholder 4"/>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292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412639-2399-4B31-9A1E-65C04F360E4A}" type="datetime1">
              <a:rPr lang="en-US" smtClean="0"/>
              <a:t>8/10/2022</a:t>
            </a:fld>
            <a:endParaRPr lang="en-US" dirty="0"/>
          </a:p>
        </p:txBody>
      </p:sp>
      <p:sp>
        <p:nvSpPr>
          <p:cNvPr id="5" name="Footer Placeholder 4"/>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67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797A4C3-98D9-4FC9-B715-302BE927996C}" type="datetime1">
              <a:rPr lang="en-US" smtClean="0"/>
              <a:t>8/10/2022</a:t>
            </a:fld>
            <a:endParaRPr lang="en-US" dirty="0"/>
          </a:p>
        </p:txBody>
      </p:sp>
      <p:sp>
        <p:nvSpPr>
          <p:cNvPr id="5" name="Footer Placeholder 4"/>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992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A0621A0-3CF1-4103-AC0D-34C6FC2BB58F}" type="datetime1">
              <a:rPr lang="en-US" smtClean="0"/>
              <a:t>8/10/2022</a:t>
            </a:fld>
            <a:endParaRPr lang="en-US" dirty="0"/>
          </a:p>
        </p:txBody>
      </p:sp>
      <p:sp>
        <p:nvSpPr>
          <p:cNvPr id="6" name="Footer Placeholder 5"/>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877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3C3C2BD-BD05-40CD-AA37-2B72B76E4589}" type="datetime1">
              <a:rPr lang="en-US" smtClean="0"/>
              <a:t>8/10/2022</a:t>
            </a:fld>
            <a:endParaRPr lang="en-US" dirty="0"/>
          </a:p>
        </p:txBody>
      </p:sp>
      <p:sp>
        <p:nvSpPr>
          <p:cNvPr id="8" name="Footer Placeholder 7"/>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974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DE3F023-B937-41DE-9499-3F1F2366ABE1}" type="datetime1">
              <a:rPr lang="en-US" smtClean="0"/>
              <a:t>8/10/2022</a:t>
            </a:fld>
            <a:endParaRPr lang="en-US" dirty="0"/>
          </a:p>
        </p:txBody>
      </p:sp>
      <p:sp>
        <p:nvSpPr>
          <p:cNvPr id="4" name="Footer Placeholder 3"/>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25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B7478-DC56-40F3-BB16-09EB789CA0AB}" type="datetime1">
              <a:rPr lang="en-US" smtClean="0"/>
              <a:t>8/10/2022</a:t>
            </a:fld>
            <a:endParaRPr lang="en-US" dirty="0"/>
          </a:p>
        </p:txBody>
      </p:sp>
      <p:sp>
        <p:nvSpPr>
          <p:cNvPr id="3" name="Footer Placeholder 2"/>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84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BB39E38-37BA-4861-8062-830333534F98}" type="datetime1">
              <a:rPr lang="en-US" smtClean="0"/>
              <a:t>8/10/2022</a:t>
            </a:fld>
            <a:endParaRPr lang="en-US" dirty="0"/>
          </a:p>
        </p:txBody>
      </p:sp>
      <p:sp>
        <p:nvSpPr>
          <p:cNvPr id="6" name="Footer Placeholder 5"/>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357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9279AA2-5974-4C14-9FA8-8083A23A4007}" type="datetime1">
              <a:rPr lang="en-US" smtClean="0"/>
              <a:t>8/10/2022</a:t>
            </a:fld>
            <a:endParaRPr lang="en-US" dirty="0"/>
          </a:p>
        </p:txBody>
      </p:sp>
      <p:sp>
        <p:nvSpPr>
          <p:cNvPr id="6" name="Footer Placeholder 5"/>
          <p:cNvSpPr>
            <a:spLocks noGrp="1"/>
          </p:cNvSpPr>
          <p:nvPr>
            <p:ph type="ftr" sz="quarter" idx="11"/>
          </p:nvPr>
        </p:nvSpPr>
        <p:spPr/>
        <p:txBody>
          <a:bodyPr/>
          <a:lstStyle/>
          <a:p>
            <a:r>
              <a:rPr lang="en-US" smtClean="0"/>
              <a:t>T.C. KASTAMONU VALİLİĞİ   /   İNCELEME ARAŞTIRMA SORUŞTURMA REHBERİ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651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5F1636-5C45-4AF9-AF03-8815426F8F98}" type="datetime1">
              <a:rPr lang="en-US" smtClean="0"/>
              <a:t>8/10/2022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T.C. KASTAMONU VALİLİĞİ   /   İNCELEME ARAŞTIRMA SORUŞTURMA REHBERİ</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05990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diagramData" Target="../diagrams/data25.xml"/><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9.xml.rels><?xml version="1.0" encoding="UTF-8" standalone="yes"?>
<Relationships xmlns="http://schemas.openxmlformats.org/package/2006/relationships"><Relationship Id="rId8" Type="http://schemas.openxmlformats.org/officeDocument/2006/relationships/hyperlink" Target="https://barandogan.av.tr/supheli-sanik-gozaltina-alinan-kisi-tutuklu-hukumlu-hukumozlu-nedir.html" TargetMode="External"/><Relationship Id="rId3" Type="http://schemas.openxmlformats.org/officeDocument/2006/relationships/diagramLayout" Target="../diagrams/layout32.xml"/><Relationship Id="rId7" Type="http://schemas.openxmlformats.org/officeDocument/2006/relationships/hyperlink" Target="https://barandogan.av.tr/sorusturma-nedir-ve-sorusturma-yapilmasina-yer-olmadigina-dair-karara-itiraz.html" TargetMode="Externa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slide" Target="slide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diagramLayout" Target="../diagrams/layout50.xml"/><Relationship Id="rId7" Type="http://schemas.openxmlformats.org/officeDocument/2006/relationships/diagramData" Target="../diagrams/data51.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53.xml"/><Relationship Id="rId13" Type="http://schemas.openxmlformats.org/officeDocument/2006/relationships/diagramLayout" Target="../diagrams/layout54.xml"/><Relationship Id="rId3" Type="http://schemas.openxmlformats.org/officeDocument/2006/relationships/diagramLayout" Target="../diagrams/layout52.xml"/><Relationship Id="rId7" Type="http://schemas.openxmlformats.org/officeDocument/2006/relationships/diagramData" Target="../diagrams/data53.xml"/><Relationship Id="rId12" Type="http://schemas.openxmlformats.org/officeDocument/2006/relationships/diagramData" Target="../diagrams/data54.xml"/><Relationship Id="rId2" Type="http://schemas.openxmlformats.org/officeDocument/2006/relationships/diagramData" Target="../diagrams/data52.xml"/><Relationship Id="rId16" Type="http://schemas.microsoft.com/office/2007/relationships/diagramDrawing" Target="../diagrams/drawing54.xml"/><Relationship Id="rId1" Type="http://schemas.openxmlformats.org/officeDocument/2006/relationships/slideLayout" Target="../slideLayouts/slideLayout2.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5" Type="http://schemas.openxmlformats.org/officeDocument/2006/relationships/diagramColors" Target="../diagrams/colors54.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 Id="rId14" Type="http://schemas.openxmlformats.org/officeDocument/2006/relationships/diagramQuickStyle" Target="../diagrams/quickStyle5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26" Type="http://schemas.microsoft.com/office/2007/relationships/diagramDrawing" Target="../diagrams/drawing12.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5" Type="http://schemas.openxmlformats.org/officeDocument/2006/relationships/diagramColors" Target="../diagrams/colors12.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24" Type="http://schemas.openxmlformats.org/officeDocument/2006/relationships/diagramQuickStyle" Target="../diagrams/quickStyle12.xml"/><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diagramLayout" Target="../diagrams/layout12.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diagramData" Target="../diagrams/data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1.xml"/><Relationship Id="rId7" Type="http://schemas.openxmlformats.org/officeDocument/2006/relationships/hyperlink" Target="https://www.icisleri.gov.tr/kurumlar/icisleri.gov.tr/IcSite/mulkiyeteftis/Tefti%C5%9F%20Mevzuat/memur_ve_kamu_yargi_yonergesi(1).docx" TargetMode="Externa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64.xml"/><Relationship Id="rId13" Type="http://schemas.openxmlformats.org/officeDocument/2006/relationships/diagramQuickStyle" Target="../diagrams/quickStyle65.xml"/><Relationship Id="rId3" Type="http://schemas.openxmlformats.org/officeDocument/2006/relationships/hyperlink" Target="https://www.icisleri.gov.tr/kurumlar/icisleri.gov.tr/IcSite/mulkiyeteftis/Tefti%C5%9F%20Mevzuat/memur_ve_kamu_yargi_yonergesi(1).docx" TargetMode="External"/><Relationship Id="rId7" Type="http://schemas.openxmlformats.org/officeDocument/2006/relationships/diagramLayout" Target="../diagrams/layout64.xml"/><Relationship Id="rId12" Type="http://schemas.openxmlformats.org/officeDocument/2006/relationships/diagramLayout" Target="../diagrams/layout65.xml"/><Relationship Id="rId2" Type="http://schemas.openxmlformats.org/officeDocument/2006/relationships/hyperlink" Target="https://www.mevzuat.gov.tr/mevzuat?MevzuatNo=4483&amp;MevzuatTur=1&amp;MevzuatTertip=5" TargetMode="Externa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diagramData" Target="../diagrams/data64.xml"/><Relationship Id="rId11" Type="http://schemas.openxmlformats.org/officeDocument/2006/relationships/diagramData" Target="../diagrams/data65.xml"/><Relationship Id="rId5" Type="http://schemas.openxmlformats.org/officeDocument/2006/relationships/hyperlink" Target="https://tkb.meb.gov.tr/www/belge-ornekleri/icerik/145" TargetMode="External"/><Relationship Id="rId15" Type="http://schemas.microsoft.com/office/2007/relationships/diagramDrawing" Target="../diagrams/drawing65.xml"/><Relationship Id="rId10" Type="http://schemas.microsoft.com/office/2007/relationships/diagramDrawing" Target="../diagrams/drawing64.xml"/><Relationship Id="rId4" Type="http://schemas.openxmlformats.org/officeDocument/2006/relationships/hyperlink" Target="https://www.mevzuat.gov.tr/mevzuat?MevzuatNo=3935&amp;MevzuatTur=21&amp;MevzuatTertip=5" TargetMode="External"/><Relationship Id="rId9" Type="http://schemas.openxmlformats.org/officeDocument/2006/relationships/diagramColors" Target="../diagrams/colors64.xml"/><Relationship Id="rId14" Type="http://schemas.openxmlformats.org/officeDocument/2006/relationships/diagramColors" Target="../diagrams/colors65.xml"/></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mailto:said.yildirim@icisleri.gov.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816" y="518643"/>
            <a:ext cx="1699703" cy="16862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Resi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335" y="735628"/>
            <a:ext cx="1375950" cy="1375950"/>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C:\Users\said.yildirim\Pictures\RAPOR.jpg"/>
          <p:cNvPicPr/>
          <p:nvPr/>
        </p:nvPicPr>
        <p:blipFill>
          <a:blip r:embed="rId4">
            <a:extLst>
              <a:ext uri="{28A0092B-C50C-407E-A947-70E740481C1C}">
                <a14:useLocalDpi xmlns:a14="http://schemas.microsoft.com/office/drawing/2010/main" val="0"/>
              </a:ext>
            </a:extLst>
          </a:blip>
          <a:srcRect/>
          <a:stretch>
            <a:fillRect/>
          </a:stretch>
        </p:blipFill>
        <p:spPr bwMode="auto">
          <a:xfrm>
            <a:off x="4972392" y="3532516"/>
            <a:ext cx="3134043" cy="18914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8" name="Diyagram 7"/>
          <p:cNvGraphicFramePr/>
          <p:nvPr>
            <p:extLst>
              <p:ext uri="{D42A27DB-BD31-4B8C-83A1-F6EECF244321}">
                <p14:modId xmlns:p14="http://schemas.microsoft.com/office/powerpoint/2010/main" val="3040786817"/>
              </p:ext>
            </p:extLst>
          </p:nvPr>
        </p:nvGraphicFramePr>
        <p:xfrm>
          <a:off x="2729842" y="412312"/>
          <a:ext cx="6297702" cy="20225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Dikdörtgen 4"/>
          <p:cNvSpPr/>
          <p:nvPr/>
        </p:nvSpPr>
        <p:spPr>
          <a:xfrm>
            <a:off x="3171109" y="2582342"/>
            <a:ext cx="6736608" cy="4275658"/>
          </a:xfrm>
          <a:prstGeom prst="rect">
            <a:avLst/>
          </a:prstGeom>
        </p:spPr>
        <p:txBody>
          <a:bodyPr wrap="square">
            <a:spAutoFit/>
          </a:bodyPr>
          <a:lstStyle/>
          <a:p>
            <a:pPr algn="ctr">
              <a:lnSpc>
                <a:spcPct val="107000"/>
              </a:lnSpc>
              <a:spcBef>
                <a:spcPts val="15"/>
              </a:spcBef>
              <a:spcAft>
                <a:spcPts val="800"/>
              </a:spcAft>
            </a:pPr>
            <a:r>
              <a:rPr lang="tr-TR" b="1" dirty="0" smtClean="0">
                <a:effectLst>
                  <a:outerShdw blurRad="38100" dist="38100" dir="2700000" algn="tl">
                    <a:srgbClr val="000000">
                      <a:alpha val="43137"/>
                    </a:srgbClr>
                  </a:outerShdw>
                </a:effectLst>
              </a:rPr>
              <a:t>İnceleme / Araştırma, </a:t>
            </a:r>
            <a:r>
              <a:rPr lang="en-US" b="1" dirty="0" err="1" smtClean="0">
                <a:effectLst>
                  <a:outerShdw blurRad="38100" dist="38100" dir="2700000" algn="tl">
                    <a:srgbClr val="000000">
                      <a:alpha val="43137"/>
                    </a:srgbClr>
                  </a:outerShdw>
                </a:effectLst>
              </a:rPr>
              <a:t>Ön</a:t>
            </a:r>
            <a:r>
              <a:rPr lang="en-US" b="1" dirty="0" smtClean="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İnceleme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ve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Soruşturmalarda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Uyulması</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Gereken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Usul</a:t>
            </a:r>
            <a:r>
              <a:rPr lang="en-US" b="1" dirty="0">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v</a:t>
            </a:r>
            <a:r>
              <a:rPr lang="en-US" b="1" dirty="0">
                <a:effectLst>
                  <a:outerShdw blurRad="38100" dist="38100" dir="2700000" algn="tl">
                    <a:srgbClr val="000000">
                      <a:alpha val="43137"/>
                    </a:srgbClr>
                  </a:outerShdw>
                </a:effectLst>
              </a:rPr>
              <a:t>e </a:t>
            </a:r>
            <a:r>
              <a:rPr lang="en-US" b="1" dirty="0" err="1" smtClean="0">
                <a:effectLst>
                  <a:outerShdw blurRad="38100" dist="38100" dir="2700000" algn="tl">
                    <a:srgbClr val="000000">
                      <a:alpha val="43137"/>
                    </a:srgbClr>
                  </a:outerShdw>
                </a:effectLst>
              </a:rPr>
              <a:t>Esaslar</a:t>
            </a:r>
            <a:endParaRPr lang="tr-TR" b="1" dirty="0" smtClean="0">
              <a:effectLst>
                <a:outerShdw blurRad="38100" dist="38100" dir="2700000" algn="tl">
                  <a:srgbClr val="000000">
                    <a:alpha val="43137"/>
                  </a:srgbClr>
                </a:outerShdw>
              </a:effectLst>
            </a:endParaRPr>
          </a:p>
          <a:p>
            <a:pPr algn="ctr">
              <a:lnSpc>
                <a:spcPct val="107000"/>
              </a:lnSpc>
              <a:spcBef>
                <a:spcPts val="15"/>
              </a:spcBef>
              <a:spcAft>
                <a:spcPts val="800"/>
              </a:spcAft>
            </a:pPr>
            <a:endParaRPr lang="tr-TR" b="1" dirty="0">
              <a:effectLst>
                <a:outerShdw blurRad="38100" dist="38100" dir="2700000" algn="tl">
                  <a:srgbClr val="000000">
                    <a:alpha val="43137"/>
                  </a:srgbClr>
                </a:outerShdw>
              </a:effectLst>
            </a:endParaRPr>
          </a:p>
          <a:p>
            <a:pPr algn="ctr">
              <a:lnSpc>
                <a:spcPct val="107000"/>
              </a:lnSpc>
              <a:spcBef>
                <a:spcPts val="15"/>
              </a:spcBef>
              <a:spcAft>
                <a:spcPts val="800"/>
              </a:spcAft>
            </a:pPr>
            <a:endParaRPr lang="tr-TR" b="1" dirty="0" smtClean="0">
              <a:effectLst>
                <a:outerShdw blurRad="38100" dist="38100" dir="2700000" algn="tl">
                  <a:srgbClr val="000000">
                    <a:alpha val="43137"/>
                  </a:srgbClr>
                </a:outerShdw>
              </a:effectLst>
            </a:endParaRPr>
          </a:p>
          <a:p>
            <a:pPr algn="ctr">
              <a:lnSpc>
                <a:spcPct val="107000"/>
              </a:lnSpc>
              <a:spcBef>
                <a:spcPts val="15"/>
              </a:spcBef>
              <a:spcAft>
                <a:spcPts val="800"/>
              </a:spcAft>
            </a:pPr>
            <a:endParaRPr lang="tr-TR" b="1" dirty="0">
              <a:effectLst>
                <a:outerShdw blurRad="38100" dist="38100" dir="2700000" algn="tl">
                  <a:srgbClr val="000000">
                    <a:alpha val="43137"/>
                  </a:srgbClr>
                </a:outerShdw>
              </a:effectLst>
            </a:endParaRPr>
          </a:p>
          <a:p>
            <a:pPr algn="ctr">
              <a:lnSpc>
                <a:spcPct val="107000"/>
              </a:lnSpc>
              <a:spcBef>
                <a:spcPts val="15"/>
              </a:spcBef>
              <a:spcAft>
                <a:spcPts val="800"/>
              </a:spcAft>
            </a:pPr>
            <a:endParaRPr lang="tr-TR" b="1" dirty="0" smtClean="0">
              <a:effectLst>
                <a:outerShdw blurRad="38100" dist="38100" dir="2700000" algn="tl">
                  <a:srgbClr val="000000">
                    <a:alpha val="43137"/>
                  </a:srgbClr>
                </a:outerShdw>
              </a:effectLst>
            </a:endParaRPr>
          </a:p>
          <a:p>
            <a:pPr algn="ctr">
              <a:lnSpc>
                <a:spcPct val="107000"/>
              </a:lnSpc>
              <a:spcBef>
                <a:spcPts val="15"/>
              </a:spcBef>
              <a:spcAft>
                <a:spcPts val="800"/>
              </a:spcAft>
            </a:pPr>
            <a:endParaRPr lang="tr-TR" b="1" dirty="0">
              <a:effectLst>
                <a:outerShdw blurRad="38100" dist="38100" dir="2700000" algn="tl">
                  <a:srgbClr val="000000">
                    <a:alpha val="43137"/>
                  </a:srgbClr>
                </a:outerShdw>
              </a:effectLst>
            </a:endParaRPr>
          </a:p>
          <a:p>
            <a:pPr algn="ctr">
              <a:lnSpc>
                <a:spcPct val="107000"/>
              </a:lnSpc>
              <a:spcBef>
                <a:spcPts val="15"/>
              </a:spcBef>
              <a:spcAft>
                <a:spcPts val="800"/>
              </a:spcAft>
            </a:pPr>
            <a:endParaRPr lang="tr-TR" b="1" dirty="0">
              <a:effectLst>
                <a:outerShdw blurRad="38100" dist="38100" dir="2700000" algn="tl">
                  <a:srgbClr val="000000">
                    <a:alpha val="43137"/>
                  </a:srgbClr>
                </a:outerShdw>
              </a:effectLst>
            </a:endParaRPr>
          </a:p>
          <a:p>
            <a:pPr algn="ctr">
              <a:lnSpc>
                <a:spcPct val="107000"/>
              </a:lnSpc>
              <a:spcBef>
                <a:spcPts val="15"/>
              </a:spcBef>
              <a:spcAft>
                <a:spcPts val="800"/>
              </a:spcAft>
            </a:pPr>
            <a:r>
              <a:rPr lang="en-US" b="1" dirty="0" smtClean="0">
                <a:effectLst>
                  <a:outerShdw blurRad="38100" dist="38100" dir="2700000" algn="tl">
                    <a:srgbClr val="000000">
                      <a:alpha val="43137"/>
                    </a:srgbClr>
                  </a:outerShdw>
                </a:effectLst>
              </a:rPr>
              <a:t>İNCELEME/ARAŞTIRMA </a:t>
            </a:r>
            <a:r>
              <a:rPr lang="en-US" b="1" dirty="0">
                <a:effectLst>
                  <a:outerShdw blurRad="38100" dist="38100" dir="2700000" algn="tl">
                    <a:srgbClr val="000000">
                      <a:alpha val="43137"/>
                    </a:srgbClr>
                  </a:outerShdw>
                </a:effectLst>
              </a:rPr>
              <a:t>SORUŞTURMA</a:t>
            </a:r>
            <a:endParaRPr lang="tr-TR" b="1" dirty="0">
              <a:effectLst>
                <a:outerShdw blurRad="38100" dist="38100" dir="2700000" algn="tl">
                  <a:srgbClr val="000000">
                    <a:alpha val="43137"/>
                  </a:srgbClr>
                </a:outerShdw>
              </a:effectLst>
            </a:endParaRPr>
          </a:p>
          <a:p>
            <a:pPr algn="ctr">
              <a:lnSpc>
                <a:spcPct val="107000"/>
              </a:lnSpc>
              <a:spcBef>
                <a:spcPts val="15"/>
              </a:spcBef>
              <a:spcAft>
                <a:spcPts val="800"/>
              </a:spcAft>
            </a:pPr>
            <a:r>
              <a:rPr lang="en-US" b="1" dirty="0">
                <a:effectLst>
                  <a:outerShdw blurRad="38100" dist="38100" dir="2700000" algn="tl">
                    <a:srgbClr val="000000">
                      <a:alpha val="43137"/>
                    </a:srgbClr>
                  </a:outerShdw>
                </a:effectLst>
              </a:rPr>
              <a:t>REHBERİ</a:t>
            </a:r>
            <a:endParaRPr lang="tr-TR" b="1" dirty="0">
              <a:effectLst>
                <a:outerShdw blurRad="38100" dist="38100" dir="2700000" algn="tl">
                  <a:srgbClr val="000000">
                    <a:alpha val="43137"/>
                  </a:srgbClr>
                </a:outerShdw>
              </a:effectLst>
            </a:endParaRPr>
          </a:p>
          <a:p>
            <a:pPr algn="ctr">
              <a:lnSpc>
                <a:spcPct val="107000"/>
              </a:lnSpc>
              <a:spcBef>
                <a:spcPts val="15"/>
              </a:spcBef>
              <a:spcAft>
                <a:spcPts val="800"/>
              </a:spcAft>
            </a:pPr>
            <a:r>
              <a:rPr lang="tr-T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2022</a:t>
            </a:r>
            <a:endParaRPr lang="tr-TR" b="1" dirty="0">
              <a:effectLst>
                <a:outerShdw blurRad="38100" dist="38100" dir="2700000" algn="tl">
                  <a:srgbClr val="000000">
                    <a:alpha val="43137"/>
                  </a:srgbClr>
                </a:outerShdw>
              </a:effectLst>
            </a:endParaRPr>
          </a:p>
        </p:txBody>
      </p:sp>
      <p:pic>
        <p:nvPicPr>
          <p:cNvPr id="10" name="Resim 9"/>
          <p:cNvPicPr>
            <a:picLocks noChangeAspect="1"/>
          </p:cNvPicPr>
          <p:nvPr/>
        </p:nvPicPr>
        <p:blipFill rotWithShape="1">
          <a:blip r:embed="rId10">
            <a:extLst>
              <a:ext uri="{28A0092B-C50C-407E-A947-70E740481C1C}">
                <a14:useLocalDpi xmlns:a14="http://schemas.microsoft.com/office/drawing/2010/main" val="0"/>
              </a:ext>
            </a:extLst>
          </a:blip>
          <a:srcRect r="83446"/>
          <a:stretch/>
        </p:blipFill>
        <p:spPr>
          <a:xfrm flipH="1">
            <a:off x="9027542" y="326228"/>
            <a:ext cx="1096761" cy="2194750"/>
          </a:xfrm>
          <a:prstGeom prst="rect">
            <a:avLst/>
          </a:prstGeom>
        </p:spPr>
      </p:pic>
    </p:spTree>
    <p:extLst>
      <p:ext uri="{BB962C8B-B14F-4D97-AF65-F5344CB8AC3E}">
        <p14:creationId xmlns:p14="http://schemas.microsoft.com/office/powerpoint/2010/main" val="16764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8300" y="1329157"/>
            <a:ext cx="10058400" cy="4806651"/>
          </a:xfrm>
        </p:spPr>
        <p:txBody>
          <a:bodyPr>
            <a:noAutofit/>
          </a:bodyPr>
          <a:lstStyle/>
          <a:p>
            <a:pPr marL="0" lvl="1" indent="457200"/>
            <a:r>
              <a:rPr lang="en-US" sz="2000" b="1" dirty="0" err="1"/>
              <a:t>İnceleme</a:t>
            </a:r>
            <a:r>
              <a:rPr lang="tr-TR" sz="2000" b="1" dirty="0"/>
              <a:t>/araştırma</a:t>
            </a:r>
            <a:r>
              <a:rPr lang="en-US" sz="2000" b="1" dirty="0" smtClean="0"/>
              <a:t> </a:t>
            </a:r>
            <a:r>
              <a:rPr lang="en-US" sz="2000" b="1" dirty="0" err="1"/>
              <a:t>raporunun</a:t>
            </a:r>
            <a:r>
              <a:rPr lang="en-US" sz="2000" b="1" dirty="0"/>
              <a:t> </a:t>
            </a:r>
            <a:r>
              <a:rPr lang="en-US" sz="2000" b="1" dirty="0" err="1"/>
              <a:t>sonuç</a:t>
            </a:r>
            <a:r>
              <a:rPr lang="en-US" sz="2000" b="1" dirty="0"/>
              <a:t> </a:t>
            </a:r>
            <a:r>
              <a:rPr lang="en-US" sz="2000" b="1" dirty="0" err="1"/>
              <a:t>ve</a:t>
            </a:r>
            <a:r>
              <a:rPr lang="en-US" sz="2000" b="1" dirty="0"/>
              <a:t> </a:t>
            </a:r>
            <a:r>
              <a:rPr lang="en-US" sz="2000" b="1" dirty="0" err="1"/>
              <a:t>teklif</a:t>
            </a:r>
            <a:r>
              <a:rPr lang="en-US" sz="2000" b="1" dirty="0"/>
              <a:t> </a:t>
            </a:r>
            <a:r>
              <a:rPr lang="en-US" sz="2000" b="1" dirty="0" err="1"/>
              <a:t>kısmında</a:t>
            </a:r>
            <a:r>
              <a:rPr lang="en-US" sz="2000" b="1" dirty="0"/>
              <a:t> </a:t>
            </a:r>
            <a:r>
              <a:rPr lang="en-US" sz="2000" b="1" dirty="0" err="1"/>
              <a:t>inceleme</a:t>
            </a:r>
            <a:r>
              <a:rPr lang="en-US" sz="2000" b="1" dirty="0"/>
              <a:t> </a:t>
            </a:r>
            <a:r>
              <a:rPr lang="en-US" sz="2000" b="1" dirty="0" err="1"/>
              <a:t>konusu</a:t>
            </a:r>
            <a:r>
              <a:rPr lang="en-US" sz="2000" b="1" dirty="0"/>
              <a:t> </a:t>
            </a:r>
            <a:r>
              <a:rPr lang="en-US" sz="2000" b="1" dirty="0" err="1"/>
              <a:t>iddialara</a:t>
            </a:r>
            <a:r>
              <a:rPr lang="en-US" sz="2000" b="1" dirty="0"/>
              <a:t> </a:t>
            </a:r>
            <a:r>
              <a:rPr lang="en-US" sz="2000" b="1" dirty="0" err="1"/>
              <a:t>ilişkin</a:t>
            </a:r>
            <a:r>
              <a:rPr lang="en-US" sz="2000" b="1" dirty="0"/>
              <a:t> </a:t>
            </a:r>
            <a:r>
              <a:rPr lang="en-US" sz="2000" b="1" dirty="0" err="1" smtClean="0"/>
              <a:t>olarak</a:t>
            </a:r>
            <a:r>
              <a:rPr lang="tr-TR" sz="2000" b="1" dirty="0"/>
              <a:t> </a:t>
            </a:r>
            <a:r>
              <a:rPr lang="en-US" sz="2000" b="1" u="sng" dirty="0" err="1" smtClean="0"/>
              <a:t>soruşturma</a:t>
            </a:r>
            <a:r>
              <a:rPr lang="en-US" sz="2000" b="1" u="sng" dirty="0" smtClean="0"/>
              <a:t> </a:t>
            </a:r>
            <a:r>
              <a:rPr lang="en-US" sz="2000" b="1" u="sng" dirty="0" err="1"/>
              <a:t>açılıp</a:t>
            </a:r>
            <a:r>
              <a:rPr lang="en-US" sz="2000" b="1" u="sng" dirty="0"/>
              <a:t> </a:t>
            </a:r>
            <a:r>
              <a:rPr lang="en-US" sz="2000" b="1" u="sng" dirty="0" err="1"/>
              <a:t>açılmaması</a:t>
            </a:r>
            <a:r>
              <a:rPr lang="en-US" sz="2000" b="1" u="sng" dirty="0"/>
              <a:t> </a:t>
            </a:r>
            <a:r>
              <a:rPr lang="en-US" sz="2000" b="1" u="sng" dirty="0" err="1"/>
              <a:t>yönünde</a:t>
            </a:r>
            <a:r>
              <a:rPr lang="en-US" sz="2000" b="1" u="sng" dirty="0"/>
              <a:t> </a:t>
            </a:r>
            <a:r>
              <a:rPr lang="en-US" sz="2000" b="1" u="sng" dirty="0" err="1"/>
              <a:t>kanaat</a:t>
            </a:r>
            <a:r>
              <a:rPr lang="en-US" sz="2000" b="1" u="sng" dirty="0"/>
              <a:t> </a:t>
            </a:r>
            <a:r>
              <a:rPr lang="en-US" sz="2000" b="1" u="sng" dirty="0" err="1"/>
              <a:t>bildirilmesi</a:t>
            </a:r>
            <a:r>
              <a:rPr lang="en-US" sz="2000" b="1" u="sng" dirty="0"/>
              <a:t> </a:t>
            </a:r>
            <a:r>
              <a:rPr lang="en-US" sz="2000" b="1" u="sng" dirty="0" err="1"/>
              <a:t>gerekmektedir</a:t>
            </a:r>
            <a:r>
              <a:rPr lang="en-US" sz="2000" b="1" u="sng" dirty="0"/>
              <a:t>.</a:t>
            </a:r>
            <a:endParaRPr lang="tr-TR" sz="2000" b="1" u="sng" dirty="0"/>
          </a:p>
          <a:p>
            <a:pPr marL="0" lvl="1" indent="457200"/>
            <a:r>
              <a:rPr lang="en-US" sz="2000" b="1" dirty="0" err="1"/>
              <a:t>Soruşturma</a:t>
            </a:r>
            <a:r>
              <a:rPr lang="en-US" sz="2000" b="1" dirty="0"/>
              <a:t> </a:t>
            </a:r>
            <a:r>
              <a:rPr lang="en-US" sz="2000" b="1" dirty="0" err="1"/>
              <a:t>açılmaması</a:t>
            </a:r>
            <a:r>
              <a:rPr lang="en-US" sz="2000" b="1" dirty="0"/>
              <a:t> </a:t>
            </a:r>
            <a:r>
              <a:rPr lang="en-US" sz="2000" b="1" dirty="0" err="1"/>
              <a:t>yönünde</a:t>
            </a:r>
            <a:r>
              <a:rPr lang="en-US" sz="2000" b="1" dirty="0"/>
              <a:t> </a:t>
            </a:r>
            <a:r>
              <a:rPr lang="en-US" sz="2000" b="1" dirty="0" err="1"/>
              <a:t>kanaat</a:t>
            </a:r>
            <a:r>
              <a:rPr lang="en-US" sz="2000" b="1" dirty="0"/>
              <a:t> </a:t>
            </a:r>
            <a:r>
              <a:rPr lang="en-US" sz="2000" b="1" dirty="0" err="1"/>
              <a:t>bildirildiği</a:t>
            </a:r>
            <a:r>
              <a:rPr lang="en-US" sz="2000" b="1" dirty="0"/>
              <a:t> </a:t>
            </a:r>
            <a:r>
              <a:rPr lang="en-US" sz="2000" b="1" dirty="0" err="1"/>
              <a:t>takdirde</a:t>
            </a:r>
            <a:r>
              <a:rPr lang="en-US" sz="2000" b="1" dirty="0"/>
              <a:t> </a:t>
            </a:r>
            <a:r>
              <a:rPr lang="en-US" sz="2000" b="1" dirty="0" err="1"/>
              <a:t>inceleme</a:t>
            </a:r>
            <a:r>
              <a:rPr lang="en-US" sz="2000" b="1" dirty="0"/>
              <a:t> </a:t>
            </a:r>
            <a:r>
              <a:rPr lang="en-US" sz="2000" b="1" dirty="0" err="1"/>
              <a:t>sonucu</a:t>
            </a:r>
            <a:r>
              <a:rPr lang="en-US" sz="2000" b="1" dirty="0"/>
              <a:t> </a:t>
            </a:r>
            <a:r>
              <a:rPr lang="en-US" sz="2000" b="1" dirty="0" err="1"/>
              <a:t>ilgili</a:t>
            </a:r>
            <a:r>
              <a:rPr lang="en-US" sz="2000" b="1" dirty="0"/>
              <a:t> </a:t>
            </a:r>
            <a:r>
              <a:rPr lang="en-US" sz="2000" b="1" dirty="0" err="1"/>
              <a:t>kişilere</a:t>
            </a:r>
            <a:r>
              <a:rPr lang="en-US" sz="2000" b="1" dirty="0"/>
              <a:t> </a:t>
            </a:r>
            <a:r>
              <a:rPr lang="en-US" sz="2000" b="1" dirty="0" err="1"/>
              <a:t>bildirilerek</a:t>
            </a:r>
            <a:r>
              <a:rPr lang="en-US" sz="2000" b="1" dirty="0"/>
              <a:t> </a:t>
            </a:r>
            <a:r>
              <a:rPr lang="en-US" sz="2000" b="1" dirty="0" err="1"/>
              <a:t>inceleme</a:t>
            </a:r>
            <a:r>
              <a:rPr lang="en-US" sz="2000" b="1" dirty="0"/>
              <a:t> </a:t>
            </a:r>
            <a:r>
              <a:rPr lang="en-US" sz="2000" b="1" dirty="0" err="1"/>
              <a:t>dosyası</a:t>
            </a:r>
            <a:r>
              <a:rPr lang="en-US" sz="2000" b="1" dirty="0"/>
              <a:t> </a:t>
            </a:r>
            <a:r>
              <a:rPr lang="en-US" sz="2000" b="1" dirty="0" err="1"/>
              <a:t>kapatılır</a:t>
            </a:r>
            <a:r>
              <a:rPr lang="en-US" sz="2000" b="1" dirty="0"/>
              <a:t>. </a:t>
            </a:r>
            <a:r>
              <a:rPr lang="en-US" sz="2000" b="1" dirty="0" err="1"/>
              <a:t>İşlemden</a:t>
            </a:r>
            <a:r>
              <a:rPr lang="en-US" sz="2000" b="1" dirty="0"/>
              <a:t> </a:t>
            </a:r>
            <a:r>
              <a:rPr lang="en-US" sz="2000" b="1" dirty="0" err="1"/>
              <a:t>kaldırma</a:t>
            </a:r>
            <a:r>
              <a:rPr lang="en-US" sz="2000" b="1" dirty="0"/>
              <a:t>/</a:t>
            </a:r>
            <a:r>
              <a:rPr lang="en-US" sz="2000" b="1" dirty="0" err="1"/>
              <a:t>işleme</a:t>
            </a:r>
            <a:r>
              <a:rPr lang="en-US" sz="2000" b="1" dirty="0"/>
              <a:t> </a:t>
            </a:r>
            <a:r>
              <a:rPr lang="en-US" sz="2000" b="1" dirty="0" err="1"/>
              <a:t>konulmama</a:t>
            </a:r>
            <a:r>
              <a:rPr lang="en-US" sz="2000" b="1" dirty="0"/>
              <a:t> </a:t>
            </a:r>
            <a:r>
              <a:rPr lang="en-US" sz="2000" b="1" dirty="0" err="1"/>
              <a:t>onayı</a:t>
            </a:r>
            <a:r>
              <a:rPr lang="en-US" sz="2000" b="1" dirty="0"/>
              <a:t> </a:t>
            </a:r>
            <a:r>
              <a:rPr lang="en-US" sz="2000" b="1" dirty="0" err="1"/>
              <a:t>alınır</a:t>
            </a:r>
            <a:r>
              <a:rPr lang="en-US" sz="2000" b="1" dirty="0"/>
              <a:t> </a:t>
            </a:r>
            <a:r>
              <a:rPr lang="en-US" sz="2000" b="1" dirty="0" err="1"/>
              <a:t>ve</a:t>
            </a:r>
            <a:r>
              <a:rPr lang="en-US" sz="2000" b="1" dirty="0"/>
              <a:t> </a:t>
            </a:r>
            <a:r>
              <a:rPr lang="en-US" sz="2000" b="1" dirty="0" err="1"/>
              <a:t>taraflara</a:t>
            </a:r>
            <a:r>
              <a:rPr lang="en-US" sz="2000" b="1" dirty="0"/>
              <a:t> </a:t>
            </a:r>
            <a:r>
              <a:rPr lang="en-US" sz="2000" b="1" dirty="0" err="1"/>
              <a:t>bildirilir</a:t>
            </a:r>
            <a:r>
              <a:rPr lang="en-US" sz="2000" b="1" dirty="0"/>
              <a:t>.</a:t>
            </a:r>
            <a:endParaRPr lang="tr-TR" sz="2000" b="1" dirty="0"/>
          </a:p>
          <a:p>
            <a:pPr marL="0" lvl="1" indent="457200"/>
            <a:r>
              <a:rPr lang="en-US" sz="2000" b="1" u="heavy" dirty="0" err="1"/>
              <a:t>Soruşturma</a:t>
            </a:r>
            <a:r>
              <a:rPr lang="en-US" sz="2000" b="1" dirty="0"/>
              <a:t> </a:t>
            </a:r>
            <a:r>
              <a:rPr lang="en-US" sz="2000" b="1" u="heavy" dirty="0" err="1"/>
              <a:t>açılması</a:t>
            </a:r>
            <a:r>
              <a:rPr lang="en-US" sz="2000" b="1" dirty="0"/>
              <a:t> </a:t>
            </a:r>
            <a:r>
              <a:rPr lang="en-US" sz="2000" b="1" u="heavy" dirty="0" err="1"/>
              <a:t>yönünde</a:t>
            </a:r>
            <a:r>
              <a:rPr lang="en-US" sz="2000" b="1" dirty="0"/>
              <a:t> </a:t>
            </a:r>
            <a:r>
              <a:rPr lang="en-US" sz="2000" b="1" u="heavy" dirty="0" err="1"/>
              <a:t>kanaat</a:t>
            </a:r>
            <a:r>
              <a:rPr lang="en-US" sz="2000" b="1" dirty="0"/>
              <a:t> </a:t>
            </a:r>
            <a:r>
              <a:rPr lang="en-US" sz="2000" b="1" u="heavy" dirty="0" err="1"/>
              <a:t>bildirildiği</a:t>
            </a:r>
            <a:r>
              <a:rPr lang="en-US" sz="2000" b="1" dirty="0"/>
              <a:t> </a:t>
            </a:r>
            <a:r>
              <a:rPr lang="en-US" sz="2000" b="1" u="heavy" dirty="0" err="1"/>
              <a:t>takdirde</a:t>
            </a:r>
            <a:r>
              <a:rPr lang="en-US" sz="2000" b="1" dirty="0"/>
              <a:t> </a:t>
            </a:r>
            <a:r>
              <a:rPr lang="en-US" sz="2000" b="1" dirty="0" err="1"/>
              <a:t>idarenin</a:t>
            </a:r>
            <a:r>
              <a:rPr lang="en-US" sz="2000" b="1" dirty="0"/>
              <a:t> </a:t>
            </a:r>
            <a:r>
              <a:rPr lang="en-US" sz="2000" b="1" dirty="0" err="1"/>
              <a:t>kararına</a:t>
            </a:r>
            <a:r>
              <a:rPr lang="en-US" sz="2000" b="1" dirty="0"/>
              <a:t> </a:t>
            </a:r>
            <a:r>
              <a:rPr lang="en-US" sz="2000" b="1" dirty="0" err="1"/>
              <a:t>bağlı</a:t>
            </a:r>
            <a:r>
              <a:rPr lang="en-US" sz="2000" b="1" dirty="0"/>
              <a:t> </a:t>
            </a:r>
            <a:r>
              <a:rPr lang="en-US" sz="2000" b="1" dirty="0" err="1"/>
              <a:t>olarak</a:t>
            </a:r>
            <a:r>
              <a:rPr lang="en-US" sz="2000" b="1" u="heavy" dirty="0"/>
              <a:t> </a:t>
            </a:r>
            <a:r>
              <a:rPr lang="en-US" sz="2000" b="1" u="heavy" dirty="0" err="1"/>
              <a:t>soruşturmacı</a:t>
            </a:r>
            <a:r>
              <a:rPr lang="en-US" sz="2000" b="1" u="heavy" dirty="0"/>
              <a:t> </a:t>
            </a:r>
            <a:r>
              <a:rPr lang="en-US" sz="2000" b="1" u="heavy" dirty="0" err="1"/>
              <a:t>görevlendirilir</a:t>
            </a:r>
            <a:r>
              <a:rPr lang="en-US" sz="2000" b="1" u="heavy" dirty="0"/>
              <a:t> </a:t>
            </a:r>
            <a:r>
              <a:rPr lang="en-US" sz="2000" b="1" u="heavy" dirty="0" err="1"/>
              <a:t>ve</a:t>
            </a:r>
            <a:r>
              <a:rPr lang="en-US" sz="2000" b="1" u="heavy" dirty="0"/>
              <a:t> </a:t>
            </a:r>
            <a:r>
              <a:rPr lang="en-US" sz="2000" b="1" u="heavy" dirty="0" err="1"/>
              <a:t>soruşturma</a:t>
            </a:r>
            <a:r>
              <a:rPr lang="en-US" sz="2000" b="1" u="heavy" dirty="0"/>
              <a:t> </a:t>
            </a:r>
            <a:r>
              <a:rPr lang="en-US" sz="2000" b="1" u="heavy" dirty="0" err="1"/>
              <a:t>açılması</a:t>
            </a:r>
            <a:r>
              <a:rPr lang="en-US" sz="2000" b="1" u="heavy" dirty="0"/>
              <a:t> </a:t>
            </a:r>
            <a:r>
              <a:rPr lang="en-US" sz="2000" b="1" u="heavy" dirty="0" err="1"/>
              <a:t>kararı</a:t>
            </a:r>
            <a:r>
              <a:rPr lang="en-US" sz="2000" b="1" u="heavy" dirty="0"/>
              <a:t> </a:t>
            </a:r>
            <a:r>
              <a:rPr lang="en-US" sz="2000" b="1" u="heavy" dirty="0" err="1"/>
              <a:t>ilgililere</a:t>
            </a:r>
            <a:r>
              <a:rPr lang="en-US" sz="2000" b="1" u="heavy" dirty="0"/>
              <a:t> </a:t>
            </a:r>
            <a:r>
              <a:rPr lang="en-US" sz="2000" b="1" u="heavy" dirty="0" err="1"/>
              <a:t>bildirilir</a:t>
            </a:r>
            <a:r>
              <a:rPr lang="en-US" sz="2000" b="1" u="heavy" dirty="0"/>
              <a:t>.</a:t>
            </a:r>
            <a:endParaRPr lang="tr-TR" sz="2000" b="1" dirty="0"/>
          </a:p>
          <a:p>
            <a:pPr marL="0" lvl="1" indent="457200"/>
            <a:r>
              <a:rPr lang="en-US" sz="2000" b="1" dirty="0" err="1"/>
              <a:t>Soruşturma</a:t>
            </a:r>
            <a:r>
              <a:rPr lang="en-US" sz="2000" b="1" dirty="0"/>
              <a:t> </a:t>
            </a:r>
            <a:r>
              <a:rPr lang="en-US" sz="2000" b="1" dirty="0" err="1"/>
              <a:t>açıldığı</a:t>
            </a:r>
            <a:r>
              <a:rPr lang="en-US" sz="2000" b="1" dirty="0"/>
              <a:t> </a:t>
            </a:r>
            <a:r>
              <a:rPr lang="en-US" sz="2000" b="1" dirty="0" err="1"/>
              <a:t>takdirde</a:t>
            </a:r>
            <a:r>
              <a:rPr lang="en-US" sz="2000" b="1" dirty="0"/>
              <a:t> </a:t>
            </a:r>
            <a:r>
              <a:rPr lang="en-US" sz="2000" b="1" dirty="0" err="1"/>
              <a:t>ayrı</a:t>
            </a:r>
            <a:r>
              <a:rPr lang="en-US" sz="2000" b="1" dirty="0"/>
              <a:t> </a:t>
            </a:r>
            <a:r>
              <a:rPr lang="en-US" sz="2000" b="1" dirty="0" err="1"/>
              <a:t>bir</a:t>
            </a:r>
            <a:r>
              <a:rPr lang="en-US" sz="2000" b="1" dirty="0"/>
              <a:t> </a:t>
            </a:r>
            <a:r>
              <a:rPr lang="en-US" sz="2000" b="1" dirty="0" err="1"/>
              <a:t>soruşturma</a:t>
            </a:r>
            <a:r>
              <a:rPr lang="en-US" sz="2000" b="1" dirty="0"/>
              <a:t> </a:t>
            </a:r>
            <a:r>
              <a:rPr lang="en-US" sz="2000" b="1" dirty="0" err="1"/>
              <a:t>dosyası</a:t>
            </a:r>
            <a:r>
              <a:rPr lang="en-US" sz="2000" b="1" dirty="0"/>
              <a:t> </a:t>
            </a:r>
            <a:r>
              <a:rPr lang="en-US" sz="2000" b="1" dirty="0" err="1"/>
              <a:t>oluşturulur</a:t>
            </a:r>
            <a:r>
              <a:rPr lang="en-US" sz="2000" b="1" dirty="0"/>
              <a:t> </a:t>
            </a:r>
            <a:r>
              <a:rPr lang="en-US" sz="2000" b="1" dirty="0" err="1"/>
              <a:t>ve</a:t>
            </a:r>
            <a:r>
              <a:rPr lang="en-US" sz="2000" b="1" dirty="0"/>
              <a:t> </a:t>
            </a:r>
            <a:r>
              <a:rPr lang="en-US" sz="2000" b="1" dirty="0" err="1"/>
              <a:t>inceleme</a:t>
            </a:r>
            <a:r>
              <a:rPr lang="en-US" sz="2000" b="1" dirty="0"/>
              <a:t> </a:t>
            </a:r>
            <a:r>
              <a:rPr lang="en-US" sz="2000" b="1" dirty="0" err="1"/>
              <a:t>dosyasının</a:t>
            </a:r>
            <a:r>
              <a:rPr lang="en-US" sz="2000" b="1" dirty="0"/>
              <a:t> </a:t>
            </a:r>
            <a:r>
              <a:rPr lang="en-US" sz="2000" b="1" dirty="0" err="1"/>
              <a:t>bir</a:t>
            </a:r>
            <a:r>
              <a:rPr lang="en-US" sz="2000" b="1" dirty="0"/>
              <a:t> </a:t>
            </a:r>
            <a:r>
              <a:rPr lang="en-US" sz="2000" b="1" dirty="0" err="1"/>
              <a:t>nüshası</a:t>
            </a:r>
            <a:r>
              <a:rPr lang="en-US" sz="2000" b="1" dirty="0"/>
              <a:t> </a:t>
            </a:r>
            <a:r>
              <a:rPr lang="en-US" sz="2000" b="1" dirty="0" err="1"/>
              <a:t>soruşturma</a:t>
            </a:r>
            <a:r>
              <a:rPr lang="en-US" sz="2000" b="1" dirty="0"/>
              <a:t> </a:t>
            </a:r>
            <a:r>
              <a:rPr lang="en-US" sz="2000" b="1" dirty="0" err="1"/>
              <a:t>dosyasına</a:t>
            </a:r>
            <a:r>
              <a:rPr lang="en-US" sz="2000" b="1" dirty="0"/>
              <a:t> </a:t>
            </a:r>
            <a:r>
              <a:rPr lang="en-US" sz="2000" b="1" dirty="0" err="1"/>
              <a:t>eklenir</a:t>
            </a:r>
            <a:r>
              <a:rPr lang="en-US" sz="2000" b="1" dirty="0"/>
              <a:t>.</a:t>
            </a:r>
            <a:endParaRPr lang="tr-TR" sz="2000" b="1" dirty="0"/>
          </a:p>
          <a:p>
            <a:pPr marL="0" lvl="1" indent="457200"/>
            <a:r>
              <a:rPr lang="en-US" sz="2000" b="1" dirty="0" err="1" smtClean="0"/>
              <a:t>İnceleme</a:t>
            </a:r>
            <a:r>
              <a:rPr lang="tr-TR" sz="2000" b="1" dirty="0"/>
              <a:t>/araştırma</a:t>
            </a:r>
            <a:r>
              <a:rPr lang="en-US" sz="2000" b="1" u="heavy" dirty="0" smtClean="0"/>
              <a:t>, </a:t>
            </a:r>
            <a:r>
              <a:rPr lang="en-US" sz="2000" b="1" u="heavy" dirty="0" err="1"/>
              <a:t>kişi</a:t>
            </a:r>
            <a:r>
              <a:rPr lang="en-US" sz="2000" b="1" u="heavy" dirty="0"/>
              <a:t> </a:t>
            </a:r>
            <a:r>
              <a:rPr lang="en-US" sz="2000" b="1" u="heavy" dirty="0" err="1"/>
              <a:t>hakkında</a:t>
            </a:r>
            <a:r>
              <a:rPr lang="en-US" sz="2000" b="1" u="heavy" dirty="0"/>
              <a:t> </a:t>
            </a:r>
            <a:r>
              <a:rPr lang="en-US" sz="2000" b="1" u="heavy" dirty="0" err="1"/>
              <a:t>başlatılmaz</a:t>
            </a:r>
            <a:r>
              <a:rPr lang="en-US" sz="2000" b="1" dirty="0"/>
              <a:t>. </a:t>
            </a:r>
            <a:r>
              <a:rPr lang="en-US" sz="2000" b="1" dirty="0" err="1"/>
              <a:t>İnceleme</a:t>
            </a:r>
            <a:r>
              <a:rPr lang="tr-TR" sz="2000" b="1" dirty="0" smtClean="0"/>
              <a:t>/araştırmada</a:t>
            </a:r>
            <a:r>
              <a:rPr lang="en-US" sz="2000" b="1" dirty="0" smtClean="0"/>
              <a:t> </a:t>
            </a:r>
            <a:r>
              <a:rPr lang="en-US" sz="2000" b="1" u="heavy" dirty="0" err="1" smtClean="0"/>
              <a:t>olay</a:t>
            </a:r>
            <a:r>
              <a:rPr lang="tr-TR" sz="2000" b="1" u="heavy" dirty="0" smtClean="0"/>
              <a:t> ve konu </a:t>
            </a:r>
            <a:r>
              <a:rPr lang="en-US" sz="2000" b="1" u="heavy" dirty="0" err="1" smtClean="0"/>
              <a:t>merkezli</a:t>
            </a:r>
            <a:r>
              <a:rPr lang="en-US" sz="2000" b="1" u="heavy" dirty="0" smtClean="0"/>
              <a:t> </a:t>
            </a:r>
            <a:r>
              <a:rPr lang="en-US" sz="2000" b="1" u="heavy" dirty="0" err="1"/>
              <a:t>hareket</a:t>
            </a:r>
            <a:r>
              <a:rPr lang="en-US" sz="2000" b="1" u="heavy" dirty="0"/>
              <a:t> </a:t>
            </a:r>
            <a:r>
              <a:rPr lang="en-US" sz="2000" b="1" u="heavy" dirty="0" err="1"/>
              <a:t>edilerek</a:t>
            </a:r>
            <a:r>
              <a:rPr lang="en-US" sz="2000" b="1" dirty="0"/>
              <a:t> </a:t>
            </a:r>
            <a:r>
              <a:rPr lang="en-US" sz="2000" b="1" dirty="0" err="1"/>
              <a:t>tüm</a:t>
            </a:r>
            <a:r>
              <a:rPr lang="en-US" sz="2000" b="1" dirty="0"/>
              <a:t> </a:t>
            </a:r>
            <a:r>
              <a:rPr lang="en-US" sz="2000" b="1" dirty="0" err="1"/>
              <a:t>bilgi</a:t>
            </a:r>
            <a:r>
              <a:rPr lang="en-US" sz="2000" b="1" dirty="0"/>
              <a:t> </a:t>
            </a:r>
            <a:r>
              <a:rPr lang="en-US" sz="2000" b="1" dirty="0" err="1"/>
              <a:t>belgeler</a:t>
            </a:r>
            <a:r>
              <a:rPr lang="en-US" sz="2000" b="1" dirty="0"/>
              <a:t> </a:t>
            </a:r>
            <a:r>
              <a:rPr lang="en-US" sz="2000" b="1" dirty="0" err="1"/>
              <a:t>bu</a:t>
            </a:r>
            <a:r>
              <a:rPr lang="en-US" sz="2000" b="1" dirty="0"/>
              <a:t> </a:t>
            </a:r>
            <a:r>
              <a:rPr lang="en-US" sz="2000" b="1" dirty="0" err="1"/>
              <a:t>kapsamda</a:t>
            </a:r>
            <a:r>
              <a:rPr lang="en-US" sz="2000" b="1" dirty="0"/>
              <a:t> </a:t>
            </a:r>
            <a:r>
              <a:rPr lang="en-US" sz="2000" b="1" dirty="0" err="1"/>
              <a:t>değerlendirilir</a:t>
            </a:r>
            <a:r>
              <a:rPr lang="en-US" sz="2000" b="1" dirty="0"/>
              <a:t>, </a:t>
            </a:r>
            <a:r>
              <a:rPr lang="tr-TR" sz="2000" b="1" dirty="0" smtClean="0"/>
              <a:t>ancak konu içerisinde </a:t>
            </a:r>
            <a:r>
              <a:rPr lang="en-US" sz="2000" b="1" dirty="0" err="1" smtClean="0"/>
              <a:t>varsa</a:t>
            </a:r>
            <a:r>
              <a:rPr lang="en-US" sz="2000" b="1" dirty="0" smtClean="0"/>
              <a:t> </a:t>
            </a:r>
            <a:r>
              <a:rPr lang="en-US" sz="2000" b="1" dirty="0" err="1"/>
              <a:t>sorumlular</a:t>
            </a:r>
            <a:r>
              <a:rPr lang="en-US" sz="2000" b="1" dirty="0"/>
              <a:t> </a:t>
            </a:r>
            <a:r>
              <a:rPr lang="en-US" sz="2000" b="1" dirty="0" err="1"/>
              <a:t>tespit</a:t>
            </a:r>
            <a:r>
              <a:rPr lang="en-US" sz="2000" b="1" dirty="0"/>
              <a:t> </a:t>
            </a:r>
            <a:r>
              <a:rPr lang="en-US" sz="2000" b="1" dirty="0" err="1" smtClean="0"/>
              <a:t>edilir</a:t>
            </a:r>
            <a:r>
              <a:rPr lang="tr-TR" sz="2000" b="1" dirty="0" smtClean="0"/>
              <a:t> ve raporda belirtilir</a:t>
            </a:r>
            <a:r>
              <a:rPr lang="en-US" sz="2000" b="1" dirty="0" smtClean="0"/>
              <a:t>.</a:t>
            </a:r>
            <a:endParaRPr lang="tr-TR" sz="2000" b="1" dirty="0"/>
          </a:p>
        </p:txBody>
      </p:sp>
      <p:sp>
        <p:nvSpPr>
          <p:cNvPr id="4" name="Altbilgi Yer Tutucusu 3"/>
          <p:cNvSpPr>
            <a:spLocks noGrp="1"/>
          </p:cNvSpPr>
          <p:nvPr>
            <p:ph type="ftr" sz="quarter" idx="11"/>
          </p:nvPr>
        </p:nvSpPr>
        <p:spPr>
          <a:xfrm>
            <a:off x="7381103" y="6325278"/>
            <a:ext cx="4315597"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4120165065"/>
              </p:ext>
            </p:extLst>
          </p:nvPr>
        </p:nvGraphicFramePr>
        <p:xfrm>
          <a:off x="1638300" y="613615"/>
          <a:ext cx="9944100" cy="681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46887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616016" y="531165"/>
            <a:ext cx="10271184" cy="6070060"/>
          </a:xfrm>
          <a:prstGeom prst="rect">
            <a:avLst/>
          </a:prstGeom>
          <a:solidFill>
            <a:schemeClr val="bg1"/>
          </a:solidFill>
        </p:spPr>
        <p:txBody>
          <a:bodyPr wrap="square">
            <a:spAutoFit/>
          </a:bodyPr>
          <a:lstStyle/>
          <a:p>
            <a:pPr algn="just" fontAlgn="base">
              <a:lnSpc>
                <a:spcPct val="107000"/>
              </a:lnSpc>
              <a:spcAft>
                <a:spcPts val="800"/>
              </a:spcAft>
            </a:pP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BAŞLANGIÇ </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araştırma/inceleme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başlatan</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merci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tarafından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verilen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onay</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görev</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emirleri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ARAŞTIRMA/İNCELEME YAPILAN İDDİA KONUSU/KONULARI</a:t>
            </a:r>
            <a:r>
              <a:rPr lang="en-US" u="sng"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kamu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hukuku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veya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muhbir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yada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şikayetçiden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gelen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iddia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ARAŞTIRMA/İNCELEMEYE BAŞLAMA-BİTİRME</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TARİHİ </a:t>
            </a:r>
            <a:r>
              <a:rPr lang="en-US" u="sng"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araştırma/incelemeye başlanıldığı</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 tamamlandığı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tarih</a:t>
            </a:r>
            <a:r>
              <a:rPr lang="tr-TR"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ler</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TESPİT EDİLEN HUSUSLAR</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araştırma/inceleme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yapılan konu ile ilgili tespit edilen hususlar maddeler halinde veya paragraf olarak detaylı bir şekilde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600"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DEĞERLENDİR</a:t>
            </a:r>
            <a:r>
              <a:rPr lang="en-US" sz="1600"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 </a:t>
            </a:r>
            <a:r>
              <a:rPr lang="en-US" sz="1600"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 TAHLİL:</a:t>
            </a:r>
            <a:endParaRPr lang="tr-TR" sz="1600"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fontAlgn="base"/>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araştırma/</a:t>
            </a:r>
            <a:r>
              <a:rPr lang="en-US"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sırasında</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elde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edilen</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bilgi</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belge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tanık</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görevlilerin</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ifadeleri</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doğrultusunda iddia edilen </a:t>
            </a:r>
            <a:r>
              <a:rPr lang="en-US"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eylemin</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suç</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teşkil</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edip</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etmediği</a:t>
            </a:r>
            <a:r>
              <a:rPr lang="tr-TR"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idari veya adli olarak yapılacak herhangi bir işlem olup olmadığı hususu</a:t>
            </a:r>
            <a:r>
              <a:rPr lang="en-US"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yürürlükteki mevzuat hükümlerine göre </a:t>
            </a:r>
            <a:r>
              <a:rPr lang="en-US" sz="1600"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değerlendirilmek</a:t>
            </a:r>
            <a:r>
              <a:rPr lang="en-US"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suretiyle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tahlili</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fontAlgn="base"/>
            <a:r>
              <a:rPr lang="en-US" sz="1600"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SONUÇ :</a:t>
            </a:r>
            <a:endParaRPr lang="tr-TR" sz="1600"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değerlendir</a:t>
            </a:r>
            <a:r>
              <a:rPr lang="en-US"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tahlil</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bölümüne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dayanarak</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araştırma inceleme konusu ve sorumlular ile ilgili </a:t>
            </a:r>
            <a:r>
              <a:rPr lang="tr-TR"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idari veya adli olarak </a:t>
            </a:r>
            <a:r>
              <a:rPr lang="tr-TR"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yapılacak </a:t>
            </a:r>
            <a:r>
              <a:rPr lang="tr-TR"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herhangi bir işlem olup olmadığı hususu</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yetkili</a:t>
            </a:r>
            <a:r>
              <a:rPr lang="en-US"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merciin</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gerekçeli</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kararına</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dayanak</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teşkil</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edecek</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nitelikte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varılan</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kanaat</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Ayrıca</a:t>
            </a:r>
            <a:r>
              <a:rPr lang="tr-TR"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araştırma/</a:t>
            </a:r>
            <a:r>
              <a:rPr lang="en-US"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konularının</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birden</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fazla</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olması</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durumunda</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her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ayrı</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ayrı</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numaralandırılarak</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“GENEL SONUÇ”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başlığı</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altında</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bir</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arada</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görülecek</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şekilde</a:t>
            </a:r>
            <a:r>
              <a:rPr lang="en-US"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kanaat </a:t>
            </a:r>
            <a:r>
              <a:rPr lang="en-US" sz="1600"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sz="1600"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Diyagram 8"/>
          <p:cNvGraphicFramePr/>
          <p:nvPr>
            <p:extLst>
              <p:ext uri="{D42A27DB-BD31-4B8C-83A1-F6EECF244321}">
                <p14:modId xmlns:p14="http://schemas.microsoft.com/office/powerpoint/2010/main" val="3230895572"/>
              </p:ext>
            </p:extLst>
          </p:nvPr>
        </p:nvGraphicFramePr>
        <p:xfrm>
          <a:off x="1525399" y="154562"/>
          <a:ext cx="10361801" cy="29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a:xfrm>
            <a:off x="7685903" y="6492875"/>
            <a:ext cx="4360346"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Dikdörtgen 5"/>
          <p:cNvSpPr/>
          <p:nvPr/>
        </p:nvSpPr>
        <p:spPr>
          <a:xfrm rot="18759445">
            <a:off x="2807709" y="2988750"/>
            <a:ext cx="7953650" cy="1107996"/>
          </a:xfrm>
          <a:prstGeom prst="rect">
            <a:avLst/>
          </a:prstGeom>
          <a:noFill/>
        </p:spPr>
        <p:txBody>
          <a:bodyPr wrap="square" lIns="91440" tIns="45720" rIns="91440" bIns="45720">
            <a:spAutoFit/>
          </a:bodyPr>
          <a:lstStyle/>
          <a:p>
            <a:pPr algn="ctr"/>
            <a:r>
              <a:rPr lang="tr-TR" sz="6600" b="0" cap="none" spc="0" dirty="0" smtClean="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rPr>
              <a:t>ÖRNEKTİR</a:t>
            </a:r>
            <a:endParaRPr lang="tr-TR" sz="6600" b="0" cap="none" spc="0" dirty="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endParaRPr>
          </a:p>
        </p:txBody>
      </p:sp>
    </p:spTree>
    <p:extLst>
      <p:ext uri="{BB962C8B-B14F-4D97-AF65-F5344CB8AC3E}">
        <p14:creationId xmlns:p14="http://schemas.microsoft.com/office/powerpoint/2010/main" val="1661742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97498781"/>
              </p:ext>
            </p:extLst>
          </p:nvPr>
        </p:nvGraphicFramePr>
        <p:xfrm>
          <a:off x="1828209" y="2710657"/>
          <a:ext cx="9221382"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a:xfrm>
            <a:off x="7018638" y="6234662"/>
            <a:ext cx="4401535"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7" name="Diyagram 6"/>
          <p:cNvGraphicFramePr/>
          <p:nvPr>
            <p:extLst>
              <p:ext uri="{D42A27DB-BD31-4B8C-83A1-F6EECF244321}">
                <p14:modId xmlns:p14="http://schemas.microsoft.com/office/powerpoint/2010/main" val="3804788026"/>
              </p:ext>
            </p:extLst>
          </p:nvPr>
        </p:nvGraphicFramePr>
        <p:xfrm>
          <a:off x="5078627" y="1507524"/>
          <a:ext cx="2302475" cy="10585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95565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5"/>
          <p:cNvSpPr>
            <a:spLocks noChangeArrowheads="1"/>
          </p:cNvSpPr>
          <p:nvPr/>
        </p:nvSpPr>
        <p:spPr bwMode="auto">
          <a:xfrm>
            <a:off x="2955925"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Rectangle 17"/>
          <p:cNvSpPr>
            <a:spLocks noChangeArrowheads="1"/>
          </p:cNvSpPr>
          <p:nvPr/>
        </p:nvSpPr>
        <p:spPr bwMode="auto">
          <a:xfrm>
            <a:off x="2955925" y="1320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1" name="Rectangle 23"/>
          <p:cNvSpPr>
            <a:spLocks noChangeArrowheads="1"/>
          </p:cNvSpPr>
          <p:nvPr/>
        </p:nvSpPr>
        <p:spPr bwMode="auto">
          <a:xfrm>
            <a:off x="1358900" y="-1412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4" name="Diyagram 33"/>
          <p:cNvGraphicFramePr/>
          <p:nvPr>
            <p:extLst>
              <p:ext uri="{D42A27DB-BD31-4B8C-83A1-F6EECF244321}">
                <p14:modId xmlns:p14="http://schemas.microsoft.com/office/powerpoint/2010/main" val="1532107386"/>
              </p:ext>
            </p:extLst>
          </p:nvPr>
        </p:nvGraphicFramePr>
        <p:xfrm>
          <a:off x="1689100" y="3708400"/>
          <a:ext cx="4127500" cy="143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Diyagram 35"/>
          <p:cNvGraphicFramePr/>
          <p:nvPr>
            <p:extLst>
              <p:ext uri="{D42A27DB-BD31-4B8C-83A1-F6EECF244321}">
                <p14:modId xmlns:p14="http://schemas.microsoft.com/office/powerpoint/2010/main" val="110841661"/>
              </p:ext>
            </p:extLst>
          </p:nvPr>
        </p:nvGraphicFramePr>
        <p:xfrm>
          <a:off x="5906682" y="3708399"/>
          <a:ext cx="4127500" cy="1434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Sağ Ok 28"/>
          <p:cNvSpPr/>
          <p:nvPr/>
        </p:nvSpPr>
        <p:spPr>
          <a:xfrm rot="8196805">
            <a:off x="3964974" y="2259045"/>
            <a:ext cx="2434165"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2732019">
            <a:off x="6139326" y="2249425"/>
            <a:ext cx="2407331"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3" name="Diyagram 32"/>
          <p:cNvGraphicFramePr/>
          <p:nvPr>
            <p:extLst>
              <p:ext uri="{D42A27DB-BD31-4B8C-83A1-F6EECF244321}">
                <p14:modId xmlns:p14="http://schemas.microsoft.com/office/powerpoint/2010/main" val="737377216"/>
              </p:ext>
            </p:extLst>
          </p:nvPr>
        </p:nvGraphicFramePr>
        <p:xfrm>
          <a:off x="1663109" y="259557"/>
          <a:ext cx="9221382"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2" name="Altbilgi Yer Tutucusu 31"/>
          <p:cNvSpPr>
            <a:spLocks noGrp="1"/>
          </p:cNvSpPr>
          <p:nvPr>
            <p:ph type="ftr" sz="quarter" idx="11"/>
          </p:nvPr>
        </p:nvSpPr>
        <p:spPr>
          <a:xfrm>
            <a:off x="7010400" y="6234663"/>
            <a:ext cx="4362449" cy="365125"/>
          </a:xfrm>
        </p:spPr>
        <p:txBody>
          <a:bodyPr/>
          <a:lstStyle/>
          <a:p>
            <a:pPr algn="ctr"/>
            <a:r>
              <a:rPr lang="en-US" dirty="0" smtClean="0"/>
              <a:t>T.C. KASTAMONU VALİLİĞİ   /   İNCELEME ARAŞTIRMA SORUŞTURMA REHBERİ</a:t>
            </a:r>
            <a:endParaRPr lang="en-US" dirty="0"/>
          </a:p>
        </p:txBody>
      </p:sp>
      <p:sp>
        <p:nvSpPr>
          <p:cNvPr id="2" name="Slayt Numarası Yer Tutucusu 1"/>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96281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6969211" y="6152284"/>
            <a:ext cx="4295688"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67410259"/>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5"/>
          <p:cNvGraphicFramePr/>
          <p:nvPr>
            <p:extLst>
              <p:ext uri="{D42A27DB-BD31-4B8C-83A1-F6EECF244321}">
                <p14:modId xmlns:p14="http://schemas.microsoft.com/office/powerpoint/2010/main" val="2073359925"/>
              </p:ext>
            </p:extLst>
          </p:nvPr>
        </p:nvGraphicFramePr>
        <p:xfrm>
          <a:off x="1422400" y="2075657"/>
          <a:ext cx="9842499" cy="38552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889544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7410259"/>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38300" y="1600200"/>
            <a:ext cx="10058400" cy="4535608"/>
          </a:xfrm>
        </p:spPr>
        <p:txBody>
          <a:bodyPr>
            <a:noAutofit/>
          </a:bodyPr>
          <a:lstStyle/>
          <a:p>
            <a:pPr lvl="0"/>
            <a:r>
              <a:rPr lang="en-US" sz="2400" dirty="0" err="1"/>
              <a:t>Disiplin</a:t>
            </a:r>
            <a:r>
              <a:rPr lang="en-US" sz="2400" dirty="0"/>
              <a:t> </a:t>
            </a:r>
            <a:r>
              <a:rPr lang="en-US" sz="2400" dirty="0" err="1"/>
              <a:t>cezası</a:t>
            </a:r>
            <a:r>
              <a:rPr lang="en-US" sz="2400" dirty="0"/>
              <a:t> </a:t>
            </a:r>
            <a:r>
              <a:rPr lang="en-US" sz="2400" dirty="0" err="1"/>
              <a:t>verilmesini</a:t>
            </a:r>
            <a:r>
              <a:rPr lang="en-US" sz="2400" dirty="0"/>
              <a:t> </a:t>
            </a:r>
            <a:r>
              <a:rPr lang="en-US" sz="2400" dirty="0" err="1"/>
              <a:t>gerektiren</a:t>
            </a:r>
            <a:r>
              <a:rPr lang="en-US" sz="2400" dirty="0"/>
              <a:t> </a:t>
            </a:r>
            <a:r>
              <a:rPr lang="en-US" sz="2400" dirty="0" err="1"/>
              <a:t>bir</a:t>
            </a:r>
            <a:r>
              <a:rPr lang="en-US" sz="2400" dirty="0"/>
              <a:t> </a:t>
            </a:r>
            <a:r>
              <a:rPr lang="en-US" sz="2400" dirty="0" err="1"/>
              <a:t>fiilin</a:t>
            </a:r>
            <a:r>
              <a:rPr lang="en-US" sz="2400" dirty="0"/>
              <a:t> </a:t>
            </a:r>
            <a:r>
              <a:rPr lang="en-US" sz="2400" dirty="0" err="1"/>
              <a:t>işlendiğini</a:t>
            </a:r>
            <a:r>
              <a:rPr lang="en-US" sz="2400" dirty="0"/>
              <a:t> </a:t>
            </a:r>
            <a:r>
              <a:rPr lang="en-US" sz="2400" dirty="0" err="1"/>
              <a:t>öğrenen</a:t>
            </a:r>
            <a:r>
              <a:rPr lang="en-US" sz="2400" dirty="0"/>
              <a:t> </a:t>
            </a:r>
            <a:r>
              <a:rPr lang="en-US" sz="2400" dirty="0" err="1"/>
              <a:t>disiplin</a:t>
            </a:r>
            <a:r>
              <a:rPr lang="en-US" sz="2400" dirty="0"/>
              <a:t> </a:t>
            </a:r>
            <a:r>
              <a:rPr lang="en-US" sz="2400" dirty="0" err="1"/>
              <a:t>amiri</a:t>
            </a:r>
            <a:r>
              <a:rPr lang="en-US" sz="2400" dirty="0"/>
              <a:t> </a:t>
            </a:r>
            <a:r>
              <a:rPr lang="en-US" sz="2400" dirty="0" err="1"/>
              <a:t>yazılı</a:t>
            </a:r>
            <a:r>
              <a:rPr lang="en-US" sz="2400" dirty="0"/>
              <a:t> </a:t>
            </a:r>
            <a:r>
              <a:rPr lang="en-US" sz="2400" dirty="0" err="1"/>
              <a:t>olarak</a:t>
            </a:r>
            <a:r>
              <a:rPr lang="en-US" sz="2400" dirty="0"/>
              <a:t> </a:t>
            </a:r>
            <a:r>
              <a:rPr lang="en-US" sz="2400" dirty="0" err="1"/>
              <a:t>disiplin</a:t>
            </a:r>
            <a:r>
              <a:rPr lang="en-US" sz="2400" dirty="0"/>
              <a:t> </a:t>
            </a:r>
            <a:r>
              <a:rPr lang="en-US" sz="2400" dirty="0" err="1"/>
              <a:t>soruşturması</a:t>
            </a:r>
            <a:r>
              <a:rPr lang="en-US" sz="2400" dirty="0"/>
              <a:t> </a:t>
            </a:r>
            <a:r>
              <a:rPr lang="en-US" sz="2400" dirty="0" err="1"/>
              <a:t>başlatır</a:t>
            </a:r>
            <a:r>
              <a:rPr lang="en-US" sz="2400" dirty="0"/>
              <a:t>. </a:t>
            </a:r>
            <a:r>
              <a:rPr lang="en-US" sz="2400" u="heavy" dirty="0" err="1"/>
              <a:t>Üst</a:t>
            </a:r>
            <a:r>
              <a:rPr lang="en-US" sz="2400" u="heavy" dirty="0"/>
              <a:t> </a:t>
            </a:r>
            <a:r>
              <a:rPr lang="en-US" sz="2400" u="heavy" dirty="0" err="1"/>
              <a:t>disiplin</a:t>
            </a:r>
            <a:r>
              <a:rPr lang="en-US" sz="2400" u="heavy" dirty="0"/>
              <a:t> </a:t>
            </a:r>
            <a:r>
              <a:rPr lang="en-US" sz="2400" u="heavy" dirty="0" err="1"/>
              <a:t>amirinin</a:t>
            </a:r>
            <a:r>
              <a:rPr lang="en-US" sz="2400" u="heavy" dirty="0"/>
              <a:t> </a:t>
            </a:r>
            <a:r>
              <a:rPr lang="en-US" sz="2400" u="heavy" dirty="0" err="1"/>
              <a:t>soruşturma</a:t>
            </a:r>
            <a:r>
              <a:rPr lang="en-US" sz="2400" u="heavy" dirty="0"/>
              <a:t> </a:t>
            </a:r>
            <a:r>
              <a:rPr lang="en-US" sz="2400" u="heavy" dirty="0" err="1"/>
              <a:t>açtığı</a:t>
            </a:r>
            <a:r>
              <a:rPr lang="en-US" sz="2400" dirty="0"/>
              <a:t> </a:t>
            </a:r>
            <a:r>
              <a:rPr lang="en-US" sz="2400" u="heavy" dirty="0"/>
              <a:t>veya </a:t>
            </a:r>
            <a:r>
              <a:rPr lang="en-US" sz="2400" u="heavy" dirty="0" err="1"/>
              <a:t>açtırdığı</a:t>
            </a:r>
            <a:r>
              <a:rPr lang="en-US" sz="2400" u="heavy" dirty="0"/>
              <a:t> </a:t>
            </a:r>
            <a:r>
              <a:rPr lang="en-US" sz="2400" u="heavy" dirty="0" err="1"/>
              <a:t>disiplin</a:t>
            </a:r>
            <a:r>
              <a:rPr lang="en-US" sz="2400" u="heavy" dirty="0"/>
              <a:t> </a:t>
            </a:r>
            <a:r>
              <a:rPr lang="en-US" sz="2400" u="heavy" dirty="0" err="1"/>
              <a:t>olayında</a:t>
            </a:r>
            <a:r>
              <a:rPr lang="en-US" sz="2400" u="heavy" dirty="0"/>
              <a:t> alt </a:t>
            </a:r>
            <a:r>
              <a:rPr lang="en-US" sz="2400" u="heavy" dirty="0" err="1"/>
              <a:t>disiplin</a:t>
            </a:r>
            <a:r>
              <a:rPr lang="en-US" sz="2400" u="heavy" dirty="0"/>
              <a:t> </a:t>
            </a:r>
            <a:r>
              <a:rPr lang="en-US" sz="2400" u="heavy" dirty="0" err="1"/>
              <a:t>amiri</a:t>
            </a:r>
            <a:r>
              <a:rPr lang="en-US" sz="2400" u="heavy" dirty="0"/>
              <a:t> </a:t>
            </a:r>
            <a:r>
              <a:rPr lang="en-US" sz="2400" u="heavy" dirty="0" err="1"/>
              <a:t>ayrıca</a:t>
            </a:r>
            <a:r>
              <a:rPr lang="en-US" sz="2400" u="heavy" dirty="0"/>
              <a:t> </a:t>
            </a:r>
            <a:r>
              <a:rPr lang="en-US" sz="2400" u="heavy" dirty="0" err="1"/>
              <a:t>soruşturma</a:t>
            </a:r>
            <a:r>
              <a:rPr lang="en-US" sz="2400" u="heavy" dirty="0"/>
              <a:t> </a:t>
            </a:r>
            <a:r>
              <a:rPr lang="en-US" sz="2400" u="heavy" dirty="0" err="1"/>
              <a:t>yapamaz</a:t>
            </a:r>
            <a:r>
              <a:rPr lang="en-US" sz="2400" dirty="0"/>
              <a:t> veya </a:t>
            </a:r>
            <a:r>
              <a:rPr lang="en-US" sz="2400" dirty="0" err="1"/>
              <a:t>yaptıramaz</a:t>
            </a:r>
            <a:r>
              <a:rPr lang="en-US" sz="2400" dirty="0"/>
              <a:t>. </a:t>
            </a:r>
            <a:r>
              <a:rPr lang="en-US" sz="2400" dirty="0" err="1"/>
              <a:t>Daha</a:t>
            </a:r>
            <a:r>
              <a:rPr lang="en-US" sz="2400" dirty="0"/>
              <a:t> </a:t>
            </a:r>
            <a:r>
              <a:rPr lang="en-US" sz="2400" dirty="0" err="1"/>
              <a:t>önce</a:t>
            </a:r>
            <a:r>
              <a:rPr lang="en-US" sz="2400" dirty="0"/>
              <a:t> </a:t>
            </a:r>
            <a:r>
              <a:rPr lang="en-US" sz="2400" dirty="0" err="1"/>
              <a:t>açılmış</a:t>
            </a:r>
            <a:r>
              <a:rPr lang="en-US" sz="2400" dirty="0"/>
              <a:t> </a:t>
            </a:r>
            <a:r>
              <a:rPr lang="en-US" sz="2400" dirty="0" err="1"/>
              <a:t>soruşturma</a:t>
            </a:r>
            <a:r>
              <a:rPr lang="en-US" sz="2400" dirty="0"/>
              <a:t> </a:t>
            </a:r>
            <a:r>
              <a:rPr lang="en-US" sz="2400" dirty="0" err="1"/>
              <a:t>varsa</a:t>
            </a:r>
            <a:r>
              <a:rPr lang="en-US" sz="2400" dirty="0"/>
              <a:t> </a:t>
            </a:r>
            <a:r>
              <a:rPr lang="en-US" sz="2400" dirty="0" err="1"/>
              <a:t>bunlar</a:t>
            </a:r>
            <a:r>
              <a:rPr lang="en-US" sz="2400" dirty="0"/>
              <a:t> </a:t>
            </a:r>
            <a:r>
              <a:rPr lang="en-US" sz="2400" dirty="0" err="1"/>
              <a:t>üst</a:t>
            </a:r>
            <a:r>
              <a:rPr lang="en-US" sz="2400" dirty="0"/>
              <a:t> </a:t>
            </a:r>
            <a:r>
              <a:rPr lang="en-US" sz="2400" dirty="0" err="1"/>
              <a:t>amirin</a:t>
            </a:r>
            <a:r>
              <a:rPr lang="en-US" sz="2400" dirty="0"/>
              <a:t> </a:t>
            </a:r>
            <a:r>
              <a:rPr lang="en-US" sz="2400" dirty="0" err="1"/>
              <a:t>açtığı</a:t>
            </a:r>
            <a:r>
              <a:rPr lang="en-US" sz="2400" dirty="0"/>
              <a:t> veya </a:t>
            </a:r>
            <a:r>
              <a:rPr lang="en-US" sz="2400" dirty="0" err="1"/>
              <a:t>açtırdığı</a:t>
            </a:r>
            <a:r>
              <a:rPr lang="en-US" sz="2400" dirty="0"/>
              <a:t> </a:t>
            </a:r>
            <a:r>
              <a:rPr lang="en-US" sz="2400" dirty="0" err="1"/>
              <a:t>soruşturma</a:t>
            </a:r>
            <a:r>
              <a:rPr lang="en-US" sz="2400" dirty="0"/>
              <a:t> </a:t>
            </a:r>
            <a:r>
              <a:rPr lang="en-US" sz="2400" dirty="0" err="1"/>
              <a:t>ile</a:t>
            </a:r>
            <a:r>
              <a:rPr lang="en-US" sz="2400" dirty="0"/>
              <a:t> </a:t>
            </a:r>
            <a:r>
              <a:rPr lang="en-US" sz="2400" dirty="0" err="1"/>
              <a:t>birleştirilir</a:t>
            </a:r>
            <a:r>
              <a:rPr lang="en-US" sz="2400" dirty="0"/>
              <a:t>.</a:t>
            </a:r>
            <a:endParaRPr lang="tr-TR" sz="2400" dirty="0"/>
          </a:p>
          <a:p>
            <a:pPr lvl="0"/>
            <a:r>
              <a:rPr lang="en-US" sz="2400" dirty="0" err="1"/>
              <a:t>Disiplin</a:t>
            </a:r>
            <a:r>
              <a:rPr lang="en-US" sz="2400" dirty="0"/>
              <a:t> </a:t>
            </a:r>
            <a:r>
              <a:rPr lang="en-US" sz="2400" dirty="0" err="1"/>
              <a:t>cezası</a:t>
            </a:r>
            <a:r>
              <a:rPr lang="en-US" sz="2400" dirty="0"/>
              <a:t> </a:t>
            </a:r>
            <a:r>
              <a:rPr lang="en-US" sz="2400" dirty="0" err="1"/>
              <a:t>gerektiren</a:t>
            </a:r>
            <a:r>
              <a:rPr lang="en-US" sz="2400" dirty="0"/>
              <a:t> durum </a:t>
            </a:r>
            <a:r>
              <a:rPr lang="en-US" sz="2400" dirty="0" err="1"/>
              <a:t>meydana</a:t>
            </a:r>
            <a:r>
              <a:rPr lang="en-US" sz="2400" dirty="0"/>
              <a:t> </a:t>
            </a:r>
            <a:r>
              <a:rPr lang="en-US" sz="2400" dirty="0" err="1"/>
              <a:t>gelmesi</a:t>
            </a:r>
            <a:r>
              <a:rPr lang="en-US" sz="2400" dirty="0"/>
              <a:t> </a:t>
            </a:r>
            <a:r>
              <a:rPr lang="en-US" sz="2400" dirty="0" err="1"/>
              <a:t>üzerine</a:t>
            </a:r>
            <a:r>
              <a:rPr lang="en-US" sz="2400" dirty="0"/>
              <a:t> </a:t>
            </a:r>
            <a:r>
              <a:rPr lang="en-US" sz="2400" b="1" u="heavy" dirty="0" err="1"/>
              <a:t>olaya</a:t>
            </a:r>
            <a:r>
              <a:rPr lang="en-US" sz="2400" b="1" u="heavy" dirty="0"/>
              <a:t> </a:t>
            </a:r>
            <a:r>
              <a:rPr lang="en-US" sz="2400" b="1" u="heavy" dirty="0" err="1"/>
              <a:t>ilişkin</a:t>
            </a:r>
            <a:r>
              <a:rPr lang="en-US" sz="2400" b="1" u="heavy" dirty="0"/>
              <a:t> </a:t>
            </a:r>
            <a:r>
              <a:rPr lang="en-US" sz="2400" b="1" u="heavy" dirty="0" err="1"/>
              <a:t>tüm</a:t>
            </a:r>
            <a:r>
              <a:rPr lang="en-US" sz="2400" b="1" u="heavy" dirty="0"/>
              <a:t> </a:t>
            </a:r>
            <a:r>
              <a:rPr lang="en-US" sz="2400" b="1" u="heavy" dirty="0" err="1"/>
              <a:t>delil</a:t>
            </a:r>
            <a:r>
              <a:rPr lang="en-US" sz="2400" b="1" u="heavy" dirty="0"/>
              <a:t> </a:t>
            </a:r>
            <a:r>
              <a:rPr lang="en-US" sz="2400" b="1" u="heavy" dirty="0" err="1"/>
              <a:t>ve</a:t>
            </a:r>
            <a:r>
              <a:rPr lang="en-US" sz="2400" b="1" u="heavy" dirty="0"/>
              <a:t> </a:t>
            </a:r>
            <a:r>
              <a:rPr lang="en-US" sz="2400" b="1" u="heavy" dirty="0" err="1"/>
              <a:t>belgelerin</a:t>
            </a:r>
            <a:r>
              <a:rPr lang="en-US" sz="2400" b="1" u="heavy" dirty="0"/>
              <a:t> </a:t>
            </a:r>
            <a:r>
              <a:rPr lang="en-US" sz="2400" b="1" u="heavy" dirty="0" err="1"/>
              <a:t>toplanması</a:t>
            </a:r>
            <a:r>
              <a:rPr lang="en-US" sz="2400" b="1" dirty="0"/>
              <a:t>  </a:t>
            </a:r>
            <a:r>
              <a:rPr lang="en-US" sz="2400" b="1" u="heavy" dirty="0"/>
              <a:t>veya</a:t>
            </a:r>
            <a:r>
              <a:rPr lang="en-US" sz="2400" b="1" dirty="0"/>
              <a:t>	</a:t>
            </a:r>
            <a:r>
              <a:rPr lang="en-US" sz="2400" b="1" u="heavy" dirty="0"/>
              <a:t>fail</a:t>
            </a:r>
            <a:r>
              <a:rPr lang="en-US" sz="2400" b="1" dirty="0"/>
              <a:t> </a:t>
            </a:r>
            <a:r>
              <a:rPr lang="en-US" sz="2400" b="1" u="heavy" dirty="0" err="1"/>
              <a:t>ve</a:t>
            </a:r>
            <a:r>
              <a:rPr lang="en-US" sz="2400" b="1" dirty="0"/>
              <a:t> </a:t>
            </a:r>
            <a:r>
              <a:rPr lang="en-US" sz="2400" b="1" u="heavy" dirty="0" err="1"/>
              <a:t>sorumluların</a:t>
            </a:r>
            <a:r>
              <a:rPr lang="en-US" sz="2400" b="1" dirty="0"/>
              <a:t> </a:t>
            </a:r>
            <a:r>
              <a:rPr lang="en-US" sz="2400" b="1" u="heavy" dirty="0" err="1"/>
              <a:t>tespiti</a:t>
            </a:r>
            <a:r>
              <a:rPr lang="en-US" sz="2400" b="1" dirty="0"/>
              <a:t> </a:t>
            </a:r>
            <a:r>
              <a:rPr lang="en-US" sz="2400" b="1" dirty="0" err="1"/>
              <a:t>amacıyla</a:t>
            </a:r>
            <a:r>
              <a:rPr lang="en-US" sz="2400" b="1" dirty="0"/>
              <a:t> </a:t>
            </a:r>
            <a:r>
              <a:rPr lang="en-US" sz="2400" dirty="0" err="1"/>
              <a:t>Yetkili</a:t>
            </a:r>
            <a:r>
              <a:rPr lang="en-US" sz="2400" dirty="0"/>
              <a:t> </a:t>
            </a:r>
            <a:r>
              <a:rPr lang="en-US" sz="2400" dirty="0" err="1"/>
              <a:t>Disiplin</a:t>
            </a:r>
            <a:r>
              <a:rPr lang="en-US" sz="2400" dirty="0"/>
              <a:t> </a:t>
            </a:r>
            <a:r>
              <a:rPr lang="en-US" sz="2400" dirty="0" err="1"/>
              <a:t>Amiri</a:t>
            </a:r>
            <a:r>
              <a:rPr lang="en-US" sz="2400" dirty="0"/>
              <a:t> </a:t>
            </a:r>
            <a:r>
              <a:rPr lang="en-US" sz="2400" dirty="0" err="1"/>
              <a:t>tarafından</a:t>
            </a:r>
            <a:r>
              <a:rPr lang="en-US" sz="2400" dirty="0"/>
              <a:t> </a:t>
            </a:r>
            <a:r>
              <a:rPr lang="en-US" sz="2400" u="heavy" dirty="0" err="1"/>
              <a:t>bir</a:t>
            </a:r>
            <a:r>
              <a:rPr lang="en-US" sz="2400" u="heavy" dirty="0"/>
              <a:t> </a:t>
            </a:r>
            <a:r>
              <a:rPr lang="en-US" sz="2400" u="heavy" dirty="0" err="1"/>
              <a:t>incelemeci</a:t>
            </a:r>
            <a:r>
              <a:rPr lang="en-US" sz="2400" dirty="0"/>
              <a:t> </a:t>
            </a:r>
            <a:r>
              <a:rPr lang="en-US" sz="2400" dirty="0" err="1"/>
              <a:t>tayin</a:t>
            </a:r>
            <a:r>
              <a:rPr lang="en-US" sz="2400" dirty="0"/>
              <a:t> </a:t>
            </a:r>
            <a:r>
              <a:rPr lang="en-US" sz="2400" dirty="0" err="1"/>
              <a:t>edilebilir</a:t>
            </a:r>
            <a:r>
              <a:rPr lang="en-US" sz="2400" dirty="0" smtClean="0"/>
              <a:t>.</a:t>
            </a:r>
            <a:endParaRPr lang="tr-TR" sz="2400" dirty="0"/>
          </a:p>
          <a:p>
            <a:pPr lvl="0"/>
            <a:r>
              <a:rPr lang="en-US" sz="2400" dirty="0" err="1"/>
              <a:t>Soruşturmanın</a:t>
            </a:r>
            <a:r>
              <a:rPr lang="en-US" sz="2400" dirty="0"/>
              <a:t> </a:t>
            </a:r>
            <a:r>
              <a:rPr lang="en-US" sz="2400" dirty="0" err="1"/>
              <a:t>gizliliği</a:t>
            </a:r>
            <a:r>
              <a:rPr lang="en-US" sz="2400" dirty="0"/>
              <a:t> </a:t>
            </a:r>
            <a:r>
              <a:rPr lang="en-US" sz="2400" dirty="0" err="1"/>
              <a:t>esastır</a:t>
            </a:r>
            <a:r>
              <a:rPr lang="en-US" sz="2400" dirty="0" smtClean="0"/>
              <a:t>.</a:t>
            </a:r>
            <a:endParaRPr lang="tr-TR" sz="2400" dirty="0"/>
          </a:p>
        </p:txBody>
      </p:sp>
      <p:sp>
        <p:nvSpPr>
          <p:cNvPr id="2" name="Altbilgi Yer Tutucusu 1"/>
          <p:cNvSpPr>
            <a:spLocks noGrp="1"/>
          </p:cNvSpPr>
          <p:nvPr>
            <p:ph type="ftr" sz="quarter" idx="11"/>
          </p:nvPr>
        </p:nvSpPr>
        <p:spPr>
          <a:xfrm>
            <a:off x="7089058" y="6194545"/>
            <a:ext cx="4385187"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890738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7410259"/>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38300" y="1472381"/>
            <a:ext cx="10058400" cy="4535608"/>
          </a:xfrm>
        </p:spPr>
        <p:txBody>
          <a:bodyPr>
            <a:noAutofit/>
          </a:bodyPr>
          <a:lstStyle/>
          <a:p>
            <a:pPr marL="228600" lvl="2"/>
            <a:r>
              <a:rPr lang="en-US" sz="2000" b="1" dirty="0" err="1"/>
              <a:t>Disiplin</a:t>
            </a:r>
            <a:r>
              <a:rPr lang="en-US" sz="2000" b="1" dirty="0"/>
              <a:t> </a:t>
            </a:r>
            <a:r>
              <a:rPr lang="en-US" sz="2000" b="1" dirty="0" err="1"/>
              <a:t>amiri</a:t>
            </a:r>
            <a:r>
              <a:rPr lang="en-US" sz="2000" b="1" dirty="0"/>
              <a:t> </a:t>
            </a:r>
            <a:r>
              <a:rPr lang="en-US" sz="2000" b="1" dirty="0" err="1"/>
              <a:t>soruşturmayı</a:t>
            </a:r>
            <a:r>
              <a:rPr lang="en-US" sz="2000" b="1" dirty="0"/>
              <a:t> </a:t>
            </a:r>
            <a:r>
              <a:rPr lang="en-US" sz="2000" b="1" dirty="0" err="1"/>
              <a:t>kendisi</a:t>
            </a:r>
            <a:r>
              <a:rPr lang="en-US" sz="2000" b="1" dirty="0"/>
              <a:t> </a:t>
            </a:r>
            <a:r>
              <a:rPr lang="en-US" sz="2000" b="1" dirty="0" err="1"/>
              <a:t>yapabileceği</a:t>
            </a:r>
            <a:r>
              <a:rPr lang="en-US" sz="2000" b="1" dirty="0"/>
              <a:t> </a:t>
            </a:r>
            <a:r>
              <a:rPr lang="en-US" sz="2000" b="1" dirty="0" err="1"/>
              <a:t>gibi</a:t>
            </a:r>
            <a:r>
              <a:rPr lang="en-US" sz="2000" b="1" dirty="0"/>
              <a:t> </a:t>
            </a:r>
            <a:r>
              <a:rPr lang="en-US" sz="2000" b="1" dirty="0" err="1"/>
              <a:t>soruşturmayı</a:t>
            </a:r>
            <a:r>
              <a:rPr lang="en-US" sz="2000" b="1" dirty="0"/>
              <a:t> </a:t>
            </a:r>
            <a:r>
              <a:rPr lang="en-US" sz="2000" b="1" dirty="0" err="1"/>
              <a:t>yapmak</a:t>
            </a:r>
            <a:r>
              <a:rPr lang="en-US" sz="2000" b="1" dirty="0"/>
              <a:t> </a:t>
            </a:r>
            <a:r>
              <a:rPr lang="en-US" sz="2000" b="1" dirty="0" err="1"/>
              <a:t>üzere</a:t>
            </a:r>
            <a:r>
              <a:rPr lang="en-US" sz="2000" b="1" dirty="0"/>
              <a:t> </a:t>
            </a:r>
            <a:r>
              <a:rPr lang="en-US" sz="2000" b="1" dirty="0" err="1"/>
              <a:t>birim</a:t>
            </a:r>
            <a:r>
              <a:rPr lang="en-US" sz="2000" b="1" dirty="0"/>
              <a:t> </a:t>
            </a:r>
            <a:r>
              <a:rPr lang="en-US" sz="2000" b="1" dirty="0" err="1"/>
              <a:t>içerisinden</a:t>
            </a:r>
            <a:r>
              <a:rPr lang="en-US" sz="2000" b="1" dirty="0"/>
              <a:t> </a:t>
            </a:r>
            <a:r>
              <a:rPr lang="en-US" sz="2000" b="1" dirty="0" err="1"/>
              <a:t>soruşturmacı</a:t>
            </a:r>
            <a:r>
              <a:rPr lang="en-US" sz="2000" b="1" dirty="0"/>
              <a:t> veya </a:t>
            </a:r>
            <a:r>
              <a:rPr lang="en-US" sz="2000" b="1" dirty="0" err="1"/>
              <a:t>komisyon</a:t>
            </a:r>
            <a:r>
              <a:rPr lang="en-US" sz="2000" b="1" dirty="0"/>
              <a:t> </a:t>
            </a:r>
            <a:r>
              <a:rPr lang="en-US" sz="2000" b="1" dirty="0" err="1"/>
              <a:t>görevlendirebilir</a:t>
            </a:r>
            <a:r>
              <a:rPr lang="en-US" sz="2000" b="1" dirty="0"/>
              <a:t>. </a:t>
            </a:r>
            <a:r>
              <a:rPr lang="en-US" sz="2000" b="1" dirty="0" err="1"/>
              <a:t>Ancak</a:t>
            </a:r>
            <a:r>
              <a:rPr lang="en-US" sz="2000" b="1" dirty="0"/>
              <a:t> </a:t>
            </a:r>
            <a:r>
              <a:rPr lang="en-US" sz="2000" b="1" dirty="0" err="1"/>
              <a:t>zorunlu</a:t>
            </a:r>
            <a:r>
              <a:rPr lang="en-US" sz="2000" b="1" dirty="0"/>
              <a:t> </a:t>
            </a:r>
            <a:r>
              <a:rPr lang="en-US" sz="2000" b="1" dirty="0" err="1"/>
              <a:t>hallerde</a:t>
            </a:r>
            <a:r>
              <a:rPr lang="en-US" sz="2000" b="1" dirty="0"/>
              <a:t> </a:t>
            </a:r>
            <a:r>
              <a:rPr lang="tr-TR" sz="2000" b="1" dirty="0" smtClean="0"/>
              <a:t>ve ilgili disiplin amirinin talebi üzerine </a:t>
            </a:r>
            <a:r>
              <a:rPr lang="en-US" sz="2000" b="1" dirty="0" err="1" smtClean="0"/>
              <a:t>Valilik</a:t>
            </a:r>
            <a:r>
              <a:rPr lang="en-US" sz="2000" b="1" dirty="0" smtClean="0"/>
              <a:t>/</a:t>
            </a:r>
            <a:r>
              <a:rPr lang="en-US" sz="2000" b="1" dirty="0" err="1" smtClean="0"/>
              <a:t>Kaymakamlık</a:t>
            </a:r>
            <a:r>
              <a:rPr lang="en-US" sz="2000" b="1" dirty="0" smtClean="0"/>
              <a:t> </a:t>
            </a:r>
            <a:r>
              <a:rPr lang="tr-TR" sz="2000" b="1" dirty="0" smtClean="0"/>
              <a:t>tarafından</a:t>
            </a:r>
            <a:r>
              <a:rPr lang="en-US" sz="2000" b="1" dirty="0" smtClean="0"/>
              <a:t> </a:t>
            </a:r>
            <a:r>
              <a:rPr lang="en-US" sz="2000" b="1" dirty="0" err="1"/>
              <a:t>diğer</a:t>
            </a:r>
            <a:r>
              <a:rPr lang="en-US" sz="2000" b="1" dirty="0"/>
              <a:t> </a:t>
            </a:r>
            <a:r>
              <a:rPr lang="en-US" sz="2000" b="1" dirty="0" err="1"/>
              <a:t>birimlerden</a:t>
            </a:r>
            <a:r>
              <a:rPr lang="en-US" sz="2000" b="1" dirty="0"/>
              <a:t> </a:t>
            </a:r>
            <a:r>
              <a:rPr lang="en-US" sz="2000" b="1" dirty="0" err="1"/>
              <a:t>soruşturmacı</a:t>
            </a:r>
            <a:r>
              <a:rPr lang="en-US" sz="2000" b="1" dirty="0"/>
              <a:t> </a:t>
            </a:r>
            <a:r>
              <a:rPr lang="tr-TR" sz="2000" b="1" dirty="0" smtClean="0"/>
              <a:t>görevlendir</a:t>
            </a:r>
            <a:r>
              <a:rPr lang="en-US" sz="2000" b="1" dirty="0" err="1" smtClean="0"/>
              <a:t>ilebilir</a:t>
            </a:r>
            <a:r>
              <a:rPr lang="en-US" sz="2000" b="1" dirty="0" smtClean="0"/>
              <a:t>.</a:t>
            </a:r>
            <a:endParaRPr lang="tr-TR" sz="2000" b="1" dirty="0"/>
          </a:p>
          <a:p>
            <a:pPr marL="228600" lvl="2"/>
            <a:r>
              <a:rPr lang="tr-TR" sz="2000" b="1" dirty="0" smtClean="0"/>
              <a:t>Soruşturma görevi yönünden ilgilinin suç tarihindeki görevi ve görev yeri esas alınır. </a:t>
            </a:r>
          </a:p>
          <a:p>
            <a:pPr marL="228600" lvl="2"/>
            <a:r>
              <a:rPr lang="en-US" sz="2000" b="1" dirty="0" err="1" smtClean="0"/>
              <a:t>Fiili</a:t>
            </a:r>
            <a:r>
              <a:rPr lang="en-US" sz="2000" b="1" dirty="0" smtClean="0"/>
              <a:t> </a:t>
            </a:r>
            <a:r>
              <a:rPr lang="en-US" sz="2000" b="1" dirty="0" err="1"/>
              <a:t>işleyenin</a:t>
            </a:r>
            <a:r>
              <a:rPr lang="en-US" sz="2000" b="1" dirty="0"/>
              <a:t> </a:t>
            </a:r>
            <a:r>
              <a:rPr lang="en-US" sz="2000" b="1" dirty="0" err="1"/>
              <a:t>emeklilik</a:t>
            </a:r>
            <a:r>
              <a:rPr lang="en-US" sz="2000" b="1" dirty="0"/>
              <a:t> veya </a:t>
            </a:r>
            <a:r>
              <a:rPr lang="en-US" sz="2000" b="1" dirty="0" err="1"/>
              <a:t>başka</a:t>
            </a:r>
            <a:r>
              <a:rPr lang="en-US" sz="2000" b="1" dirty="0"/>
              <a:t> </a:t>
            </a:r>
            <a:r>
              <a:rPr lang="en-US" sz="2000" b="1" dirty="0" err="1"/>
              <a:t>nedenlerle</a:t>
            </a:r>
            <a:r>
              <a:rPr lang="en-US" sz="2000" b="1" dirty="0"/>
              <a:t> </a:t>
            </a:r>
            <a:r>
              <a:rPr lang="en-US" sz="2000" b="1" dirty="0" err="1"/>
              <a:t>görevinin</a:t>
            </a:r>
            <a:r>
              <a:rPr lang="en-US" sz="2000" b="1" dirty="0"/>
              <a:t> </a:t>
            </a:r>
            <a:r>
              <a:rPr lang="en-US" sz="2000" b="1" dirty="0" err="1"/>
              <a:t>sona</a:t>
            </a:r>
            <a:r>
              <a:rPr lang="en-US" sz="2000" b="1" dirty="0"/>
              <a:t> </a:t>
            </a:r>
            <a:r>
              <a:rPr lang="en-US" sz="2000" b="1" dirty="0" err="1"/>
              <a:t>ermesi</a:t>
            </a:r>
            <a:r>
              <a:rPr lang="en-US" sz="2000" b="1" dirty="0"/>
              <a:t>, </a:t>
            </a:r>
            <a:r>
              <a:rPr lang="en-US" sz="2000" b="1" dirty="0" err="1"/>
              <a:t>hakkında</a:t>
            </a:r>
            <a:r>
              <a:rPr lang="en-US" sz="2000" b="1" dirty="0"/>
              <a:t> </a:t>
            </a:r>
            <a:r>
              <a:rPr lang="en-US" sz="2000" b="1" dirty="0" err="1"/>
              <a:t>soruşturma</a:t>
            </a:r>
            <a:r>
              <a:rPr lang="en-US" sz="2000" b="1" dirty="0"/>
              <a:t> </a:t>
            </a:r>
            <a:r>
              <a:rPr lang="en-US" sz="2000" b="1" dirty="0" err="1"/>
              <a:t>açılmasına</a:t>
            </a:r>
            <a:r>
              <a:rPr lang="en-US" sz="2000" b="1" dirty="0"/>
              <a:t> </a:t>
            </a:r>
            <a:r>
              <a:rPr lang="en-US" sz="2000" b="1" dirty="0" err="1"/>
              <a:t>ve</a:t>
            </a:r>
            <a:r>
              <a:rPr lang="en-US" sz="2000" b="1" dirty="0"/>
              <a:t> </a:t>
            </a:r>
            <a:r>
              <a:rPr lang="en-US" sz="2000" b="1" dirty="0" err="1"/>
              <a:t>soruşturmanın</a:t>
            </a:r>
            <a:r>
              <a:rPr lang="en-US" sz="2000" b="1" dirty="0"/>
              <a:t> </a:t>
            </a:r>
            <a:r>
              <a:rPr lang="en-US" sz="2000" b="1" dirty="0" err="1"/>
              <a:t>devamına</a:t>
            </a:r>
            <a:r>
              <a:rPr lang="en-US" sz="2000" b="1" dirty="0"/>
              <a:t> </a:t>
            </a:r>
            <a:r>
              <a:rPr lang="en-US" sz="2000" b="1" dirty="0" err="1"/>
              <a:t>engel</a:t>
            </a:r>
            <a:r>
              <a:rPr lang="en-US" sz="2000" b="1" dirty="0"/>
              <a:t> </a:t>
            </a:r>
            <a:r>
              <a:rPr lang="en-US" sz="2000" b="1" dirty="0" err="1"/>
              <a:t>olmaz</a:t>
            </a:r>
            <a:r>
              <a:rPr lang="en-US" sz="2000" b="1" dirty="0"/>
              <a:t>. Bu </a:t>
            </a:r>
            <a:r>
              <a:rPr lang="en-US" sz="2000" b="1" dirty="0" err="1"/>
              <a:t>durumda</a:t>
            </a:r>
            <a:r>
              <a:rPr lang="en-US" sz="2000" b="1" dirty="0"/>
              <a:t> </a:t>
            </a:r>
            <a:r>
              <a:rPr lang="en-US" sz="2000" b="1" dirty="0" err="1"/>
              <a:t>soruşturma</a:t>
            </a:r>
            <a:r>
              <a:rPr lang="en-US" sz="2000" b="1" dirty="0"/>
              <a:t> </a:t>
            </a:r>
            <a:r>
              <a:rPr lang="en-US" sz="2000" b="1" dirty="0" err="1"/>
              <a:t>sonunda</a:t>
            </a:r>
            <a:r>
              <a:rPr lang="en-US" sz="2000" b="1" dirty="0"/>
              <a:t> </a:t>
            </a:r>
            <a:r>
              <a:rPr lang="en-US" sz="2000" b="1" dirty="0" err="1"/>
              <a:t>verilen</a:t>
            </a:r>
            <a:r>
              <a:rPr lang="en-US" sz="2000" b="1" dirty="0"/>
              <a:t> </a:t>
            </a:r>
            <a:r>
              <a:rPr lang="en-US" sz="2000" b="1" dirty="0" err="1"/>
              <a:t>disiplin</a:t>
            </a:r>
            <a:r>
              <a:rPr lang="en-US" sz="2000" b="1" dirty="0"/>
              <a:t> </a:t>
            </a:r>
            <a:r>
              <a:rPr lang="en-US" sz="2000" b="1" dirty="0" err="1"/>
              <a:t>cezası</a:t>
            </a:r>
            <a:r>
              <a:rPr lang="en-US" sz="2000" b="1" dirty="0"/>
              <a:t>, </a:t>
            </a:r>
            <a:r>
              <a:rPr lang="en-US" sz="2000" b="1" dirty="0" err="1"/>
              <a:t>özlük</a:t>
            </a:r>
            <a:r>
              <a:rPr lang="en-US" sz="2000" b="1" dirty="0"/>
              <a:t> </a:t>
            </a:r>
            <a:r>
              <a:rPr lang="en-US" sz="2000" b="1" dirty="0" err="1"/>
              <a:t>dosyasında</a:t>
            </a:r>
            <a:r>
              <a:rPr lang="en-US" sz="2000" b="1" dirty="0"/>
              <a:t> </a:t>
            </a:r>
            <a:r>
              <a:rPr lang="en-US" sz="2000" b="1" dirty="0" err="1"/>
              <a:t>saklanır</a:t>
            </a:r>
            <a:r>
              <a:rPr lang="en-US" sz="2000" b="1" dirty="0" smtClean="0"/>
              <a:t>.</a:t>
            </a:r>
            <a:endParaRPr lang="tr-TR" sz="2000" b="1" dirty="0"/>
          </a:p>
          <a:p>
            <a:pPr marL="228600" lvl="2"/>
            <a:r>
              <a:rPr lang="en-US" sz="2000" b="1" dirty="0" err="1"/>
              <a:t>Soruşturmacının</a:t>
            </a:r>
            <a:r>
              <a:rPr lang="en-US" sz="2000" b="1" dirty="0"/>
              <a:t> </a:t>
            </a:r>
            <a:r>
              <a:rPr lang="en-US" sz="2000" b="1" dirty="0" err="1"/>
              <a:t>görev</a:t>
            </a:r>
            <a:r>
              <a:rPr lang="en-US" sz="2000" b="1" dirty="0"/>
              <a:t> </a:t>
            </a:r>
            <a:r>
              <a:rPr lang="en-US" sz="2000" b="1" dirty="0" err="1"/>
              <a:t>ve</a:t>
            </a:r>
            <a:r>
              <a:rPr lang="en-US" sz="2000" b="1" dirty="0"/>
              <a:t> </a:t>
            </a:r>
            <a:r>
              <a:rPr lang="en-US" sz="2000" b="1" dirty="0" err="1"/>
              <a:t>unvanı</a:t>
            </a:r>
            <a:r>
              <a:rPr lang="en-US" sz="2000" b="1" dirty="0"/>
              <a:t>, </a:t>
            </a:r>
            <a:r>
              <a:rPr lang="en-US" sz="2000" b="1" dirty="0" err="1"/>
              <a:t>soruşturulanın</a:t>
            </a:r>
            <a:r>
              <a:rPr lang="en-US" sz="2000" b="1" dirty="0"/>
              <a:t> </a:t>
            </a:r>
            <a:r>
              <a:rPr lang="en-US" sz="2000" b="1" dirty="0" err="1"/>
              <a:t>görev</a:t>
            </a:r>
            <a:r>
              <a:rPr lang="en-US" sz="2000" b="1" dirty="0"/>
              <a:t> </a:t>
            </a:r>
            <a:r>
              <a:rPr lang="en-US" sz="2000" b="1" dirty="0" err="1"/>
              <a:t>ve</a:t>
            </a:r>
            <a:r>
              <a:rPr lang="en-US" sz="2000" b="1" dirty="0"/>
              <a:t> </a:t>
            </a:r>
            <a:r>
              <a:rPr lang="en-US" sz="2000" b="1" dirty="0" err="1"/>
              <a:t>unvanının</a:t>
            </a:r>
            <a:r>
              <a:rPr lang="en-US" sz="2000" b="1" dirty="0"/>
              <a:t> </a:t>
            </a:r>
            <a:r>
              <a:rPr lang="en-US" sz="2000" b="1" dirty="0" err="1" smtClean="0"/>
              <a:t>üstü</a:t>
            </a:r>
            <a:r>
              <a:rPr lang="en-US" sz="2000" b="1" dirty="0" smtClean="0"/>
              <a:t> </a:t>
            </a:r>
            <a:r>
              <a:rPr lang="en-US" sz="2000" b="1" dirty="0"/>
              <a:t>veya </a:t>
            </a:r>
            <a:r>
              <a:rPr lang="en-US" sz="2000" b="1" dirty="0" err="1"/>
              <a:t>onunla</a:t>
            </a:r>
            <a:r>
              <a:rPr lang="en-US" sz="2000" b="1" dirty="0"/>
              <a:t> </a:t>
            </a:r>
            <a:r>
              <a:rPr lang="tr-TR" sz="2000" b="1" dirty="0" smtClean="0"/>
              <a:t>eşit seviye</a:t>
            </a:r>
            <a:r>
              <a:rPr lang="en-US" sz="2000" b="1" dirty="0" smtClean="0"/>
              <a:t>de </a:t>
            </a:r>
            <a:r>
              <a:rPr lang="en-US" sz="2000" b="1" dirty="0" err="1"/>
              <a:t>olmalıdır</a:t>
            </a:r>
            <a:r>
              <a:rPr lang="en-US" sz="2000" b="1" dirty="0" smtClean="0"/>
              <a:t>.</a:t>
            </a:r>
            <a:endParaRPr lang="tr-TR" sz="2000" b="1" dirty="0"/>
          </a:p>
          <a:p>
            <a:r>
              <a:rPr lang="en-US" sz="2000" b="1" dirty="0" err="1"/>
              <a:t>Fiilin</a:t>
            </a:r>
            <a:r>
              <a:rPr lang="en-US" sz="2000" b="1" dirty="0"/>
              <a:t> </a:t>
            </a:r>
            <a:r>
              <a:rPr lang="en-US" sz="2000" b="1" dirty="0" err="1"/>
              <a:t>ast</a:t>
            </a:r>
            <a:r>
              <a:rPr lang="en-US" sz="2000" b="1" dirty="0"/>
              <a:t> </a:t>
            </a:r>
            <a:r>
              <a:rPr lang="en-US" sz="2000" b="1" dirty="0" err="1"/>
              <a:t>ile</a:t>
            </a:r>
            <a:r>
              <a:rPr lang="en-US" sz="2000" b="1" dirty="0"/>
              <a:t> </a:t>
            </a:r>
            <a:r>
              <a:rPr lang="en-US" sz="2000" b="1" dirty="0" err="1"/>
              <a:t>üst</a:t>
            </a:r>
            <a:r>
              <a:rPr lang="en-US" sz="2000" b="1" dirty="0"/>
              <a:t> </a:t>
            </a:r>
            <a:r>
              <a:rPr lang="en-US" sz="2000" b="1" dirty="0" err="1"/>
              <a:t>tarafından</a:t>
            </a:r>
            <a:r>
              <a:rPr lang="en-US" sz="2000" b="1" dirty="0"/>
              <a:t> </a:t>
            </a:r>
            <a:r>
              <a:rPr lang="en-US" sz="2000" b="1" dirty="0" err="1"/>
              <a:t>birlikte</a:t>
            </a:r>
            <a:r>
              <a:rPr lang="en-US" sz="2000" b="1" dirty="0"/>
              <a:t> </a:t>
            </a:r>
            <a:r>
              <a:rPr lang="en-US" sz="2000" b="1" dirty="0" err="1"/>
              <a:t>işlenmesi</a:t>
            </a:r>
            <a:r>
              <a:rPr lang="en-US" sz="2000" b="1" dirty="0"/>
              <a:t> </a:t>
            </a:r>
            <a:r>
              <a:rPr lang="en-US" sz="2000" b="1" dirty="0" err="1"/>
              <a:t>hâlinde</a:t>
            </a:r>
            <a:r>
              <a:rPr lang="en-US" sz="2000" b="1" dirty="0"/>
              <a:t> </a:t>
            </a:r>
            <a:r>
              <a:rPr lang="en-US" sz="2000" b="1" dirty="0" err="1"/>
              <a:t>soruşturma</a:t>
            </a:r>
            <a:r>
              <a:rPr lang="en-US" sz="2000" b="1" dirty="0"/>
              <a:t> </a:t>
            </a:r>
            <a:r>
              <a:rPr lang="en-US" sz="2000" b="1" dirty="0" err="1"/>
              <a:t>usulü</a:t>
            </a:r>
            <a:r>
              <a:rPr lang="en-US" sz="2000" b="1" dirty="0"/>
              <a:t> </a:t>
            </a:r>
            <a:r>
              <a:rPr lang="en-US" sz="2000" b="1" dirty="0" err="1"/>
              <a:t>ve</a:t>
            </a:r>
            <a:r>
              <a:rPr lang="en-US" sz="2000" b="1" dirty="0"/>
              <a:t> </a:t>
            </a:r>
            <a:r>
              <a:rPr lang="en-US" sz="2000" b="1" dirty="0" err="1"/>
              <a:t>disiplin</a:t>
            </a:r>
            <a:r>
              <a:rPr lang="en-US" sz="2000" b="1" dirty="0"/>
              <a:t> </a:t>
            </a:r>
            <a:r>
              <a:rPr lang="en-US" sz="2000" b="1" dirty="0" err="1"/>
              <a:t>cezası</a:t>
            </a:r>
            <a:r>
              <a:rPr lang="en-US" sz="2000" b="1" dirty="0"/>
              <a:t> </a:t>
            </a:r>
            <a:r>
              <a:rPr lang="en-US" sz="2000" b="1" dirty="0" err="1"/>
              <a:t>verme</a:t>
            </a:r>
            <a:r>
              <a:rPr lang="en-US" sz="2000" b="1" dirty="0"/>
              <a:t> </a:t>
            </a:r>
            <a:r>
              <a:rPr lang="en-US" sz="2000" b="1" dirty="0" err="1"/>
              <a:t>yetkisi</a:t>
            </a:r>
            <a:r>
              <a:rPr lang="en-US" sz="2000" b="1" dirty="0"/>
              <a:t> </a:t>
            </a:r>
            <a:r>
              <a:rPr lang="en-US" sz="2000" b="1" dirty="0" err="1"/>
              <a:t>üste</a:t>
            </a:r>
            <a:r>
              <a:rPr lang="en-US" sz="2000" b="1" dirty="0"/>
              <a:t> </a:t>
            </a:r>
            <a:r>
              <a:rPr lang="en-US" sz="2000" b="1" dirty="0" err="1"/>
              <a:t>göre</a:t>
            </a:r>
            <a:r>
              <a:rPr lang="en-US" sz="2000" b="1" dirty="0"/>
              <a:t> </a:t>
            </a:r>
            <a:r>
              <a:rPr lang="en-US" sz="2000" b="1" dirty="0" err="1"/>
              <a:t>belirlenir</a:t>
            </a:r>
            <a:r>
              <a:rPr lang="en-US" sz="2000" b="1" dirty="0"/>
              <a:t>.</a:t>
            </a:r>
            <a:endParaRPr lang="tr-TR" sz="2000" b="1" dirty="0"/>
          </a:p>
        </p:txBody>
      </p:sp>
      <p:sp>
        <p:nvSpPr>
          <p:cNvPr id="2" name="Altbilgi Yer Tutucusu 1"/>
          <p:cNvSpPr>
            <a:spLocks noGrp="1"/>
          </p:cNvSpPr>
          <p:nvPr>
            <p:ph type="ftr" sz="quarter" idx="11"/>
          </p:nvPr>
        </p:nvSpPr>
        <p:spPr>
          <a:xfrm>
            <a:off x="7364361" y="6377108"/>
            <a:ext cx="4332339"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217935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7410259"/>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88508" y="1479550"/>
            <a:ext cx="10058400" cy="4535608"/>
          </a:xfrm>
        </p:spPr>
        <p:txBody>
          <a:bodyPr>
            <a:noAutofit/>
          </a:bodyPr>
          <a:lstStyle/>
          <a:p>
            <a:pPr marL="228600" lvl="2"/>
            <a:r>
              <a:rPr lang="en-US" sz="1700" b="1" dirty="0" err="1"/>
              <a:t>Soruşturulanın</a:t>
            </a:r>
            <a:r>
              <a:rPr lang="en-US" sz="1700" b="1" dirty="0"/>
              <a:t> </a:t>
            </a:r>
            <a:r>
              <a:rPr lang="en-US" sz="1700" b="1" dirty="0" err="1"/>
              <a:t>disiplin</a:t>
            </a:r>
            <a:r>
              <a:rPr lang="en-US" sz="1700" b="1" dirty="0"/>
              <a:t>	</a:t>
            </a:r>
            <a:r>
              <a:rPr lang="en-US" sz="1700" b="1" dirty="0" err="1"/>
              <a:t>cezası</a:t>
            </a:r>
            <a:r>
              <a:rPr lang="en-US" sz="1700" b="1" dirty="0"/>
              <a:t>	</a:t>
            </a:r>
            <a:r>
              <a:rPr lang="en-US" sz="1700" b="1" dirty="0" err="1"/>
              <a:t>verilmesini</a:t>
            </a:r>
            <a:r>
              <a:rPr lang="en-US" sz="1700" b="1" dirty="0"/>
              <a:t>	</a:t>
            </a:r>
            <a:r>
              <a:rPr lang="tr-TR" sz="1700" b="1" dirty="0" smtClean="0"/>
              <a:t> </a:t>
            </a:r>
            <a:r>
              <a:rPr lang="en-US" sz="1700" b="1" dirty="0" err="1" smtClean="0"/>
              <a:t>gerektiren</a:t>
            </a:r>
            <a:r>
              <a:rPr lang="en-US" sz="1700" b="1" dirty="0"/>
              <a:t>	</a:t>
            </a:r>
            <a:r>
              <a:rPr lang="en-US" sz="1700" b="1" dirty="0" err="1"/>
              <a:t>fiili</a:t>
            </a:r>
            <a:r>
              <a:rPr lang="en-US" sz="1700" b="1" dirty="0"/>
              <a:t>	</a:t>
            </a:r>
            <a:r>
              <a:rPr lang="en-US" sz="1700" b="1" dirty="0" err="1"/>
              <a:t>işlediği</a:t>
            </a:r>
            <a:r>
              <a:rPr lang="en-US" sz="1700" b="1" dirty="0"/>
              <a:t>	</a:t>
            </a:r>
            <a:r>
              <a:rPr lang="en-US" sz="1700" b="1" dirty="0" err="1"/>
              <a:t>ve</a:t>
            </a:r>
            <a:r>
              <a:rPr lang="en-US" sz="1700" b="1" dirty="0"/>
              <a:t>	</a:t>
            </a:r>
            <a:r>
              <a:rPr lang="en-US" sz="1700" b="1" dirty="0" err="1"/>
              <a:t>disiplin</a:t>
            </a:r>
            <a:r>
              <a:rPr lang="en-US" sz="1700" b="1" dirty="0"/>
              <a:t> </a:t>
            </a:r>
            <a:r>
              <a:rPr lang="en-US" sz="1700" b="1" dirty="0" err="1"/>
              <a:t>soruşturmasının</a:t>
            </a:r>
            <a:r>
              <a:rPr lang="en-US" sz="1700" b="1" dirty="0"/>
              <a:t> </a:t>
            </a:r>
            <a:r>
              <a:rPr lang="en-US" sz="1700" b="1" dirty="0" err="1"/>
              <a:t>başlatıldığı</a:t>
            </a:r>
            <a:r>
              <a:rPr lang="en-US" sz="1700" b="1" dirty="0"/>
              <a:t> </a:t>
            </a:r>
            <a:r>
              <a:rPr lang="en-US" sz="1700" b="1" dirty="0" err="1"/>
              <a:t>tarihteki</a:t>
            </a:r>
            <a:r>
              <a:rPr lang="en-US" sz="1700" b="1" dirty="0"/>
              <a:t> </a:t>
            </a:r>
            <a:r>
              <a:rPr lang="en-US" sz="1700" b="1" dirty="0" err="1"/>
              <a:t>görev</a:t>
            </a:r>
            <a:r>
              <a:rPr lang="en-US" sz="1700" b="1" dirty="0"/>
              <a:t> veya </a:t>
            </a:r>
            <a:r>
              <a:rPr lang="en-US" sz="1700" b="1" dirty="0" err="1"/>
              <a:t>unvanının</a:t>
            </a:r>
            <a:r>
              <a:rPr lang="en-US" sz="1700" b="1" dirty="0"/>
              <a:t> </a:t>
            </a:r>
            <a:r>
              <a:rPr lang="en-US" sz="1700" b="1" dirty="0" err="1"/>
              <a:t>farklı</a:t>
            </a:r>
            <a:r>
              <a:rPr lang="en-US" sz="1700" b="1" dirty="0"/>
              <a:t> </a:t>
            </a:r>
            <a:r>
              <a:rPr lang="en-US" sz="1700" b="1" dirty="0" err="1"/>
              <a:t>olması</a:t>
            </a:r>
            <a:r>
              <a:rPr lang="en-US" sz="1700" b="1" dirty="0"/>
              <a:t> </a:t>
            </a:r>
            <a:r>
              <a:rPr lang="en-US" sz="1700" b="1" dirty="0" err="1"/>
              <a:t>hâlinde</a:t>
            </a:r>
            <a:r>
              <a:rPr lang="en-US" sz="1700" b="1" dirty="0"/>
              <a:t> </a:t>
            </a:r>
            <a:r>
              <a:rPr lang="en-US" sz="1700" b="1" dirty="0" err="1"/>
              <a:t>disiplin</a:t>
            </a:r>
            <a:r>
              <a:rPr lang="en-US" sz="1700" b="1" dirty="0"/>
              <a:t> </a:t>
            </a:r>
            <a:r>
              <a:rPr lang="en-US" sz="1700" b="1" dirty="0" err="1"/>
              <a:t>soruşturması</a:t>
            </a:r>
            <a:r>
              <a:rPr lang="en-US" sz="1700" b="1" dirty="0"/>
              <a:t>, </a:t>
            </a:r>
            <a:r>
              <a:rPr lang="en-US" sz="1700" b="1" dirty="0" err="1"/>
              <a:t>üst</a:t>
            </a:r>
            <a:r>
              <a:rPr lang="en-US" sz="1700" b="1" dirty="0"/>
              <a:t> </a:t>
            </a:r>
            <a:r>
              <a:rPr lang="en-US" sz="1700" b="1" dirty="0" err="1"/>
              <a:t>görev</a:t>
            </a:r>
            <a:r>
              <a:rPr lang="en-US" sz="1700" b="1" dirty="0"/>
              <a:t> veya </a:t>
            </a:r>
            <a:r>
              <a:rPr lang="en-US" sz="1700" b="1" dirty="0" err="1"/>
              <a:t>unvanı</a:t>
            </a:r>
            <a:r>
              <a:rPr lang="en-US" sz="1700" b="1" dirty="0"/>
              <a:t> </a:t>
            </a:r>
            <a:r>
              <a:rPr lang="en-US" sz="1700" b="1" dirty="0" err="1"/>
              <a:t>esas</a:t>
            </a:r>
            <a:r>
              <a:rPr lang="en-US" sz="1700" b="1" dirty="0"/>
              <a:t> </a:t>
            </a:r>
            <a:r>
              <a:rPr lang="en-US" sz="1700" b="1" dirty="0" err="1"/>
              <a:t>alınarak</a:t>
            </a:r>
            <a:r>
              <a:rPr lang="en-US" sz="1700" b="1" dirty="0"/>
              <a:t> </a:t>
            </a:r>
            <a:r>
              <a:rPr lang="en-US" sz="1700" b="1" dirty="0" err="1"/>
              <a:t>yürütülür</a:t>
            </a:r>
            <a:r>
              <a:rPr lang="en-US" sz="1700" b="1" dirty="0" smtClean="0"/>
              <a:t>.</a:t>
            </a:r>
            <a:endParaRPr lang="tr-TR" sz="1700" b="1" dirty="0" smtClean="0"/>
          </a:p>
          <a:p>
            <a:pPr marL="228600" lvl="2"/>
            <a:r>
              <a:rPr lang="en-US" sz="1700" b="1" dirty="0" err="1"/>
              <a:t>Soruşturmacı</a:t>
            </a:r>
            <a:r>
              <a:rPr lang="en-US" sz="1700" b="1" dirty="0"/>
              <a:t> </a:t>
            </a:r>
            <a:r>
              <a:rPr lang="en-US" sz="1700" b="1" dirty="0" err="1"/>
              <a:t>olarak</a:t>
            </a:r>
            <a:r>
              <a:rPr lang="en-US" sz="1700" b="1" dirty="0"/>
              <a:t> </a:t>
            </a:r>
            <a:r>
              <a:rPr lang="en-US" sz="1700" b="1" dirty="0" err="1"/>
              <a:t>görevlendirilen</a:t>
            </a:r>
            <a:r>
              <a:rPr lang="en-US" sz="1700" b="1" dirty="0"/>
              <a:t> </a:t>
            </a:r>
            <a:r>
              <a:rPr lang="en-US" sz="1700" b="1" dirty="0" err="1"/>
              <a:t>ve</a:t>
            </a:r>
            <a:r>
              <a:rPr lang="en-US" sz="1700" b="1" dirty="0"/>
              <a:t> </a:t>
            </a:r>
            <a:r>
              <a:rPr lang="en-US" sz="1700" b="1" dirty="0" err="1"/>
              <a:t>görevlendirme</a:t>
            </a:r>
            <a:r>
              <a:rPr lang="en-US" sz="1700" b="1" dirty="0"/>
              <a:t> </a:t>
            </a:r>
            <a:r>
              <a:rPr lang="en-US" sz="1700" b="1" dirty="0" err="1"/>
              <a:t>yazısı</a:t>
            </a:r>
            <a:r>
              <a:rPr lang="en-US" sz="1700" b="1" dirty="0"/>
              <a:t> </a:t>
            </a:r>
            <a:r>
              <a:rPr lang="en-US" sz="1700" b="1" dirty="0" err="1"/>
              <a:t>tarafına</a:t>
            </a:r>
            <a:r>
              <a:rPr lang="en-US" sz="1700" b="1" dirty="0"/>
              <a:t> </a:t>
            </a:r>
            <a:r>
              <a:rPr lang="en-US" sz="1700" b="1" dirty="0" err="1"/>
              <a:t>tebliğ</a:t>
            </a:r>
            <a:r>
              <a:rPr lang="en-US" sz="1700" b="1" dirty="0"/>
              <a:t> </a:t>
            </a:r>
            <a:r>
              <a:rPr lang="en-US" sz="1700" b="1" dirty="0" err="1"/>
              <a:t>edilen</a:t>
            </a:r>
            <a:r>
              <a:rPr lang="en-US" sz="1700" b="1" dirty="0"/>
              <a:t> </a:t>
            </a:r>
            <a:r>
              <a:rPr lang="en-US" sz="1700" b="1" dirty="0" err="1"/>
              <a:t>kişi</a:t>
            </a:r>
            <a:r>
              <a:rPr lang="en-US" sz="1700" b="1" dirty="0"/>
              <a:t>/</a:t>
            </a:r>
            <a:r>
              <a:rPr lang="en-US" sz="1700" b="1" dirty="0" err="1"/>
              <a:t>komisyon</a:t>
            </a:r>
            <a:r>
              <a:rPr lang="en-US" sz="1700" b="1" dirty="0"/>
              <a:t> </a:t>
            </a:r>
            <a:r>
              <a:rPr lang="en-US" sz="1700" b="1" dirty="0" err="1"/>
              <a:t>soruşturma</a:t>
            </a:r>
            <a:r>
              <a:rPr lang="en-US" sz="1700" b="1" dirty="0"/>
              <a:t> </a:t>
            </a:r>
            <a:r>
              <a:rPr lang="en-US" sz="1700" b="1" dirty="0" err="1"/>
              <a:t>işlemlerine</a:t>
            </a:r>
            <a:r>
              <a:rPr lang="en-US" sz="1700" b="1" dirty="0"/>
              <a:t> </a:t>
            </a:r>
            <a:r>
              <a:rPr lang="en-US" sz="1700" b="1" dirty="0" err="1" smtClean="0"/>
              <a:t>başlar</a:t>
            </a:r>
            <a:r>
              <a:rPr lang="tr-TR" sz="1700" b="1" dirty="0" smtClean="0"/>
              <a:t>.</a:t>
            </a:r>
          </a:p>
          <a:p>
            <a:pPr lvl="0"/>
            <a:r>
              <a:rPr lang="en-US" sz="1700" b="1" dirty="0" err="1"/>
              <a:t>Soruşturma</a:t>
            </a:r>
            <a:r>
              <a:rPr lang="en-US" sz="1700" b="1" dirty="0"/>
              <a:t> </a:t>
            </a:r>
            <a:r>
              <a:rPr lang="en-US" sz="1700" b="1" dirty="0" err="1"/>
              <a:t>emri</a:t>
            </a:r>
            <a:r>
              <a:rPr lang="en-US" sz="1700" b="1" dirty="0"/>
              <a:t> </a:t>
            </a:r>
            <a:r>
              <a:rPr lang="en-US" sz="1700" b="1" dirty="0" err="1"/>
              <a:t>ve</a:t>
            </a:r>
            <a:r>
              <a:rPr lang="en-US" sz="1700" b="1" dirty="0"/>
              <a:t> </a:t>
            </a:r>
            <a:r>
              <a:rPr lang="en-US" sz="1700" b="1" dirty="0" err="1"/>
              <a:t>ekindeki</a:t>
            </a:r>
            <a:r>
              <a:rPr lang="en-US" sz="1700" b="1" dirty="0"/>
              <a:t> </a:t>
            </a:r>
            <a:r>
              <a:rPr lang="en-US" sz="1700" b="1" dirty="0" err="1"/>
              <a:t>iddialarla</a:t>
            </a:r>
            <a:r>
              <a:rPr lang="en-US" sz="1700" b="1" dirty="0"/>
              <a:t> </a:t>
            </a:r>
            <a:r>
              <a:rPr lang="en-US" sz="1700" b="1" dirty="0" err="1"/>
              <a:t>bunların</a:t>
            </a:r>
            <a:r>
              <a:rPr lang="en-US" sz="1700" b="1" dirty="0"/>
              <a:t> </a:t>
            </a:r>
            <a:r>
              <a:rPr lang="en-US" sz="1700" b="1" dirty="0" err="1"/>
              <a:t>kim</a:t>
            </a:r>
            <a:r>
              <a:rPr lang="en-US" sz="1700" b="1" dirty="0"/>
              <a:t> </a:t>
            </a:r>
            <a:r>
              <a:rPr lang="en-US" sz="1700" b="1" dirty="0" err="1"/>
              <a:t>tarafından</a:t>
            </a:r>
            <a:r>
              <a:rPr lang="en-US" sz="1700" b="1" dirty="0"/>
              <a:t> </a:t>
            </a:r>
            <a:r>
              <a:rPr lang="en-US" sz="1700" b="1" dirty="0" err="1"/>
              <a:t>ve</a:t>
            </a:r>
            <a:r>
              <a:rPr lang="en-US" sz="1700" b="1" dirty="0"/>
              <a:t> </a:t>
            </a:r>
            <a:r>
              <a:rPr lang="en-US" sz="1700" b="1" dirty="0" err="1"/>
              <a:t>kimler</a:t>
            </a:r>
            <a:r>
              <a:rPr lang="en-US" sz="1700" b="1" dirty="0"/>
              <a:t> </a:t>
            </a:r>
            <a:r>
              <a:rPr lang="en-US" sz="1700" b="1" dirty="0" err="1"/>
              <a:t>hakkında</a:t>
            </a:r>
            <a:r>
              <a:rPr lang="en-US" sz="1700" b="1" dirty="0"/>
              <a:t> </a:t>
            </a:r>
            <a:r>
              <a:rPr lang="en-US" sz="1700" b="1" dirty="0" err="1"/>
              <a:t>olduğu</a:t>
            </a:r>
            <a:r>
              <a:rPr lang="en-US" sz="1700" b="1" dirty="0"/>
              <a:t> </a:t>
            </a:r>
            <a:r>
              <a:rPr lang="en-US" sz="1700" b="1" dirty="0" err="1"/>
              <a:t>dikkatle</a:t>
            </a:r>
            <a:r>
              <a:rPr lang="en-US" sz="1700" b="1" dirty="0"/>
              <a:t> </a:t>
            </a:r>
            <a:r>
              <a:rPr lang="en-US" sz="1700" b="1" dirty="0" err="1"/>
              <a:t>incelenip</a:t>
            </a:r>
            <a:r>
              <a:rPr lang="en-US" sz="1700" b="1" dirty="0"/>
              <a:t> </a:t>
            </a:r>
            <a:r>
              <a:rPr lang="en-US" sz="1700" b="1" dirty="0" err="1" smtClean="0"/>
              <a:t>değerlendirme</a:t>
            </a:r>
            <a:r>
              <a:rPr lang="tr-TR" sz="1700" b="1" dirty="0" smtClean="0"/>
              <a:t>k</a:t>
            </a:r>
            <a:r>
              <a:rPr lang="en-US" sz="1700" b="1" dirty="0" smtClean="0"/>
              <a:t> </a:t>
            </a:r>
            <a:r>
              <a:rPr lang="en-US" sz="1700" b="1" dirty="0" err="1"/>
              <a:t>suretiyle</a:t>
            </a:r>
            <a:r>
              <a:rPr lang="en-US" sz="1700" b="1" dirty="0"/>
              <a:t> </a:t>
            </a:r>
            <a:r>
              <a:rPr lang="en-US" sz="1700" b="1" dirty="0" err="1"/>
              <a:t>bir</a:t>
            </a:r>
            <a:r>
              <a:rPr lang="en-US" sz="1700" b="1" dirty="0"/>
              <a:t> </a:t>
            </a:r>
            <a:r>
              <a:rPr lang="en-US" sz="1700" b="1" dirty="0" err="1"/>
              <a:t>soruşturma</a:t>
            </a:r>
            <a:r>
              <a:rPr lang="en-US" sz="1700" b="1" dirty="0"/>
              <a:t> </a:t>
            </a:r>
            <a:r>
              <a:rPr lang="en-US" sz="1700" b="1" dirty="0" err="1"/>
              <a:t>planı</a:t>
            </a:r>
            <a:r>
              <a:rPr lang="en-US" sz="1700" b="1" dirty="0"/>
              <a:t> </a:t>
            </a:r>
            <a:r>
              <a:rPr lang="en-US" sz="1700" b="1" dirty="0" err="1"/>
              <a:t>yapılır</a:t>
            </a:r>
            <a:r>
              <a:rPr lang="en-US" sz="1700" b="1" dirty="0"/>
              <a:t>.</a:t>
            </a:r>
            <a:endParaRPr lang="tr-TR" sz="1700" b="1" dirty="0"/>
          </a:p>
          <a:p>
            <a:pPr lvl="0"/>
            <a:r>
              <a:rPr lang="en-US" sz="1700" b="1" u="heavy" dirty="0" err="1"/>
              <a:t>Evrak</a:t>
            </a:r>
            <a:r>
              <a:rPr lang="en-US" sz="1700" b="1" u="heavy" dirty="0"/>
              <a:t> </a:t>
            </a:r>
            <a:r>
              <a:rPr lang="en-US" sz="1700" b="1" u="heavy" dirty="0" err="1"/>
              <a:t>ve</a:t>
            </a:r>
            <a:r>
              <a:rPr lang="en-US" sz="1700" b="1" u="heavy" dirty="0"/>
              <a:t> </a:t>
            </a:r>
            <a:r>
              <a:rPr lang="en-US" sz="1700" b="1" u="heavy" dirty="0" err="1"/>
              <a:t>Delil</a:t>
            </a:r>
            <a:r>
              <a:rPr lang="en-US" sz="1700" b="1" u="heavy" dirty="0"/>
              <a:t> </a:t>
            </a:r>
            <a:r>
              <a:rPr lang="en-US" sz="1700" b="1" u="heavy" dirty="0" err="1"/>
              <a:t>Toplanması</a:t>
            </a:r>
            <a:r>
              <a:rPr lang="en-US" sz="1700" b="1" u="heavy" dirty="0"/>
              <a:t>, </a:t>
            </a:r>
            <a:r>
              <a:rPr lang="en-US" sz="1700" b="1" u="heavy" dirty="0" err="1"/>
              <a:t>incelenmesi</a:t>
            </a:r>
            <a:r>
              <a:rPr lang="en-US" sz="1700" b="1" u="heavy" dirty="0"/>
              <a:t> </a:t>
            </a:r>
            <a:r>
              <a:rPr lang="en-US" sz="1700" b="1" u="heavy" dirty="0" err="1"/>
              <a:t>ve</a:t>
            </a:r>
            <a:r>
              <a:rPr lang="en-US" sz="1700" b="1" u="heavy" dirty="0"/>
              <a:t> </a:t>
            </a:r>
            <a:r>
              <a:rPr lang="en-US" sz="1700" b="1" u="heavy" dirty="0" err="1"/>
              <a:t>Değerlendirilmesi</a:t>
            </a:r>
            <a:r>
              <a:rPr lang="en-US" sz="1700" b="1" u="heavy" dirty="0" smtClean="0"/>
              <a:t>:</a:t>
            </a:r>
            <a:endParaRPr lang="tr-TR" sz="1700" b="1" dirty="0"/>
          </a:p>
          <a:p>
            <a:r>
              <a:rPr lang="en-US" sz="1700" b="1" dirty="0" err="1"/>
              <a:t>Soruşturmacı</a:t>
            </a:r>
            <a:r>
              <a:rPr lang="en-US" sz="1700" b="1" dirty="0"/>
              <a:t>, </a:t>
            </a:r>
            <a:r>
              <a:rPr lang="en-US" sz="1700" b="1" dirty="0" err="1"/>
              <a:t>disiplin</a:t>
            </a:r>
            <a:r>
              <a:rPr lang="en-US" sz="1700" b="1" dirty="0"/>
              <a:t> </a:t>
            </a:r>
            <a:r>
              <a:rPr lang="en-US" sz="1700" b="1" dirty="0" err="1"/>
              <a:t>soruşturmasıyla</a:t>
            </a:r>
            <a:r>
              <a:rPr lang="en-US" sz="1700" b="1" dirty="0"/>
              <a:t> </a:t>
            </a:r>
            <a:r>
              <a:rPr lang="en-US" sz="1700" b="1" dirty="0" err="1"/>
              <a:t>ilgili</a:t>
            </a:r>
            <a:r>
              <a:rPr lang="en-US" sz="1700" b="1" dirty="0"/>
              <a:t> </a:t>
            </a:r>
            <a:r>
              <a:rPr lang="en-US" sz="1700" b="1" u="heavy" dirty="0" err="1"/>
              <a:t>bilgi</a:t>
            </a:r>
            <a:r>
              <a:rPr lang="en-US" sz="1700" b="1" u="heavy" dirty="0"/>
              <a:t> </a:t>
            </a:r>
            <a:r>
              <a:rPr lang="en-US" sz="1700" b="1" u="heavy" dirty="0" err="1"/>
              <a:t>ve</a:t>
            </a:r>
            <a:r>
              <a:rPr lang="en-US" sz="1700" b="1" u="heavy" dirty="0"/>
              <a:t> </a:t>
            </a:r>
            <a:r>
              <a:rPr lang="en-US" sz="1700" b="1" u="heavy" dirty="0" err="1"/>
              <a:t>belgeleri</a:t>
            </a:r>
            <a:r>
              <a:rPr lang="en-US" sz="1700" b="1" u="heavy" dirty="0"/>
              <a:t> </a:t>
            </a:r>
            <a:r>
              <a:rPr lang="en-US" sz="1700" b="1" u="heavy" dirty="0" err="1"/>
              <a:t>toplama</a:t>
            </a:r>
            <a:r>
              <a:rPr lang="en-US" sz="1700" b="1" u="heavy" dirty="0"/>
              <a:t>, </a:t>
            </a:r>
            <a:r>
              <a:rPr lang="en-US" sz="1700" b="1" u="heavy" dirty="0" err="1"/>
              <a:t>ifade</a:t>
            </a:r>
            <a:r>
              <a:rPr lang="en-US" sz="1700" b="1" u="heavy" dirty="0"/>
              <a:t> alma, </a:t>
            </a:r>
            <a:r>
              <a:rPr lang="en-US" sz="1700" b="1" u="heavy" dirty="0" err="1"/>
              <a:t>tanık</a:t>
            </a:r>
            <a:r>
              <a:rPr lang="en-US" sz="1700" b="1" u="heavy" dirty="0"/>
              <a:t> </a:t>
            </a:r>
            <a:r>
              <a:rPr lang="en-US" sz="1700" b="1" u="heavy" dirty="0" err="1"/>
              <a:t>dinleme</a:t>
            </a:r>
            <a:r>
              <a:rPr lang="en-US" sz="1700" b="1" u="heavy" dirty="0"/>
              <a:t>, </a:t>
            </a:r>
            <a:r>
              <a:rPr lang="en-US" sz="1700" b="1" u="heavy" dirty="0" err="1"/>
              <a:t>bilirkişiye</a:t>
            </a:r>
            <a:r>
              <a:rPr lang="en-US" sz="1700" b="1" u="heavy" dirty="0"/>
              <a:t> </a:t>
            </a:r>
            <a:r>
              <a:rPr lang="en-US" sz="1700" b="1" u="heavy" dirty="0" err="1"/>
              <a:t>başvurma</a:t>
            </a:r>
            <a:r>
              <a:rPr lang="en-US" sz="1700" b="1" u="heavy" dirty="0"/>
              <a:t>, </a:t>
            </a:r>
            <a:r>
              <a:rPr lang="en-US" sz="1700" b="1" u="heavy" dirty="0" err="1"/>
              <a:t>keşif</a:t>
            </a:r>
            <a:r>
              <a:rPr lang="en-US" sz="1700" b="1" u="heavy" dirty="0"/>
              <a:t> </a:t>
            </a:r>
            <a:r>
              <a:rPr lang="en-US" sz="1700" b="1" u="heavy" dirty="0" err="1"/>
              <a:t>yapma</a:t>
            </a:r>
            <a:r>
              <a:rPr lang="en-US" sz="1700" b="1" u="heavy" dirty="0"/>
              <a:t>, </a:t>
            </a:r>
            <a:r>
              <a:rPr lang="en-US" sz="1700" b="1" u="heavy" dirty="0" err="1"/>
              <a:t>inceleme</a:t>
            </a:r>
            <a:r>
              <a:rPr lang="en-US" sz="1700" b="1" u="heavy" dirty="0"/>
              <a:t> </a:t>
            </a:r>
            <a:r>
              <a:rPr lang="en-US" sz="1700" b="1" u="heavy" dirty="0" err="1"/>
              <a:t>yapma</a:t>
            </a:r>
            <a:r>
              <a:rPr lang="en-US" sz="1700" b="1" u="heavy" dirty="0"/>
              <a:t>, </a:t>
            </a:r>
            <a:r>
              <a:rPr lang="en-US" sz="1700" b="1" u="heavy" dirty="0" err="1"/>
              <a:t>ilgili</a:t>
            </a:r>
            <a:r>
              <a:rPr lang="en-US" sz="1700" b="1" u="heavy" dirty="0"/>
              <a:t> </a:t>
            </a:r>
            <a:r>
              <a:rPr lang="en-US" sz="1700" b="1" u="heavy" dirty="0" err="1"/>
              <a:t>makamlarla</a:t>
            </a:r>
            <a:r>
              <a:rPr lang="en-US" sz="1700" b="1" u="heavy" dirty="0"/>
              <a:t> </a:t>
            </a:r>
            <a:r>
              <a:rPr lang="en-US" sz="1700" b="1" u="heavy" dirty="0" err="1"/>
              <a:t>yazışma</a:t>
            </a:r>
            <a:r>
              <a:rPr lang="en-US" sz="1700" b="1" u="heavy" dirty="0"/>
              <a:t> vb</a:t>
            </a:r>
            <a:r>
              <a:rPr lang="en-US" sz="1700" b="1" dirty="0"/>
              <a:t>. </a:t>
            </a:r>
            <a:r>
              <a:rPr lang="en-US" sz="1700" b="1" dirty="0" err="1"/>
              <a:t>yetkisine</a:t>
            </a:r>
            <a:r>
              <a:rPr lang="en-US" sz="1700" b="1" dirty="0"/>
              <a:t> </a:t>
            </a:r>
            <a:r>
              <a:rPr lang="en-US" sz="1700" b="1" dirty="0" err="1"/>
              <a:t>sahiptir</a:t>
            </a:r>
            <a:r>
              <a:rPr lang="en-US" sz="1700" b="1" dirty="0" smtClean="0"/>
              <a:t>.</a:t>
            </a:r>
            <a:endParaRPr lang="tr-TR" sz="1700" b="1" dirty="0" smtClean="0"/>
          </a:p>
          <a:p>
            <a:pPr lvl="0"/>
            <a:r>
              <a:rPr lang="en-US" sz="1700" b="1" dirty="0" err="1"/>
              <a:t>Soruşturmacının</a:t>
            </a:r>
            <a:r>
              <a:rPr lang="en-US" sz="1700" b="1" dirty="0"/>
              <a:t>, </a:t>
            </a:r>
            <a:r>
              <a:rPr lang="en-US" sz="1700" b="1" dirty="0" err="1"/>
              <a:t>görevlendirme</a:t>
            </a:r>
            <a:r>
              <a:rPr lang="en-US" sz="1700" b="1" dirty="0"/>
              <a:t> </a:t>
            </a:r>
            <a:r>
              <a:rPr lang="en-US" sz="1700" b="1" dirty="0" err="1"/>
              <a:t>kapsamında</a:t>
            </a:r>
            <a:r>
              <a:rPr lang="en-US" sz="1700" b="1" dirty="0"/>
              <a:t> </a:t>
            </a:r>
            <a:r>
              <a:rPr lang="en-US" sz="1700" b="1" u="heavy" dirty="0" err="1"/>
              <a:t>talep</a:t>
            </a:r>
            <a:r>
              <a:rPr lang="en-US" sz="1700" b="1" u="heavy" dirty="0"/>
              <a:t> </a:t>
            </a:r>
            <a:r>
              <a:rPr lang="en-US" sz="1700" b="1" u="heavy" dirty="0" err="1"/>
              <a:t>ettiği</a:t>
            </a:r>
            <a:r>
              <a:rPr lang="en-US" sz="1700" b="1" u="heavy" dirty="0"/>
              <a:t> </a:t>
            </a:r>
            <a:r>
              <a:rPr lang="en-US" sz="1700" b="1" u="heavy" dirty="0" err="1"/>
              <a:t>bilgi</a:t>
            </a:r>
            <a:r>
              <a:rPr lang="en-US" sz="1700" b="1" u="heavy" dirty="0"/>
              <a:t> </a:t>
            </a:r>
            <a:r>
              <a:rPr lang="en-US" sz="1700" b="1" u="heavy" dirty="0" err="1"/>
              <a:t>ve</a:t>
            </a:r>
            <a:r>
              <a:rPr lang="en-US" sz="1700" b="1" u="heavy" dirty="0"/>
              <a:t> </a:t>
            </a:r>
            <a:r>
              <a:rPr lang="en-US" sz="1700" b="1" u="heavy" dirty="0" err="1"/>
              <a:t>belgelerin</a:t>
            </a:r>
            <a:r>
              <a:rPr lang="en-US" sz="1700" b="1" u="heavy" dirty="0"/>
              <a:t> </a:t>
            </a:r>
            <a:r>
              <a:rPr lang="en-US" sz="1700" b="1" u="heavy" dirty="0" err="1"/>
              <a:t>onaylı</a:t>
            </a:r>
            <a:r>
              <a:rPr lang="en-US" sz="1700" b="1" u="heavy" dirty="0"/>
              <a:t> </a:t>
            </a:r>
            <a:r>
              <a:rPr lang="en-US" sz="1700" b="1" u="heavy" dirty="0" err="1"/>
              <a:t>suretleri</a:t>
            </a:r>
            <a:r>
              <a:rPr lang="en-US" sz="1700" b="1" u="heavy" dirty="0"/>
              <a:t> </a:t>
            </a:r>
            <a:r>
              <a:rPr lang="en-US" sz="1700" b="1" u="heavy" dirty="0" err="1"/>
              <a:t>ilgili</a:t>
            </a:r>
            <a:r>
              <a:rPr lang="en-US" sz="1700" b="1" u="heavy" dirty="0"/>
              <a:t> </a:t>
            </a:r>
            <a:r>
              <a:rPr lang="en-US" sz="1700" b="1" u="heavy" dirty="0" err="1"/>
              <a:t>birimlerce</a:t>
            </a:r>
            <a:r>
              <a:rPr lang="en-US" sz="1700" b="1" u="heavy" dirty="0"/>
              <a:t> </a:t>
            </a:r>
            <a:r>
              <a:rPr lang="en-US" sz="1700" b="1" u="heavy" dirty="0" err="1"/>
              <a:t>gecikmeksizin</a:t>
            </a:r>
            <a:r>
              <a:rPr lang="en-US" sz="1700" b="1" u="heavy" dirty="0"/>
              <a:t> </a:t>
            </a:r>
            <a:r>
              <a:rPr lang="en-US" sz="1700" b="1" u="heavy" dirty="0" err="1"/>
              <a:t>kendisine</a:t>
            </a:r>
            <a:r>
              <a:rPr lang="en-US" sz="1700" b="1" u="heavy" dirty="0"/>
              <a:t> </a:t>
            </a:r>
            <a:r>
              <a:rPr lang="en-US" sz="1700" b="1" u="heavy" dirty="0" err="1"/>
              <a:t>verilir</a:t>
            </a:r>
            <a:r>
              <a:rPr lang="en-US" sz="1700" b="1" u="heavy" dirty="0"/>
              <a:t>.</a:t>
            </a:r>
            <a:endParaRPr lang="tr-TR" sz="1700" b="1" dirty="0"/>
          </a:p>
          <a:p>
            <a:pPr lvl="0"/>
            <a:r>
              <a:rPr lang="en-US" sz="1700" b="1" dirty="0" err="1"/>
              <a:t>Değerlendirilmeye</a:t>
            </a:r>
            <a:r>
              <a:rPr lang="en-US" sz="1700" b="1" dirty="0"/>
              <a:t> </a:t>
            </a:r>
            <a:r>
              <a:rPr lang="en-US" sz="1700" b="1" dirty="0" err="1"/>
              <a:t>alınmayan</a:t>
            </a:r>
            <a:r>
              <a:rPr lang="en-US" sz="1700" b="1" dirty="0"/>
              <a:t> </a:t>
            </a:r>
            <a:r>
              <a:rPr lang="en-US" sz="1700" b="1" u="heavy" dirty="0" err="1"/>
              <a:t>bilgi</a:t>
            </a:r>
            <a:r>
              <a:rPr lang="en-US" sz="1700" b="1" dirty="0"/>
              <a:t> </a:t>
            </a:r>
            <a:r>
              <a:rPr lang="en-US" sz="1700" b="1" u="heavy" dirty="0" err="1"/>
              <a:t>ve</a:t>
            </a:r>
            <a:r>
              <a:rPr lang="en-US" sz="1700" b="1" dirty="0"/>
              <a:t> </a:t>
            </a:r>
            <a:r>
              <a:rPr lang="en-US" sz="1700" b="1" u="heavy" dirty="0" err="1"/>
              <a:t>belgelerin</a:t>
            </a:r>
            <a:r>
              <a:rPr lang="en-US" sz="1700" b="1" u="heavy" dirty="0"/>
              <a:t> </a:t>
            </a:r>
            <a:r>
              <a:rPr lang="en-US" sz="1700" b="1" u="heavy" dirty="0" err="1"/>
              <a:t>neden</a:t>
            </a:r>
            <a:r>
              <a:rPr lang="en-US" sz="1700" b="1" dirty="0"/>
              <a:t> </a:t>
            </a:r>
            <a:r>
              <a:rPr lang="en-US" sz="1700" b="1" u="heavy" dirty="0" err="1"/>
              <a:t>değerlendirmeye</a:t>
            </a:r>
            <a:r>
              <a:rPr lang="en-US" sz="1700" b="1" u="heavy" dirty="0"/>
              <a:t> </a:t>
            </a:r>
            <a:r>
              <a:rPr lang="en-US" sz="1700" b="1" u="heavy" dirty="0" err="1"/>
              <a:t>alınmadığının</a:t>
            </a:r>
            <a:r>
              <a:rPr lang="en-US" sz="1700" b="1" u="heavy" dirty="0"/>
              <a:t> </a:t>
            </a:r>
            <a:r>
              <a:rPr lang="en-US" sz="1700" b="1" u="heavy" dirty="0" err="1"/>
              <a:t>raporda</a:t>
            </a:r>
            <a:r>
              <a:rPr lang="en-US" sz="1700" b="1" u="heavy" dirty="0"/>
              <a:t> </a:t>
            </a:r>
            <a:r>
              <a:rPr lang="en-US" sz="1700" b="1" u="heavy" dirty="0" err="1"/>
              <a:t>belirtilmesi</a:t>
            </a:r>
            <a:r>
              <a:rPr lang="en-US" sz="1700" b="1" u="heavy" dirty="0"/>
              <a:t> </a:t>
            </a:r>
            <a:r>
              <a:rPr lang="en-US" sz="1700" b="1" u="heavy" dirty="0" err="1"/>
              <a:t>gerekir</a:t>
            </a:r>
            <a:r>
              <a:rPr lang="en-US" sz="1700" b="1" u="heavy" dirty="0"/>
              <a:t>.</a:t>
            </a:r>
            <a:endParaRPr lang="tr-TR" sz="1700" b="1" dirty="0"/>
          </a:p>
          <a:p>
            <a:r>
              <a:rPr lang="en-US" sz="1700" b="1" u="sng" dirty="0" err="1"/>
              <a:t>Soruşturma</a:t>
            </a:r>
            <a:r>
              <a:rPr lang="en-US" sz="1700" b="1" u="sng" dirty="0"/>
              <a:t> </a:t>
            </a:r>
            <a:r>
              <a:rPr lang="en-US" sz="1700" b="1" u="sng" dirty="0" err="1"/>
              <a:t>işlemleri</a:t>
            </a:r>
            <a:r>
              <a:rPr lang="en-US" sz="1700" b="1" u="sng" dirty="0"/>
              <a:t> </a:t>
            </a:r>
            <a:r>
              <a:rPr lang="en-US" sz="1700" b="1" u="sng" dirty="0" err="1"/>
              <a:t>bir</a:t>
            </a:r>
            <a:r>
              <a:rPr lang="en-US" sz="1700" b="1" u="heavy" dirty="0"/>
              <a:t> </a:t>
            </a:r>
            <a:r>
              <a:rPr lang="en-US" sz="1700" b="1" u="heavy" dirty="0" err="1"/>
              <a:t>tutanakla</a:t>
            </a:r>
            <a:r>
              <a:rPr lang="en-US" sz="1700" b="1" u="heavy" dirty="0"/>
              <a:t> </a:t>
            </a:r>
            <a:r>
              <a:rPr lang="en-US" sz="1700" b="1" u="heavy" dirty="0" err="1"/>
              <a:t>tespit</a:t>
            </a:r>
            <a:r>
              <a:rPr lang="en-US" sz="1700" b="1" u="heavy" dirty="0"/>
              <a:t> </a:t>
            </a:r>
            <a:r>
              <a:rPr lang="en-US" sz="1700" b="1" u="heavy" dirty="0" err="1"/>
              <a:t>olunur</a:t>
            </a:r>
            <a:r>
              <a:rPr lang="en-US" sz="1700" b="1" u="heavy" dirty="0"/>
              <a:t>.</a:t>
            </a:r>
            <a:endParaRPr lang="tr-TR" sz="1700" b="1" dirty="0"/>
          </a:p>
        </p:txBody>
      </p:sp>
      <p:sp>
        <p:nvSpPr>
          <p:cNvPr id="2" name="Altbilgi Yer Tutucusu 1"/>
          <p:cNvSpPr>
            <a:spLocks noGrp="1"/>
          </p:cNvSpPr>
          <p:nvPr>
            <p:ph type="ftr" sz="quarter" idx="11"/>
          </p:nvPr>
        </p:nvSpPr>
        <p:spPr>
          <a:xfrm>
            <a:off x="7403690" y="6492875"/>
            <a:ext cx="4343218"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032594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7410259"/>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433384" y="1479550"/>
            <a:ext cx="10338486" cy="4888299"/>
          </a:xfrm>
        </p:spPr>
        <p:txBody>
          <a:bodyPr>
            <a:noAutofit/>
          </a:bodyPr>
          <a:lstStyle/>
          <a:p>
            <a:pPr lvl="1"/>
            <a:r>
              <a:rPr lang="en-US" b="1" u="heavy" dirty="0" err="1"/>
              <a:t>İfadelerin</a:t>
            </a:r>
            <a:r>
              <a:rPr lang="en-US" b="1" u="heavy" dirty="0"/>
              <a:t> </a:t>
            </a:r>
            <a:r>
              <a:rPr lang="en-US" b="1" u="heavy" dirty="0" err="1"/>
              <a:t>Alınması</a:t>
            </a:r>
            <a:r>
              <a:rPr lang="en-US" b="1" u="heavy" dirty="0"/>
              <a:t>:</a:t>
            </a:r>
            <a:endParaRPr lang="tr-TR" sz="1000" dirty="0"/>
          </a:p>
          <a:p>
            <a:r>
              <a:rPr lang="en-US" b="1" dirty="0"/>
              <a:t> </a:t>
            </a:r>
            <a:r>
              <a:rPr lang="en-US" dirty="0" err="1" smtClean="0"/>
              <a:t>Varsa</a:t>
            </a:r>
            <a:r>
              <a:rPr lang="en-US" dirty="0" smtClean="0"/>
              <a:t> </a:t>
            </a:r>
            <a:r>
              <a:rPr lang="en-US" dirty="0" err="1"/>
              <a:t>önce</a:t>
            </a:r>
            <a:r>
              <a:rPr lang="en-US" dirty="0"/>
              <a:t> </a:t>
            </a:r>
            <a:r>
              <a:rPr lang="en-US" b="1" u="heavy" dirty="0" err="1"/>
              <a:t>şikayetçi</a:t>
            </a:r>
            <a:r>
              <a:rPr lang="en-US" b="1" u="heavy" dirty="0"/>
              <a:t> veya </a:t>
            </a:r>
            <a:r>
              <a:rPr lang="en-US" b="1" u="heavy" dirty="0" err="1"/>
              <a:t>ihbarcının</a:t>
            </a:r>
            <a:r>
              <a:rPr lang="en-US" b="1" dirty="0"/>
              <a:t> </a:t>
            </a:r>
            <a:r>
              <a:rPr lang="en-US" dirty="0" err="1"/>
              <a:t>ifadesinin</a:t>
            </a:r>
            <a:r>
              <a:rPr lang="en-US" dirty="0"/>
              <a:t> </a:t>
            </a:r>
            <a:r>
              <a:rPr lang="en-US" dirty="0" err="1"/>
              <a:t>alınması</a:t>
            </a:r>
            <a:r>
              <a:rPr lang="en-US" dirty="0"/>
              <a:t> </a:t>
            </a:r>
            <a:r>
              <a:rPr lang="en-US" dirty="0" err="1"/>
              <a:t>gerekir</a:t>
            </a:r>
            <a:r>
              <a:rPr lang="en-US" dirty="0"/>
              <a:t>.</a:t>
            </a:r>
            <a:endParaRPr lang="tr-TR" sz="1050" dirty="0"/>
          </a:p>
          <a:p>
            <a:pPr lvl="0"/>
            <a:r>
              <a:rPr lang="en-US" b="1" dirty="0" err="1" smtClean="0"/>
              <a:t>Hakk</a:t>
            </a:r>
            <a:r>
              <a:rPr lang="tr-TR" b="1" dirty="0" smtClean="0"/>
              <a:t>ı</a:t>
            </a:r>
            <a:r>
              <a:rPr lang="en-US" b="1" dirty="0" err="1" smtClean="0"/>
              <a:t>nda</a:t>
            </a:r>
            <a:r>
              <a:rPr lang="en-US" b="1" dirty="0" smtClean="0"/>
              <a:t> </a:t>
            </a:r>
            <a:r>
              <a:rPr lang="en-US" b="1" dirty="0" err="1"/>
              <a:t>işlem</a:t>
            </a:r>
            <a:r>
              <a:rPr lang="en-US" b="1" dirty="0"/>
              <a:t> </a:t>
            </a:r>
            <a:r>
              <a:rPr lang="en-US" b="1" dirty="0" err="1"/>
              <a:t>yapılan</a:t>
            </a:r>
            <a:r>
              <a:rPr lang="en-US" b="1" dirty="0"/>
              <a:t> </a:t>
            </a:r>
            <a:r>
              <a:rPr lang="en-US" b="1" dirty="0" err="1"/>
              <a:t>sıfatıyla</a:t>
            </a:r>
            <a:r>
              <a:rPr lang="en-US" b="1" dirty="0"/>
              <a:t> </a:t>
            </a:r>
            <a:r>
              <a:rPr lang="en-US" b="1" dirty="0" err="1"/>
              <a:t>ifade</a:t>
            </a:r>
            <a:r>
              <a:rPr lang="en-US" b="1" dirty="0"/>
              <a:t> (</a:t>
            </a:r>
            <a:r>
              <a:rPr lang="en-US" b="1" dirty="0" err="1"/>
              <a:t>yazılı</a:t>
            </a:r>
            <a:r>
              <a:rPr lang="en-US" b="1" dirty="0"/>
              <a:t> veya </a:t>
            </a:r>
            <a:r>
              <a:rPr lang="en-US" b="1" dirty="0" err="1"/>
              <a:t>sözlü</a:t>
            </a:r>
            <a:r>
              <a:rPr lang="en-US" b="1" dirty="0"/>
              <a:t>) </a:t>
            </a:r>
            <a:r>
              <a:rPr lang="en-US" b="1" dirty="0" err="1"/>
              <a:t>için</a:t>
            </a:r>
            <a:r>
              <a:rPr lang="en-US" b="1" dirty="0"/>
              <a:t> </a:t>
            </a:r>
            <a:r>
              <a:rPr lang="en-US" b="1" dirty="0" err="1"/>
              <a:t>çağrılanlara</a:t>
            </a:r>
            <a:r>
              <a:rPr lang="en-US" b="1" dirty="0"/>
              <a:t> </a:t>
            </a:r>
            <a:r>
              <a:rPr lang="en-US" b="1" dirty="0" err="1"/>
              <a:t>ifade</a:t>
            </a:r>
            <a:r>
              <a:rPr lang="en-US" b="1" dirty="0"/>
              <a:t> </a:t>
            </a:r>
            <a:r>
              <a:rPr lang="en-US" b="1" dirty="0" err="1"/>
              <a:t>çağrı</a:t>
            </a:r>
            <a:r>
              <a:rPr lang="en-US" b="1" dirty="0"/>
              <a:t> </a:t>
            </a:r>
            <a:r>
              <a:rPr lang="en-US" b="1" dirty="0" err="1"/>
              <a:t>yazısının</a:t>
            </a:r>
            <a:r>
              <a:rPr lang="en-US" b="1" dirty="0"/>
              <a:t> </a:t>
            </a:r>
            <a:r>
              <a:rPr lang="en-US" b="1" dirty="0" err="1"/>
              <a:t>tebliğinden</a:t>
            </a:r>
            <a:r>
              <a:rPr lang="en-US" b="1" dirty="0"/>
              <a:t> </a:t>
            </a:r>
            <a:r>
              <a:rPr lang="en-US" b="1" dirty="0" err="1"/>
              <a:t>itibaren</a:t>
            </a:r>
            <a:r>
              <a:rPr lang="en-US" b="1" dirty="0"/>
              <a:t> </a:t>
            </a:r>
            <a:r>
              <a:rPr lang="en-US" b="1" dirty="0" err="1"/>
              <a:t>başlayacak</a:t>
            </a:r>
            <a:r>
              <a:rPr lang="en-US" b="1" dirty="0"/>
              <a:t> </a:t>
            </a:r>
            <a:r>
              <a:rPr lang="en-US" b="1" dirty="0" err="1"/>
              <a:t>şekilde</a:t>
            </a:r>
            <a:r>
              <a:rPr lang="en-US" b="1" dirty="0"/>
              <a:t> </a:t>
            </a:r>
            <a:r>
              <a:rPr lang="en-US" b="1" dirty="0" err="1"/>
              <a:t>en</a:t>
            </a:r>
            <a:r>
              <a:rPr lang="en-US" b="1" dirty="0"/>
              <a:t> </a:t>
            </a:r>
            <a:r>
              <a:rPr lang="en-US" b="1" dirty="0" err="1"/>
              <a:t>az</a:t>
            </a:r>
            <a:r>
              <a:rPr lang="en-US" b="1" dirty="0"/>
              <a:t> 7 (</a:t>
            </a:r>
            <a:r>
              <a:rPr lang="en-US" b="1" dirty="0" err="1"/>
              <a:t>yedi</a:t>
            </a:r>
            <a:r>
              <a:rPr lang="en-US" b="1" dirty="0"/>
              <a:t>) </a:t>
            </a:r>
            <a:r>
              <a:rPr lang="en-US" b="1" dirty="0" err="1"/>
              <a:t>günlük</a:t>
            </a:r>
            <a:r>
              <a:rPr lang="en-US" b="1" dirty="0"/>
              <a:t> süre </a:t>
            </a:r>
            <a:r>
              <a:rPr lang="en-US" b="1" dirty="0" err="1"/>
              <a:t>verilir</a:t>
            </a:r>
            <a:r>
              <a:rPr lang="en-US" b="1" dirty="0"/>
              <a:t>. (Not: </a:t>
            </a:r>
            <a:r>
              <a:rPr lang="en-US" b="1" dirty="0" err="1"/>
              <a:t>Süreler</a:t>
            </a:r>
            <a:r>
              <a:rPr lang="en-US" b="1" dirty="0"/>
              <a:t> </a:t>
            </a:r>
            <a:r>
              <a:rPr lang="en-US" b="1" dirty="0" err="1"/>
              <a:t>tebliğ</a:t>
            </a:r>
            <a:r>
              <a:rPr lang="en-US" b="1" dirty="0"/>
              <a:t> </a:t>
            </a:r>
            <a:r>
              <a:rPr lang="en-US" b="1" dirty="0" err="1"/>
              <a:t>gününden</a:t>
            </a:r>
            <a:r>
              <a:rPr lang="en-US" b="1" dirty="0"/>
              <a:t> 1 </a:t>
            </a:r>
            <a:r>
              <a:rPr lang="en-US" b="1" dirty="0" err="1"/>
              <a:t>gün</a:t>
            </a:r>
            <a:r>
              <a:rPr lang="en-US" b="1" dirty="0"/>
              <a:t> </a:t>
            </a:r>
            <a:r>
              <a:rPr lang="en-US" b="1" dirty="0" err="1"/>
              <a:t>sonra</a:t>
            </a:r>
            <a:r>
              <a:rPr lang="en-US" b="1" dirty="0"/>
              <a:t> </a:t>
            </a:r>
            <a:r>
              <a:rPr lang="en-US" b="1" dirty="0" err="1"/>
              <a:t>başlar</a:t>
            </a:r>
            <a:r>
              <a:rPr lang="en-US" b="1" dirty="0"/>
              <a:t>. 7 günden </a:t>
            </a:r>
            <a:r>
              <a:rPr lang="en-US" b="1" dirty="0" err="1"/>
              <a:t>az</a:t>
            </a:r>
            <a:r>
              <a:rPr lang="en-US" b="1" dirty="0"/>
              <a:t> süre </a:t>
            </a:r>
            <a:r>
              <a:rPr lang="en-US" b="1" dirty="0" err="1"/>
              <a:t>verilemez</a:t>
            </a:r>
            <a:r>
              <a:rPr lang="en-US" b="1" dirty="0"/>
              <a:t>. 7 günden </a:t>
            </a:r>
            <a:r>
              <a:rPr lang="en-US" b="1" dirty="0" err="1"/>
              <a:t>fazla</a:t>
            </a:r>
            <a:r>
              <a:rPr lang="en-US" b="1" dirty="0"/>
              <a:t> süre </a:t>
            </a:r>
            <a:r>
              <a:rPr lang="en-US" b="1" dirty="0" err="1"/>
              <a:t>soruşturmacının</a:t>
            </a:r>
            <a:r>
              <a:rPr lang="en-US" b="1" dirty="0"/>
              <a:t> </a:t>
            </a:r>
            <a:r>
              <a:rPr lang="en-US" b="1" dirty="0" err="1"/>
              <a:t>takdiridir</a:t>
            </a:r>
            <a:r>
              <a:rPr lang="en-US" b="1" dirty="0"/>
              <a:t>.)</a:t>
            </a:r>
            <a:endParaRPr lang="tr-TR" sz="1200" b="1" dirty="0"/>
          </a:p>
          <a:p>
            <a:pPr lvl="0"/>
            <a:r>
              <a:rPr lang="en-US" dirty="0" err="1"/>
              <a:t>Şikayetçi</a:t>
            </a:r>
            <a:r>
              <a:rPr lang="en-US" dirty="0"/>
              <a:t> veya </a:t>
            </a:r>
            <a:r>
              <a:rPr lang="en-US" dirty="0" err="1"/>
              <a:t>ihbar</a:t>
            </a:r>
            <a:r>
              <a:rPr lang="en-US" dirty="0"/>
              <a:t> </a:t>
            </a:r>
            <a:r>
              <a:rPr lang="en-US" dirty="0" err="1"/>
              <a:t>eden</a:t>
            </a:r>
            <a:r>
              <a:rPr lang="en-US" dirty="0"/>
              <a:t> </a:t>
            </a:r>
            <a:r>
              <a:rPr lang="en-US" dirty="0" err="1"/>
              <a:t>ifadeye</a:t>
            </a:r>
            <a:r>
              <a:rPr lang="en-US" dirty="0"/>
              <a:t> </a:t>
            </a:r>
            <a:r>
              <a:rPr lang="en-US" dirty="0" err="1"/>
              <a:t>çağrıldığında</a:t>
            </a:r>
            <a:r>
              <a:rPr lang="en-US" dirty="0"/>
              <a:t>, </a:t>
            </a:r>
            <a:r>
              <a:rPr lang="en-US" dirty="0" err="1"/>
              <a:t>dilekçe</a:t>
            </a:r>
            <a:r>
              <a:rPr lang="en-US" dirty="0"/>
              <a:t> </a:t>
            </a:r>
            <a:r>
              <a:rPr lang="en-US" dirty="0" err="1"/>
              <a:t>ya</a:t>
            </a:r>
            <a:r>
              <a:rPr lang="en-US" dirty="0"/>
              <a:t> da </a:t>
            </a:r>
            <a:r>
              <a:rPr lang="en-US" dirty="0" err="1"/>
              <a:t>tutanak</a:t>
            </a:r>
            <a:r>
              <a:rPr lang="en-US" dirty="0"/>
              <a:t> </a:t>
            </a:r>
            <a:r>
              <a:rPr lang="en-US" dirty="0" err="1"/>
              <a:t>kendisine</a:t>
            </a:r>
            <a:r>
              <a:rPr lang="en-US" dirty="0"/>
              <a:t> </a:t>
            </a:r>
            <a:r>
              <a:rPr lang="en-US" dirty="0" err="1"/>
              <a:t>gösterilerek</a:t>
            </a:r>
            <a:r>
              <a:rPr lang="en-US" dirty="0"/>
              <a:t> </a:t>
            </a:r>
            <a:r>
              <a:rPr lang="en-US" dirty="0" err="1"/>
              <a:t>imzanın</a:t>
            </a:r>
            <a:r>
              <a:rPr lang="en-US" dirty="0"/>
              <a:t> </a:t>
            </a:r>
            <a:r>
              <a:rPr lang="en-US" dirty="0" err="1"/>
              <a:t>kendisine</a:t>
            </a:r>
            <a:r>
              <a:rPr lang="en-US" dirty="0"/>
              <a:t> </a:t>
            </a:r>
            <a:r>
              <a:rPr lang="en-US" dirty="0" err="1"/>
              <a:t>ait</a:t>
            </a:r>
            <a:r>
              <a:rPr lang="en-US" dirty="0"/>
              <a:t> </a:t>
            </a:r>
            <a:r>
              <a:rPr lang="en-US" dirty="0" err="1"/>
              <a:t>olup</a:t>
            </a:r>
            <a:r>
              <a:rPr lang="en-US" dirty="0"/>
              <a:t> </a:t>
            </a:r>
            <a:r>
              <a:rPr lang="en-US" dirty="0" err="1"/>
              <a:t>olmadığı</a:t>
            </a:r>
            <a:r>
              <a:rPr lang="en-US" dirty="0"/>
              <a:t> </a:t>
            </a:r>
            <a:r>
              <a:rPr lang="en-US" dirty="0" err="1"/>
              <a:t>tespit</a:t>
            </a:r>
            <a:r>
              <a:rPr lang="en-US" dirty="0"/>
              <a:t> </a:t>
            </a:r>
            <a:r>
              <a:rPr lang="en-US" dirty="0" err="1"/>
              <a:t>edilir</a:t>
            </a:r>
            <a:r>
              <a:rPr lang="en-US" dirty="0"/>
              <a:t>.</a:t>
            </a:r>
            <a:endParaRPr lang="tr-TR" sz="1050" dirty="0"/>
          </a:p>
          <a:p>
            <a:pPr lvl="0"/>
            <a:r>
              <a:rPr lang="en-US" b="1" dirty="0" err="1"/>
              <a:t>Olayın</a:t>
            </a:r>
            <a:r>
              <a:rPr lang="en-US" b="1" dirty="0"/>
              <a:t> </a:t>
            </a:r>
            <a:r>
              <a:rPr lang="en-US" b="1" dirty="0" err="1"/>
              <a:t>nasıl</a:t>
            </a:r>
            <a:r>
              <a:rPr lang="en-US" b="1" dirty="0"/>
              <a:t> </a:t>
            </a:r>
            <a:r>
              <a:rPr lang="en-US" b="1" dirty="0" err="1"/>
              <a:t>gerçekleştiğinin</a:t>
            </a:r>
            <a:r>
              <a:rPr lang="en-US" b="1" dirty="0"/>
              <a:t> </a:t>
            </a:r>
            <a:r>
              <a:rPr lang="en-US" b="1" dirty="0" err="1"/>
              <a:t>yer</a:t>
            </a:r>
            <a:r>
              <a:rPr lang="en-US" b="1" dirty="0"/>
              <a:t> </a:t>
            </a:r>
            <a:r>
              <a:rPr lang="en-US" b="1" dirty="0" err="1"/>
              <a:t>ve</a:t>
            </a:r>
            <a:r>
              <a:rPr lang="en-US" b="1" dirty="0"/>
              <a:t> zaman </a:t>
            </a:r>
            <a:r>
              <a:rPr lang="en-US" b="1" dirty="0" err="1"/>
              <a:t>belirterek</a:t>
            </a:r>
            <a:r>
              <a:rPr lang="en-US" b="1" dirty="0"/>
              <a:t> </a:t>
            </a:r>
            <a:r>
              <a:rPr lang="en-US" b="1" dirty="0" err="1"/>
              <a:t>anlatılması</a:t>
            </a:r>
            <a:r>
              <a:rPr lang="en-US" b="1" dirty="0"/>
              <a:t> </a:t>
            </a:r>
            <a:r>
              <a:rPr lang="en-US" b="1" dirty="0" err="1"/>
              <a:t>istenir</a:t>
            </a:r>
            <a:r>
              <a:rPr lang="en-US" b="1" dirty="0"/>
              <a:t> </a:t>
            </a:r>
            <a:r>
              <a:rPr lang="en-US" b="1" dirty="0" err="1"/>
              <a:t>ve</a:t>
            </a:r>
            <a:r>
              <a:rPr lang="en-US" b="1" dirty="0"/>
              <a:t> </a:t>
            </a:r>
            <a:r>
              <a:rPr lang="en-US" b="1" dirty="0" err="1" smtClean="0"/>
              <a:t>konuya</a:t>
            </a:r>
            <a:r>
              <a:rPr lang="tr-TR" b="1" dirty="0" smtClean="0"/>
              <a:t> </a:t>
            </a:r>
            <a:r>
              <a:rPr lang="en-US" b="1" dirty="0" err="1" smtClean="0"/>
              <a:t>ilişkin</a:t>
            </a:r>
            <a:r>
              <a:rPr lang="en-US" b="1" dirty="0"/>
              <a:t>	</a:t>
            </a:r>
            <a:r>
              <a:rPr lang="en-US" b="1" dirty="0" err="1"/>
              <a:t>görgü</a:t>
            </a:r>
            <a:r>
              <a:rPr lang="en-US" b="1" dirty="0"/>
              <a:t>	</a:t>
            </a:r>
            <a:r>
              <a:rPr lang="en-US" b="1" dirty="0" err="1"/>
              <a:t>tanıkları</a:t>
            </a:r>
            <a:r>
              <a:rPr lang="en-US" b="1" dirty="0"/>
              <a:t>	</a:t>
            </a:r>
            <a:r>
              <a:rPr lang="en-US" b="1" dirty="0" err="1"/>
              <a:t>ve</a:t>
            </a:r>
            <a:r>
              <a:rPr lang="en-US" b="1" dirty="0"/>
              <a:t>	</a:t>
            </a:r>
            <a:r>
              <a:rPr lang="en-US" b="1" dirty="0" err="1"/>
              <a:t>varsa</a:t>
            </a:r>
            <a:r>
              <a:rPr lang="en-US" b="1" dirty="0"/>
              <a:t>	</a:t>
            </a:r>
            <a:r>
              <a:rPr lang="en-US" b="1" dirty="0" err="1"/>
              <a:t>yeni</a:t>
            </a:r>
            <a:r>
              <a:rPr lang="en-US" b="1" dirty="0"/>
              <a:t>	</a:t>
            </a:r>
            <a:r>
              <a:rPr lang="en-US" b="1" dirty="0" err="1"/>
              <a:t>bilgi</a:t>
            </a:r>
            <a:r>
              <a:rPr lang="en-US" b="1" dirty="0"/>
              <a:t>,	</a:t>
            </a:r>
            <a:r>
              <a:rPr lang="en-US" b="1" dirty="0" err="1"/>
              <a:t>belge</a:t>
            </a:r>
            <a:r>
              <a:rPr lang="en-US" b="1" dirty="0"/>
              <a:t>,	</a:t>
            </a:r>
            <a:r>
              <a:rPr lang="en-US" b="1" dirty="0" err="1"/>
              <a:t>delil</a:t>
            </a:r>
            <a:r>
              <a:rPr lang="en-US" b="1" dirty="0"/>
              <a:t> sunup </a:t>
            </a:r>
            <a:r>
              <a:rPr lang="en-US" b="1" dirty="0" err="1"/>
              <a:t>sunamayacağı</a:t>
            </a:r>
            <a:r>
              <a:rPr lang="en-US" b="1" dirty="0"/>
              <a:t> </a:t>
            </a:r>
            <a:r>
              <a:rPr lang="en-US" b="1" dirty="0" err="1"/>
              <a:t>sorulur</a:t>
            </a:r>
            <a:r>
              <a:rPr lang="en-US" b="1" dirty="0"/>
              <a:t>.</a:t>
            </a:r>
            <a:endParaRPr lang="tr-TR" sz="1200" b="1" dirty="0"/>
          </a:p>
          <a:p>
            <a:r>
              <a:rPr lang="en-US" dirty="0" err="1"/>
              <a:t>Şikayetçiden</a:t>
            </a:r>
            <a:r>
              <a:rPr lang="en-US" dirty="0"/>
              <a:t>	</a:t>
            </a:r>
            <a:r>
              <a:rPr lang="en-US" dirty="0" err="1"/>
              <a:t>sonra</a:t>
            </a:r>
            <a:r>
              <a:rPr lang="en-US" dirty="0"/>
              <a:t>	</a:t>
            </a:r>
            <a:r>
              <a:rPr lang="en-US" dirty="0" err="1"/>
              <a:t>tanıkların</a:t>
            </a:r>
            <a:r>
              <a:rPr lang="en-US" dirty="0"/>
              <a:t>	</a:t>
            </a:r>
            <a:r>
              <a:rPr lang="en-US" dirty="0" err="1"/>
              <a:t>dinlenilmesine</a:t>
            </a:r>
            <a:r>
              <a:rPr lang="en-US" dirty="0"/>
              <a:t>	</a:t>
            </a:r>
            <a:r>
              <a:rPr lang="en-US" dirty="0" err="1"/>
              <a:t>geçilir</a:t>
            </a:r>
            <a:r>
              <a:rPr lang="en-US" dirty="0"/>
              <a:t>. </a:t>
            </a:r>
            <a:r>
              <a:rPr lang="en-US" dirty="0" err="1"/>
              <a:t>Tanık</a:t>
            </a:r>
            <a:r>
              <a:rPr lang="en-US" dirty="0"/>
              <a:t>	</a:t>
            </a:r>
            <a:r>
              <a:rPr lang="en-US" dirty="0" err="1"/>
              <a:t>ifadelerinin</a:t>
            </a:r>
            <a:r>
              <a:rPr lang="en-US" dirty="0"/>
              <a:t> </a:t>
            </a:r>
            <a:r>
              <a:rPr lang="en-US" dirty="0" err="1" smtClean="0"/>
              <a:t>yeminli</a:t>
            </a:r>
            <a:r>
              <a:rPr lang="en-US" dirty="0" smtClean="0"/>
              <a:t> </a:t>
            </a:r>
            <a:r>
              <a:rPr lang="en-US" dirty="0" err="1"/>
              <a:t>olarak</a:t>
            </a:r>
            <a:r>
              <a:rPr lang="en-US" dirty="0"/>
              <a:t> </a:t>
            </a:r>
            <a:r>
              <a:rPr lang="en-US" dirty="0" err="1"/>
              <a:t>dinlenilmesine</a:t>
            </a:r>
            <a:r>
              <a:rPr lang="en-US" dirty="0"/>
              <a:t> </a:t>
            </a:r>
            <a:r>
              <a:rPr lang="en-US" dirty="0" err="1"/>
              <a:t>dikkat</a:t>
            </a:r>
            <a:r>
              <a:rPr lang="en-US" dirty="0"/>
              <a:t> </a:t>
            </a:r>
            <a:r>
              <a:rPr lang="en-US" dirty="0" err="1"/>
              <a:t>edilmelidir</a:t>
            </a:r>
            <a:r>
              <a:rPr lang="en-US" dirty="0"/>
              <a:t>. </a:t>
            </a:r>
            <a:r>
              <a:rPr lang="tr-TR" b="1" dirty="0" smtClean="0">
                <a:solidFill>
                  <a:srgbClr val="FF0000"/>
                </a:solidFill>
                <a:effectLst>
                  <a:outerShdw blurRad="38100" dist="38100" dir="2700000" algn="tl">
                    <a:srgbClr val="000000">
                      <a:alpha val="43137"/>
                    </a:srgbClr>
                  </a:outerShdw>
                </a:effectLst>
              </a:rPr>
              <a:t>Soruşturulan</a:t>
            </a:r>
            <a:r>
              <a:rPr lang="en-US" b="1" dirty="0" smtClean="0">
                <a:solidFill>
                  <a:srgbClr val="FF0000"/>
                </a:solidFill>
                <a:effectLst>
                  <a:outerShdw blurRad="38100" dist="38100" dir="2700000" algn="tl">
                    <a:srgbClr val="000000">
                      <a:alpha val="43137"/>
                    </a:srgbClr>
                  </a:outerShdw>
                </a:effectLst>
              </a:rPr>
              <a:t> </a:t>
            </a:r>
            <a:r>
              <a:rPr lang="tr-TR" b="1" dirty="0" smtClean="0">
                <a:solidFill>
                  <a:srgbClr val="FF0000"/>
                </a:solidFill>
                <a:effectLst>
                  <a:outerShdw blurRad="38100" dist="38100" dir="2700000" algn="tl">
                    <a:srgbClr val="000000">
                      <a:alpha val="43137"/>
                    </a:srgbClr>
                  </a:outerShdw>
                </a:effectLst>
              </a:rPr>
              <a:t>ve şikayetçiye </a:t>
            </a:r>
            <a:r>
              <a:rPr lang="en-US" b="1" dirty="0" err="1" smtClean="0">
                <a:solidFill>
                  <a:srgbClr val="FF0000"/>
                </a:solidFill>
                <a:effectLst>
                  <a:outerShdw blurRad="38100" dist="38100" dir="2700000" algn="tl">
                    <a:srgbClr val="000000">
                      <a:alpha val="43137"/>
                    </a:srgbClr>
                  </a:outerShdw>
                </a:effectLst>
              </a:rPr>
              <a:t>yemin</a:t>
            </a:r>
            <a:r>
              <a:rPr lang="en-US" b="1" dirty="0" smtClean="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teklif</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edilmez</a:t>
            </a:r>
            <a:r>
              <a:rPr lang="en-US" b="1" dirty="0" smtClean="0">
                <a:solidFill>
                  <a:srgbClr val="FF0000"/>
                </a:solidFill>
                <a:effectLst>
                  <a:outerShdw blurRad="38100" dist="38100" dir="2700000" algn="tl">
                    <a:srgbClr val="000000">
                      <a:alpha val="43137"/>
                    </a:srgbClr>
                  </a:outerShdw>
                </a:effectLst>
              </a:rPr>
              <a:t>.</a:t>
            </a:r>
            <a:endParaRPr lang="tr-TR" b="1" dirty="0" smtClean="0">
              <a:solidFill>
                <a:srgbClr val="FF0000"/>
              </a:solidFill>
              <a:effectLst>
                <a:outerShdw blurRad="38100" dist="38100" dir="2700000" algn="tl">
                  <a:srgbClr val="000000">
                    <a:alpha val="43137"/>
                  </a:srgbClr>
                </a:outerShdw>
              </a:effectLst>
            </a:endParaRPr>
          </a:p>
        </p:txBody>
      </p:sp>
      <p:sp>
        <p:nvSpPr>
          <p:cNvPr id="2" name="Altbilgi Yer Tutucusu 1"/>
          <p:cNvSpPr>
            <a:spLocks noGrp="1"/>
          </p:cNvSpPr>
          <p:nvPr>
            <p:ph type="ftr" sz="quarter" idx="11"/>
          </p:nvPr>
        </p:nvSpPr>
        <p:spPr>
          <a:xfrm>
            <a:off x="7236542" y="6302956"/>
            <a:ext cx="4440493"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Metin kutusu 3"/>
          <p:cNvSpPr txBox="1"/>
          <p:nvPr/>
        </p:nvSpPr>
        <p:spPr>
          <a:xfrm>
            <a:off x="1507524" y="5857103"/>
            <a:ext cx="10264346" cy="646331"/>
          </a:xfrm>
          <a:prstGeom prst="rect">
            <a:avLst/>
          </a:prstGeom>
          <a:solidFill>
            <a:srgbClr val="FF3300"/>
          </a:solidFill>
        </p:spPr>
        <p:txBody>
          <a:bodyPr wrap="square" rtlCol="0">
            <a:spAutoFit/>
          </a:bodyPr>
          <a:lstStyle/>
          <a:p>
            <a:r>
              <a:rPr lang="en-US" b="1" dirty="0" err="1"/>
              <a:t>Yemin</a:t>
            </a:r>
            <a:r>
              <a:rPr lang="en-US" b="1" dirty="0"/>
              <a:t> : «</a:t>
            </a:r>
            <a:r>
              <a:rPr lang="en-US" b="1" dirty="0" err="1"/>
              <a:t>Bildiğimi</a:t>
            </a:r>
            <a:r>
              <a:rPr lang="en-US" b="1" dirty="0"/>
              <a:t> </a:t>
            </a:r>
            <a:r>
              <a:rPr lang="en-US" b="1" dirty="0" err="1"/>
              <a:t>dosdoğru</a:t>
            </a:r>
            <a:r>
              <a:rPr lang="en-US" b="1" dirty="0"/>
              <a:t> </a:t>
            </a:r>
            <a:r>
              <a:rPr lang="en-US" b="1" dirty="0" err="1"/>
              <a:t>söyleyeceğime</a:t>
            </a:r>
            <a:r>
              <a:rPr lang="en-US" b="1" dirty="0"/>
              <a:t> </a:t>
            </a:r>
            <a:r>
              <a:rPr lang="en-US" b="1" dirty="0" err="1"/>
              <a:t>namusum</a:t>
            </a:r>
            <a:r>
              <a:rPr lang="en-US" b="1" dirty="0"/>
              <a:t> </a:t>
            </a:r>
            <a:r>
              <a:rPr lang="en-US" b="1" dirty="0" err="1"/>
              <a:t>ve</a:t>
            </a:r>
            <a:r>
              <a:rPr lang="en-US" b="1" dirty="0"/>
              <a:t> </a:t>
            </a:r>
            <a:r>
              <a:rPr lang="en-US" b="1" dirty="0" err="1"/>
              <a:t>vicdanım</a:t>
            </a:r>
            <a:r>
              <a:rPr lang="en-US" b="1" dirty="0"/>
              <a:t> </a:t>
            </a:r>
            <a:r>
              <a:rPr lang="en-US" b="1" dirty="0" err="1"/>
              <a:t>üzerine</a:t>
            </a:r>
            <a:r>
              <a:rPr lang="en-US" b="1" dirty="0"/>
              <a:t> </a:t>
            </a:r>
            <a:r>
              <a:rPr lang="en-US" b="1" dirty="0" err="1"/>
              <a:t>yemin</a:t>
            </a:r>
            <a:r>
              <a:rPr lang="en-US" b="1" dirty="0"/>
              <a:t> </a:t>
            </a:r>
            <a:r>
              <a:rPr lang="en-US" b="1" dirty="0" err="1"/>
              <a:t>ederim</a:t>
            </a:r>
            <a:r>
              <a:rPr lang="en-US" b="1" dirty="0"/>
              <a:t>.« </a:t>
            </a:r>
            <a:r>
              <a:rPr lang="en-US" b="1" dirty="0" err="1"/>
              <a:t>şeklinde</a:t>
            </a:r>
            <a:r>
              <a:rPr lang="tr-TR" b="1" dirty="0"/>
              <a:t> yaptırılır</a:t>
            </a:r>
            <a:r>
              <a:rPr lang="en-US" b="1" dirty="0" smtClean="0"/>
              <a:t>.</a:t>
            </a:r>
            <a:endParaRPr lang="tr-TR" dirty="0"/>
          </a:p>
        </p:txBody>
      </p:sp>
    </p:spTree>
    <p:extLst>
      <p:ext uri="{BB962C8B-B14F-4D97-AF65-F5344CB8AC3E}">
        <p14:creationId xmlns:p14="http://schemas.microsoft.com/office/powerpoint/2010/main" val="2091445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7410259"/>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18635" y="1479550"/>
            <a:ext cx="10058400" cy="4535608"/>
          </a:xfrm>
        </p:spPr>
        <p:txBody>
          <a:bodyPr>
            <a:noAutofit/>
          </a:bodyPr>
          <a:lstStyle/>
          <a:p>
            <a:pPr lvl="1"/>
            <a:r>
              <a:rPr lang="en-US" b="1" u="heavy" dirty="0" err="1"/>
              <a:t>İfadelerin</a:t>
            </a:r>
            <a:r>
              <a:rPr lang="en-US" b="1" u="heavy" dirty="0"/>
              <a:t> </a:t>
            </a:r>
            <a:r>
              <a:rPr lang="en-US" b="1" u="heavy" dirty="0" err="1"/>
              <a:t>Alınması</a:t>
            </a:r>
            <a:r>
              <a:rPr lang="en-US" b="1" u="heavy" dirty="0" smtClean="0"/>
              <a:t>:</a:t>
            </a:r>
            <a:r>
              <a:rPr lang="tr-TR" b="1" u="heavy" dirty="0" smtClean="0"/>
              <a:t> (Yemin zorunluluğu olmayanlar)</a:t>
            </a:r>
            <a:endParaRPr lang="tr-TR" sz="1000" dirty="0"/>
          </a:p>
          <a:p>
            <a:r>
              <a:rPr lang="en-US" b="1" dirty="0"/>
              <a:t> </a:t>
            </a:r>
            <a:r>
              <a:rPr lang="tr-TR" b="1" dirty="0"/>
              <a:t>Tanıklıkta Yemin, Tanığın Yemini (CMK md.50 -51-54-55-56)</a:t>
            </a:r>
            <a:endParaRPr lang="tr-TR" dirty="0"/>
          </a:p>
          <a:p>
            <a:r>
              <a:rPr lang="tr-TR" b="1" dirty="0">
                <a:solidFill>
                  <a:srgbClr val="FF0000"/>
                </a:solidFill>
                <a:effectLst>
                  <a:outerShdw blurRad="38100" dist="38100" dir="2700000" algn="tl">
                    <a:srgbClr val="000000">
                      <a:alpha val="43137"/>
                    </a:srgbClr>
                  </a:outerShdw>
                </a:effectLst>
              </a:rPr>
              <a:t>Aşağıdakiler yeminsiz dinlenir :</a:t>
            </a:r>
          </a:p>
          <a:p>
            <a:pPr lvl="0"/>
            <a:r>
              <a:rPr lang="tr-TR" dirty="0" smtClean="0"/>
              <a:t>Dinleme </a:t>
            </a:r>
            <a:r>
              <a:rPr lang="tr-TR" dirty="0"/>
              <a:t>sırasında </a:t>
            </a:r>
            <a:r>
              <a:rPr lang="tr-TR" b="1" dirty="0" err="1"/>
              <a:t>onbeş</a:t>
            </a:r>
            <a:r>
              <a:rPr lang="tr-TR" b="1" dirty="0"/>
              <a:t> yaşını doldurmamış olanlar</a:t>
            </a:r>
            <a:r>
              <a:rPr lang="tr-TR" dirty="0"/>
              <a:t>.</a:t>
            </a:r>
          </a:p>
          <a:p>
            <a:pPr lvl="0"/>
            <a:r>
              <a:rPr lang="tr-TR" b="1" dirty="0"/>
              <a:t>Ayırt etme gücüne sahip olmamaları nedeniyle yeminin niteliği ve önemini kavrayamayanlar.</a:t>
            </a:r>
          </a:p>
          <a:p>
            <a:pPr lvl="0" algn="just" defTabSz="447675"/>
            <a:r>
              <a:rPr lang="tr-TR" b="1" u="sng" dirty="0" smtClean="0">
                <a:hlinkClick r:id="rId7"/>
              </a:rPr>
              <a:t>Soruşturma</a:t>
            </a:r>
            <a:r>
              <a:rPr lang="tr-TR" b="1" dirty="0" smtClean="0"/>
              <a:t> konusu suçlara iştirakten </a:t>
            </a:r>
            <a:r>
              <a:rPr lang="tr-TR" dirty="0" smtClean="0"/>
              <a:t>veya bu suçlar nedeniyle suçluyu kayırmaktan ya da suç delillerini yok etme, gizleme veya değiştirmekten </a:t>
            </a:r>
            <a:r>
              <a:rPr lang="tr-TR" b="1" u="sng" dirty="0" smtClean="0">
                <a:hlinkClick r:id="rId8"/>
              </a:rPr>
              <a:t>şüpheli</a:t>
            </a:r>
            <a:r>
              <a:rPr lang="tr-TR" dirty="0" smtClean="0"/>
              <a:t>, </a:t>
            </a:r>
            <a:r>
              <a:rPr lang="tr-TR" b="1" u="sng" dirty="0" smtClean="0">
                <a:hlinkClick r:id="rId8"/>
              </a:rPr>
              <a:t>sanık</a:t>
            </a:r>
            <a:r>
              <a:rPr lang="tr-TR" dirty="0" smtClean="0"/>
              <a:t> veya </a:t>
            </a:r>
            <a:r>
              <a:rPr lang="tr-TR" b="1" u="sng" dirty="0" smtClean="0">
                <a:hlinkClick r:id="rId8"/>
              </a:rPr>
              <a:t>hükümlü</a:t>
            </a:r>
            <a:r>
              <a:rPr lang="tr-TR" dirty="0" smtClean="0"/>
              <a:t> olanlar.</a:t>
            </a:r>
          </a:p>
          <a:p>
            <a:r>
              <a:rPr lang="tr-TR" i="1" dirty="0" smtClean="0"/>
              <a:t>Tanık,</a:t>
            </a:r>
            <a:r>
              <a:rPr lang="tr-TR" dirty="0" smtClean="0"/>
              <a:t> yasal olarak yemin etmemesi gereken tanıklardan olup da yemin verdirilmişse, bu şekilde alınan beyan uygulamada yeminsiz tanığın beyanı olarak değerlendirilmektedir. Ancak, yemin, beyanı etkileyen bir unsur olduğundan tanığın tekrar dinlenmesini talep etmek gerekir.</a:t>
            </a:r>
          </a:p>
          <a:p>
            <a:pPr lvl="0"/>
            <a:endParaRPr lang="tr-TR" sz="1050" dirty="0"/>
          </a:p>
        </p:txBody>
      </p:sp>
      <p:sp>
        <p:nvSpPr>
          <p:cNvPr id="2" name="Altbilgi Yer Tutucusu 1"/>
          <p:cNvSpPr>
            <a:spLocks noGrp="1"/>
          </p:cNvSpPr>
          <p:nvPr>
            <p:ph type="ftr" sz="quarter" idx="11"/>
          </p:nvPr>
        </p:nvSpPr>
        <p:spPr>
          <a:xfrm>
            <a:off x="7236542" y="6302956"/>
            <a:ext cx="4440493"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718936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566164349"/>
              </p:ext>
            </p:extLst>
          </p:nvPr>
        </p:nvGraphicFramePr>
        <p:xfrm>
          <a:off x="2900516" y="312513"/>
          <a:ext cx="8140447" cy="1417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606098459"/>
              </p:ext>
            </p:extLst>
          </p:nvPr>
        </p:nvGraphicFramePr>
        <p:xfrm>
          <a:off x="1819583" y="1802008"/>
          <a:ext cx="9221382" cy="3632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Altbilgi Yer Tutucusu 1"/>
          <p:cNvSpPr>
            <a:spLocks noGrp="1"/>
          </p:cNvSpPr>
          <p:nvPr>
            <p:ph type="ftr" sz="quarter" idx="11"/>
          </p:nvPr>
        </p:nvSpPr>
        <p:spPr>
          <a:xfrm>
            <a:off x="6705600" y="6111094"/>
            <a:ext cx="4335363"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Yukarı Ok Belirtme Çizgisi 5">
            <a:hlinkClick r:id="rId12" action="ppaction://hlinksldjump"/>
          </p:cNvPr>
          <p:cNvSpPr/>
          <p:nvPr/>
        </p:nvSpPr>
        <p:spPr>
          <a:xfrm>
            <a:off x="11040963" y="4108351"/>
            <a:ext cx="1151037" cy="132629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 </a:t>
            </a:r>
            <a:r>
              <a:rPr lang="tr-TR" dirty="0" err="1" smtClean="0"/>
              <a:t>Slayta</a:t>
            </a:r>
            <a:r>
              <a:rPr lang="tr-TR" dirty="0" smtClean="0"/>
              <a:t> Dönelim</a:t>
            </a:r>
            <a:endParaRPr lang="tr-TR" dirty="0"/>
          </a:p>
        </p:txBody>
      </p:sp>
    </p:spTree>
    <p:extLst>
      <p:ext uri="{BB962C8B-B14F-4D97-AF65-F5344CB8AC3E}">
        <p14:creationId xmlns:p14="http://schemas.microsoft.com/office/powerpoint/2010/main" val="3853440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7410259"/>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04819" y="1634203"/>
            <a:ext cx="10058400" cy="4535608"/>
          </a:xfrm>
        </p:spPr>
        <p:txBody>
          <a:bodyPr>
            <a:noAutofit/>
          </a:bodyPr>
          <a:lstStyle/>
          <a:p>
            <a:pPr lvl="0"/>
            <a:r>
              <a:rPr lang="en-US" dirty="0" err="1"/>
              <a:t>Şikayetçi</a:t>
            </a:r>
            <a:r>
              <a:rPr lang="en-US" dirty="0"/>
              <a:t>,	</a:t>
            </a:r>
            <a:r>
              <a:rPr lang="en-US" dirty="0" err="1"/>
              <a:t>tanık</a:t>
            </a:r>
            <a:r>
              <a:rPr lang="en-US" dirty="0"/>
              <a:t>	</a:t>
            </a:r>
            <a:r>
              <a:rPr lang="en-US" dirty="0" err="1"/>
              <a:t>ve</a:t>
            </a:r>
            <a:r>
              <a:rPr lang="en-US" dirty="0"/>
              <a:t>	</a:t>
            </a:r>
            <a:r>
              <a:rPr lang="tr-TR" dirty="0" smtClean="0"/>
              <a:t>soruşturulanın </a:t>
            </a:r>
            <a:r>
              <a:rPr lang="en-US" dirty="0" err="1" smtClean="0"/>
              <a:t>ifadeleri</a:t>
            </a:r>
            <a:r>
              <a:rPr lang="en-US" dirty="0"/>
              <a:t>	</a:t>
            </a:r>
            <a:r>
              <a:rPr lang="en-US" dirty="0" err="1"/>
              <a:t>birbirleri</a:t>
            </a:r>
            <a:r>
              <a:rPr lang="en-US" dirty="0"/>
              <a:t>	</a:t>
            </a:r>
            <a:r>
              <a:rPr lang="en-US" dirty="0" err="1"/>
              <a:t>ile</a:t>
            </a:r>
            <a:r>
              <a:rPr lang="en-US" dirty="0"/>
              <a:t> </a:t>
            </a:r>
            <a:r>
              <a:rPr lang="en-US" dirty="0" err="1"/>
              <a:t>karşılaşmayacak</a:t>
            </a:r>
            <a:r>
              <a:rPr lang="en-US" dirty="0"/>
              <a:t> </a:t>
            </a:r>
            <a:r>
              <a:rPr lang="en-US" dirty="0" err="1"/>
              <a:t>şekilde</a:t>
            </a:r>
            <a:r>
              <a:rPr lang="en-US" dirty="0"/>
              <a:t> </a:t>
            </a:r>
            <a:r>
              <a:rPr lang="en-US" u="heavy" dirty="0" err="1"/>
              <a:t>ayrı</a:t>
            </a:r>
            <a:r>
              <a:rPr lang="en-US" u="heavy" dirty="0"/>
              <a:t> </a:t>
            </a:r>
            <a:r>
              <a:rPr lang="en-US" u="heavy" dirty="0" err="1"/>
              <a:t>ayrı</a:t>
            </a:r>
            <a:r>
              <a:rPr lang="en-US" u="heavy" dirty="0"/>
              <a:t> </a:t>
            </a:r>
            <a:r>
              <a:rPr lang="en-US" u="heavy" dirty="0" err="1"/>
              <a:t>ve</a:t>
            </a:r>
            <a:r>
              <a:rPr lang="en-US" u="heavy" dirty="0"/>
              <a:t> </a:t>
            </a:r>
            <a:r>
              <a:rPr lang="en-US" u="heavy" dirty="0" err="1"/>
              <a:t>farklı</a:t>
            </a:r>
            <a:r>
              <a:rPr lang="en-US" u="heavy" dirty="0"/>
              <a:t> </a:t>
            </a:r>
            <a:r>
              <a:rPr lang="en-US" u="heavy" dirty="0" err="1"/>
              <a:t>zamanlarda</a:t>
            </a:r>
            <a:r>
              <a:rPr lang="en-US" u="heavy" dirty="0"/>
              <a:t> </a:t>
            </a:r>
            <a:r>
              <a:rPr lang="en-US" u="heavy" dirty="0" err="1"/>
              <a:t>alınmalıdır</a:t>
            </a:r>
            <a:r>
              <a:rPr lang="en-US" u="heavy" dirty="0"/>
              <a:t>.</a:t>
            </a:r>
            <a:endParaRPr lang="tr-TR" dirty="0"/>
          </a:p>
          <a:p>
            <a:pPr lvl="0"/>
            <a:r>
              <a:rPr lang="en-US" dirty="0" err="1"/>
              <a:t>Sözlü</a:t>
            </a:r>
            <a:r>
              <a:rPr lang="en-US" dirty="0"/>
              <a:t> </a:t>
            </a:r>
            <a:r>
              <a:rPr lang="en-US" dirty="0" err="1"/>
              <a:t>ifade</a:t>
            </a:r>
            <a:r>
              <a:rPr lang="en-US" dirty="0"/>
              <a:t> </a:t>
            </a:r>
            <a:r>
              <a:rPr lang="en-US" dirty="0" err="1"/>
              <a:t>alınırken</a:t>
            </a:r>
            <a:r>
              <a:rPr lang="en-US" dirty="0"/>
              <a:t> </a:t>
            </a:r>
            <a:r>
              <a:rPr lang="en-US" b="1" u="heavy" dirty="0" err="1"/>
              <a:t>kimlik</a:t>
            </a:r>
            <a:r>
              <a:rPr lang="en-US" b="1" u="heavy" dirty="0"/>
              <a:t> </a:t>
            </a:r>
            <a:r>
              <a:rPr lang="en-US" b="1" u="heavy" dirty="0" err="1"/>
              <a:t>tespiti</a:t>
            </a:r>
            <a:r>
              <a:rPr lang="en-US" b="1" u="heavy" dirty="0"/>
              <a:t> </a:t>
            </a:r>
            <a:r>
              <a:rPr lang="en-US" u="heavy" dirty="0" err="1"/>
              <a:t>yapılır</a:t>
            </a:r>
            <a:r>
              <a:rPr lang="en-US" dirty="0"/>
              <a:t>.</a:t>
            </a:r>
            <a:endParaRPr lang="tr-TR" dirty="0"/>
          </a:p>
          <a:p>
            <a:pPr lvl="0"/>
            <a:r>
              <a:rPr lang="en-US" dirty="0" err="1"/>
              <a:t>Sorular</a:t>
            </a:r>
            <a:r>
              <a:rPr lang="en-US" dirty="0"/>
              <a:t>, </a:t>
            </a:r>
            <a:r>
              <a:rPr lang="en-US" dirty="0" err="1"/>
              <a:t>ayrı</a:t>
            </a:r>
            <a:r>
              <a:rPr lang="en-US" dirty="0"/>
              <a:t> </a:t>
            </a:r>
            <a:r>
              <a:rPr lang="en-US" dirty="0" err="1"/>
              <a:t>ayrı</a:t>
            </a:r>
            <a:r>
              <a:rPr lang="en-US" dirty="0"/>
              <a:t> </a:t>
            </a:r>
            <a:r>
              <a:rPr lang="en-US" dirty="0" err="1"/>
              <a:t>sorulur</a:t>
            </a:r>
            <a:r>
              <a:rPr lang="en-US" dirty="0"/>
              <a:t>, </a:t>
            </a:r>
            <a:r>
              <a:rPr lang="en-US" dirty="0" err="1"/>
              <a:t>cevaplar</a:t>
            </a:r>
            <a:r>
              <a:rPr lang="en-US" dirty="0"/>
              <a:t>; </a:t>
            </a:r>
            <a:r>
              <a:rPr lang="en-US" dirty="0" err="1"/>
              <a:t>satır</a:t>
            </a:r>
            <a:r>
              <a:rPr lang="en-US" dirty="0"/>
              <a:t> </a:t>
            </a:r>
            <a:r>
              <a:rPr lang="en-US" dirty="0" err="1"/>
              <a:t>atlamaksızın</a:t>
            </a:r>
            <a:r>
              <a:rPr lang="en-US" dirty="0"/>
              <a:t>, </a:t>
            </a:r>
            <a:r>
              <a:rPr lang="en-US" dirty="0" err="1"/>
              <a:t>ayrı</a:t>
            </a:r>
            <a:r>
              <a:rPr lang="en-US" dirty="0"/>
              <a:t> </a:t>
            </a:r>
            <a:r>
              <a:rPr lang="en-US" dirty="0" err="1"/>
              <a:t>ayrı</a:t>
            </a:r>
            <a:r>
              <a:rPr lang="en-US" dirty="0"/>
              <a:t> </a:t>
            </a:r>
            <a:r>
              <a:rPr lang="en-US" dirty="0" err="1"/>
              <a:t>yazılır</a:t>
            </a:r>
            <a:r>
              <a:rPr lang="en-US" dirty="0"/>
              <a:t>.</a:t>
            </a:r>
            <a:endParaRPr lang="tr-TR" dirty="0"/>
          </a:p>
          <a:p>
            <a:pPr lvl="0"/>
            <a:r>
              <a:rPr lang="en-US" dirty="0" err="1"/>
              <a:t>İfade</a:t>
            </a:r>
            <a:r>
              <a:rPr lang="en-US" dirty="0"/>
              <a:t>	</a:t>
            </a:r>
            <a:r>
              <a:rPr lang="en-US" dirty="0" err="1"/>
              <a:t>tutanağı</a:t>
            </a:r>
            <a:r>
              <a:rPr lang="en-US" dirty="0"/>
              <a:t>,	</a:t>
            </a:r>
            <a:r>
              <a:rPr lang="en-US" dirty="0" err="1"/>
              <a:t>ifadeyi</a:t>
            </a:r>
            <a:r>
              <a:rPr lang="en-US" dirty="0"/>
              <a:t>	</a:t>
            </a:r>
            <a:r>
              <a:rPr lang="en-US" dirty="0" err="1"/>
              <a:t>veren</a:t>
            </a:r>
            <a:r>
              <a:rPr lang="en-US" dirty="0"/>
              <a:t>,	</a:t>
            </a:r>
            <a:r>
              <a:rPr lang="en-US" dirty="0" err="1"/>
              <a:t>soruşturmacı</a:t>
            </a:r>
            <a:r>
              <a:rPr lang="en-US" dirty="0"/>
              <a:t>	</a:t>
            </a:r>
            <a:r>
              <a:rPr lang="en-US" dirty="0" err="1"/>
              <a:t>ve</a:t>
            </a:r>
            <a:r>
              <a:rPr lang="en-US" dirty="0"/>
              <a:t>	</a:t>
            </a:r>
            <a:r>
              <a:rPr lang="en-US" dirty="0" err="1"/>
              <a:t>ifadeyi</a:t>
            </a:r>
            <a:r>
              <a:rPr lang="en-US" dirty="0"/>
              <a:t>	</a:t>
            </a:r>
            <a:r>
              <a:rPr lang="en-US" dirty="0" err="1"/>
              <a:t>yazan</a:t>
            </a:r>
            <a:r>
              <a:rPr lang="en-US" dirty="0"/>
              <a:t>	</a:t>
            </a:r>
            <a:r>
              <a:rPr lang="en-US" dirty="0" err="1"/>
              <a:t>tarafından</a:t>
            </a:r>
            <a:r>
              <a:rPr lang="en-US" dirty="0"/>
              <a:t> </a:t>
            </a:r>
            <a:r>
              <a:rPr lang="en-US" b="1" u="heavy" dirty="0"/>
              <a:t>her</a:t>
            </a:r>
            <a:r>
              <a:rPr lang="en-US" b="1" dirty="0"/>
              <a:t>	</a:t>
            </a:r>
            <a:r>
              <a:rPr lang="en-US" b="1" u="heavy" dirty="0" err="1"/>
              <a:t>sayfa</a:t>
            </a:r>
            <a:r>
              <a:rPr lang="en-US" b="1" u="heavy" dirty="0"/>
              <a:t> </a:t>
            </a:r>
            <a:r>
              <a:rPr lang="en-US" b="1" u="heavy" dirty="0" err="1"/>
              <a:t>paraflanır</a:t>
            </a:r>
            <a:r>
              <a:rPr lang="en-US" b="1" u="heavy" dirty="0"/>
              <a:t> </a:t>
            </a:r>
            <a:r>
              <a:rPr lang="en-US" b="1" u="heavy" dirty="0" err="1"/>
              <a:t>ve</a:t>
            </a:r>
            <a:r>
              <a:rPr lang="en-US" b="1" u="heavy" dirty="0"/>
              <a:t> son </a:t>
            </a:r>
            <a:r>
              <a:rPr lang="en-US" b="1" u="heavy" dirty="0" err="1"/>
              <a:t>sayfada</a:t>
            </a:r>
            <a:r>
              <a:rPr lang="en-US" b="1" u="heavy" dirty="0"/>
              <a:t> </a:t>
            </a:r>
            <a:r>
              <a:rPr lang="en-US" b="1" u="heavy" dirty="0" err="1"/>
              <a:t>isim</a:t>
            </a:r>
            <a:r>
              <a:rPr lang="en-US" b="1" u="heavy" dirty="0"/>
              <a:t> </a:t>
            </a:r>
            <a:r>
              <a:rPr lang="en-US" b="1" u="heavy" dirty="0" err="1"/>
              <a:t>ve</a:t>
            </a:r>
            <a:r>
              <a:rPr lang="en-US" b="1" u="heavy" dirty="0"/>
              <a:t> </a:t>
            </a:r>
            <a:r>
              <a:rPr lang="en-US" b="1" u="heavy" dirty="0" err="1"/>
              <a:t>unvan</a:t>
            </a:r>
            <a:r>
              <a:rPr lang="en-US" b="1" u="heavy" dirty="0"/>
              <a:t> </a:t>
            </a:r>
            <a:r>
              <a:rPr lang="en-US" b="1" u="heavy" dirty="0" err="1"/>
              <a:t>belirtilerek</a:t>
            </a:r>
            <a:r>
              <a:rPr lang="en-US" b="1" u="heavy" dirty="0"/>
              <a:t> </a:t>
            </a:r>
            <a:r>
              <a:rPr lang="en-US" b="1" u="heavy" dirty="0" err="1"/>
              <a:t>imzalanır</a:t>
            </a:r>
            <a:r>
              <a:rPr lang="en-US" b="1" u="heavy" dirty="0"/>
              <a:t>.</a:t>
            </a:r>
            <a:endParaRPr lang="tr-TR" dirty="0"/>
          </a:p>
          <a:p>
            <a:pPr lvl="0"/>
            <a:r>
              <a:rPr lang="en-US" dirty="0" err="1"/>
              <a:t>İfade</a:t>
            </a:r>
            <a:r>
              <a:rPr lang="en-US" dirty="0"/>
              <a:t> </a:t>
            </a:r>
            <a:r>
              <a:rPr lang="en-US" dirty="0" err="1"/>
              <a:t>veren</a:t>
            </a:r>
            <a:r>
              <a:rPr lang="en-US" dirty="0"/>
              <a:t> </a:t>
            </a:r>
            <a:r>
              <a:rPr lang="en-US" dirty="0" err="1"/>
              <a:t>kişiye</a:t>
            </a:r>
            <a:r>
              <a:rPr lang="en-US" dirty="0"/>
              <a:t> </a:t>
            </a:r>
            <a:r>
              <a:rPr lang="en-US" dirty="0" err="1"/>
              <a:t>kesinlikle</a:t>
            </a:r>
            <a:r>
              <a:rPr lang="en-US" dirty="0"/>
              <a:t> </a:t>
            </a:r>
            <a:r>
              <a:rPr lang="en-US" dirty="0" err="1"/>
              <a:t>müdahale</a:t>
            </a:r>
            <a:r>
              <a:rPr lang="en-US" dirty="0"/>
              <a:t> </a:t>
            </a:r>
            <a:r>
              <a:rPr lang="en-US" dirty="0" err="1"/>
              <a:t>edilmemeli</a:t>
            </a:r>
            <a:r>
              <a:rPr lang="en-US" dirty="0"/>
              <a:t> </a:t>
            </a:r>
            <a:r>
              <a:rPr lang="en-US" dirty="0" err="1"/>
              <a:t>kullandığı</a:t>
            </a:r>
            <a:r>
              <a:rPr lang="en-US" dirty="0"/>
              <a:t> </a:t>
            </a:r>
            <a:r>
              <a:rPr lang="en-US" dirty="0" err="1"/>
              <a:t>kelimeler</a:t>
            </a:r>
            <a:r>
              <a:rPr lang="en-US" dirty="0"/>
              <a:t> </a:t>
            </a:r>
            <a:r>
              <a:rPr lang="en-US" dirty="0" err="1"/>
              <a:t>ve</a:t>
            </a:r>
            <a:r>
              <a:rPr lang="en-US" dirty="0"/>
              <a:t> </a:t>
            </a:r>
            <a:r>
              <a:rPr lang="en-US" dirty="0" err="1"/>
              <a:t>cümleler</a:t>
            </a:r>
            <a:r>
              <a:rPr lang="en-US" dirty="0"/>
              <a:t> </a:t>
            </a:r>
            <a:r>
              <a:rPr lang="en-US" dirty="0" err="1"/>
              <a:t>yanlış</a:t>
            </a:r>
            <a:r>
              <a:rPr lang="en-US" dirty="0"/>
              <a:t> da </a:t>
            </a:r>
            <a:r>
              <a:rPr lang="en-US" dirty="0" err="1"/>
              <a:t>olsa</a:t>
            </a:r>
            <a:r>
              <a:rPr lang="en-US" dirty="0"/>
              <a:t> </a:t>
            </a:r>
            <a:r>
              <a:rPr lang="en-US" dirty="0" err="1"/>
              <a:t>aynen</a:t>
            </a:r>
            <a:r>
              <a:rPr lang="en-US" dirty="0"/>
              <a:t> </a:t>
            </a:r>
            <a:r>
              <a:rPr lang="en-US" dirty="0" err="1"/>
              <a:t>yazılmalı</a:t>
            </a:r>
            <a:r>
              <a:rPr lang="en-US" dirty="0"/>
              <a:t>, </a:t>
            </a:r>
            <a:r>
              <a:rPr lang="en-US" u="heavy" dirty="0" err="1"/>
              <a:t>söyleyeceklerinin</a:t>
            </a:r>
            <a:r>
              <a:rPr lang="en-US" u="heavy" dirty="0"/>
              <a:t> </a:t>
            </a:r>
            <a:r>
              <a:rPr lang="en-US" u="heavy" dirty="0" err="1"/>
              <a:t>tamamını</a:t>
            </a:r>
            <a:r>
              <a:rPr lang="en-US" u="heavy" dirty="0"/>
              <a:t> </a:t>
            </a:r>
            <a:r>
              <a:rPr lang="en-US" u="heavy" dirty="0" err="1"/>
              <a:t>belirtmesine</a:t>
            </a:r>
            <a:r>
              <a:rPr lang="en-US" u="heavy" dirty="0"/>
              <a:t> </a:t>
            </a:r>
            <a:r>
              <a:rPr lang="en-US" u="heavy" dirty="0" err="1"/>
              <a:t>imkan</a:t>
            </a:r>
            <a:r>
              <a:rPr lang="en-US" u="heavy" dirty="0"/>
              <a:t> </a:t>
            </a:r>
            <a:r>
              <a:rPr lang="en-US" u="heavy" dirty="0" err="1"/>
              <a:t>verilmeli</a:t>
            </a:r>
            <a:r>
              <a:rPr lang="en-US" u="heavy" dirty="0"/>
              <a:t> </a:t>
            </a:r>
            <a:r>
              <a:rPr lang="en-US" u="heavy" dirty="0" err="1"/>
              <a:t>ve</a:t>
            </a:r>
            <a:r>
              <a:rPr lang="en-US" u="heavy" dirty="0"/>
              <a:t> </a:t>
            </a:r>
            <a:r>
              <a:rPr lang="en-US" u="heavy" dirty="0" err="1"/>
              <a:t>başka</a:t>
            </a:r>
            <a:r>
              <a:rPr lang="en-US" u="heavy" dirty="0"/>
              <a:t> </a:t>
            </a:r>
            <a:r>
              <a:rPr lang="en-US" u="heavy" dirty="0" err="1"/>
              <a:t>bir</a:t>
            </a:r>
            <a:r>
              <a:rPr lang="en-US" u="heavy" dirty="0"/>
              <a:t> </a:t>
            </a:r>
            <a:r>
              <a:rPr lang="en-US" u="heavy" dirty="0" err="1"/>
              <a:t>diyeceğinin</a:t>
            </a:r>
            <a:r>
              <a:rPr lang="en-US" u="heavy" dirty="0"/>
              <a:t> </a:t>
            </a:r>
            <a:r>
              <a:rPr lang="en-US" u="heavy" dirty="0" err="1"/>
              <a:t>olup</a:t>
            </a:r>
            <a:r>
              <a:rPr lang="en-US" u="heavy" dirty="0"/>
              <a:t> </a:t>
            </a:r>
            <a:r>
              <a:rPr lang="en-US" u="heavy" dirty="0" err="1"/>
              <a:t>olmadığı</a:t>
            </a:r>
            <a:r>
              <a:rPr lang="en-US" u="heavy" dirty="0"/>
              <a:t> </a:t>
            </a:r>
            <a:r>
              <a:rPr lang="en-US" u="heavy" dirty="0" err="1"/>
              <a:t>mutlaka</a:t>
            </a:r>
            <a:r>
              <a:rPr lang="en-US" u="heavy" dirty="0"/>
              <a:t> </a:t>
            </a:r>
            <a:r>
              <a:rPr lang="en-US" u="heavy" dirty="0" err="1"/>
              <a:t>sorulmalıdır</a:t>
            </a:r>
            <a:r>
              <a:rPr lang="en-US" u="heavy" dirty="0"/>
              <a:t>.</a:t>
            </a:r>
            <a:endParaRPr lang="tr-TR" dirty="0"/>
          </a:p>
          <a:p>
            <a:pPr marL="285750" lvl="1"/>
            <a:r>
              <a:rPr lang="en-US" sz="1800" dirty="0" err="1"/>
              <a:t>Şikayetçi</a:t>
            </a:r>
            <a:r>
              <a:rPr lang="en-US" sz="1800" dirty="0"/>
              <a:t>, </a:t>
            </a:r>
            <a:r>
              <a:rPr lang="en-US" sz="1800" dirty="0" err="1"/>
              <a:t>tanık</a:t>
            </a:r>
            <a:r>
              <a:rPr lang="en-US" sz="1800" dirty="0"/>
              <a:t> </a:t>
            </a:r>
            <a:r>
              <a:rPr lang="en-US" sz="1800" dirty="0" err="1"/>
              <a:t>ve</a:t>
            </a:r>
            <a:r>
              <a:rPr lang="en-US" sz="1800" dirty="0"/>
              <a:t> </a:t>
            </a:r>
            <a:r>
              <a:rPr lang="tr-TR" sz="1800" dirty="0" smtClean="0"/>
              <a:t>soruşturulan kişi</a:t>
            </a:r>
            <a:r>
              <a:rPr lang="en-US" sz="1800" dirty="0" smtClean="0"/>
              <a:t> </a:t>
            </a:r>
            <a:r>
              <a:rPr lang="en-US" sz="1800" dirty="0" err="1"/>
              <a:t>iddia</a:t>
            </a:r>
            <a:r>
              <a:rPr lang="en-US" sz="1800" dirty="0"/>
              <a:t> </a:t>
            </a:r>
            <a:r>
              <a:rPr lang="en-US" sz="1800" dirty="0" err="1"/>
              <a:t>konularıyla</a:t>
            </a:r>
            <a:r>
              <a:rPr lang="en-US" sz="1800" dirty="0"/>
              <a:t> </a:t>
            </a:r>
            <a:r>
              <a:rPr lang="en-US" sz="1800" dirty="0" err="1"/>
              <a:t>sınırlı</a:t>
            </a:r>
            <a:r>
              <a:rPr lang="en-US" sz="1800" dirty="0"/>
              <a:t> </a:t>
            </a:r>
            <a:r>
              <a:rPr lang="en-US" sz="1800" dirty="0" err="1"/>
              <a:t>olmak</a:t>
            </a:r>
            <a:r>
              <a:rPr lang="en-US" sz="1800" dirty="0"/>
              <a:t> </a:t>
            </a:r>
            <a:r>
              <a:rPr lang="en-US" sz="1800" dirty="0" err="1"/>
              <a:t>kaydıyla</a:t>
            </a:r>
            <a:r>
              <a:rPr lang="en-US" sz="1800" dirty="0"/>
              <a:t> </a:t>
            </a:r>
            <a:r>
              <a:rPr lang="en-US" sz="1800" dirty="0" err="1"/>
              <a:t>önce</a:t>
            </a:r>
            <a:r>
              <a:rPr lang="en-US" sz="1800" dirty="0"/>
              <a:t> </a:t>
            </a:r>
            <a:r>
              <a:rPr lang="en-US" sz="1800" dirty="0" err="1"/>
              <a:t>sözlü</a:t>
            </a:r>
            <a:r>
              <a:rPr lang="en-US" sz="1800" dirty="0"/>
              <a:t> </a:t>
            </a:r>
            <a:r>
              <a:rPr lang="en-US" sz="1800" dirty="0" err="1"/>
              <a:t>olarak</a:t>
            </a:r>
            <a:r>
              <a:rPr lang="en-US" sz="1800" dirty="0"/>
              <a:t> </a:t>
            </a:r>
            <a:r>
              <a:rPr lang="en-US" sz="1800" dirty="0" err="1"/>
              <a:t>dinlenilmeli</a:t>
            </a:r>
            <a:r>
              <a:rPr lang="en-US" sz="1800" dirty="0"/>
              <a:t> </a:t>
            </a:r>
            <a:r>
              <a:rPr lang="en-US" sz="1800" dirty="0" err="1"/>
              <a:t>daha</a:t>
            </a:r>
            <a:r>
              <a:rPr lang="en-US" sz="1800" dirty="0"/>
              <a:t> </a:t>
            </a:r>
            <a:r>
              <a:rPr lang="en-US" sz="1800" dirty="0" err="1"/>
              <a:t>sonra</a:t>
            </a:r>
            <a:r>
              <a:rPr lang="en-US" sz="1800" dirty="0"/>
              <a:t> </a:t>
            </a:r>
            <a:r>
              <a:rPr lang="en-US" sz="1800" dirty="0" err="1"/>
              <a:t>ifadesinin</a:t>
            </a:r>
            <a:r>
              <a:rPr lang="en-US" sz="1800" dirty="0"/>
              <a:t> </a:t>
            </a:r>
            <a:r>
              <a:rPr lang="en-US" sz="1800" dirty="0" err="1"/>
              <a:t>yazılmasına</a:t>
            </a:r>
            <a:r>
              <a:rPr lang="en-US" sz="1800" dirty="0"/>
              <a:t> </a:t>
            </a:r>
            <a:r>
              <a:rPr lang="en-US" sz="1800" dirty="0" err="1"/>
              <a:t>geçilmelidir</a:t>
            </a:r>
            <a:r>
              <a:rPr lang="en-US" sz="1800" dirty="0"/>
              <a:t>.</a:t>
            </a:r>
            <a:endParaRPr lang="tr-TR" sz="1800" dirty="0"/>
          </a:p>
          <a:p>
            <a:pPr marL="285750" lvl="1"/>
            <a:r>
              <a:rPr lang="en-US" sz="1800" dirty="0" err="1"/>
              <a:t>Görgü</a:t>
            </a:r>
            <a:r>
              <a:rPr lang="en-US" sz="1800" dirty="0"/>
              <a:t> </a:t>
            </a:r>
            <a:r>
              <a:rPr lang="en-US" sz="1800" dirty="0" err="1"/>
              <a:t>tanıklarının</a:t>
            </a:r>
            <a:r>
              <a:rPr lang="en-US" sz="1800" dirty="0"/>
              <a:t> </a:t>
            </a:r>
            <a:r>
              <a:rPr lang="en-US" sz="1800" dirty="0" err="1"/>
              <a:t>çok</a:t>
            </a:r>
            <a:r>
              <a:rPr lang="en-US" sz="1800" dirty="0"/>
              <a:t> </a:t>
            </a:r>
            <a:r>
              <a:rPr lang="en-US" sz="1800" dirty="0" err="1"/>
              <a:t>fazla</a:t>
            </a:r>
            <a:r>
              <a:rPr lang="en-US" sz="1800" dirty="0"/>
              <a:t> </a:t>
            </a:r>
            <a:r>
              <a:rPr lang="en-US" sz="1800" dirty="0" err="1"/>
              <a:t>olması</a:t>
            </a:r>
            <a:r>
              <a:rPr lang="en-US" sz="1800" dirty="0"/>
              <a:t> </a:t>
            </a:r>
            <a:r>
              <a:rPr lang="en-US" sz="1800" dirty="0" err="1"/>
              <a:t>ve</a:t>
            </a:r>
            <a:r>
              <a:rPr lang="en-US" sz="1800" dirty="0"/>
              <a:t> </a:t>
            </a:r>
            <a:r>
              <a:rPr lang="en-US" sz="1800" dirty="0" err="1"/>
              <a:t>bunların</a:t>
            </a:r>
            <a:r>
              <a:rPr lang="en-US" sz="1800" dirty="0"/>
              <a:t> </a:t>
            </a:r>
            <a:r>
              <a:rPr lang="en-US" sz="1800" dirty="0" err="1"/>
              <a:t>tamamının</a:t>
            </a:r>
            <a:r>
              <a:rPr lang="en-US" sz="1800" dirty="0"/>
              <a:t> </a:t>
            </a:r>
            <a:r>
              <a:rPr lang="en-US" sz="1800" dirty="0" err="1"/>
              <a:t>dinlenememesi</a:t>
            </a:r>
            <a:r>
              <a:rPr lang="en-US" sz="1800" dirty="0"/>
              <a:t> </a:t>
            </a:r>
            <a:r>
              <a:rPr lang="en-US" sz="1800" dirty="0" err="1"/>
              <a:t>halinde</a:t>
            </a:r>
            <a:r>
              <a:rPr lang="en-US" sz="1800" dirty="0"/>
              <a:t> </a:t>
            </a:r>
            <a:r>
              <a:rPr lang="en-US" sz="1800" u="heavy" dirty="0" err="1"/>
              <a:t>bu</a:t>
            </a:r>
            <a:r>
              <a:rPr lang="en-US" sz="1800" u="heavy" dirty="0"/>
              <a:t> </a:t>
            </a:r>
            <a:r>
              <a:rPr lang="en-US" sz="1800" u="heavy" dirty="0" err="1"/>
              <a:t>durumun</a:t>
            </a:r>
            <a:r>
              <a:rPr lang="en-US" sz="1800" u="heavy" dirty="0"/>
              <a:t> </a:t>
            </a:r>
            <a:r>
              <a:rPr lang="en-US" sz="1800" u="heavy" dirty="0" err="1"/>
              <a:t>nedeninin</a:t>
            </a:r>
            <a:r>
              <a:rPr lang="en-US" sz="1800" u="heavy" dirty="0"/>
              <a:t> </a:t>
            </a:r>
            <a:r>
              <a:rPr lang="en-US" sz="1800" u="heavy" dirty="0" err="1"/>
              <a:t>mutlaka</a:t>
            </a:r>
            <a:r>
              <a:rPr lang="en-US" sz="1800" u="heavy" dirty="0"/>
              <a:t> </a:t>
            </a:r>
            <a:r>
              <a:rPr lang="en-US" sz="1800" u="heavy" dirty="0" err="1"/>
              <a:t>soruşturma</a:t>
            </a:r>
            <a:r>
              <a:rPr lang="en-US" sz="1800" u="heavy" dirty="0"/>
              <a:t> </a:t>
            </a:r>
            <a:r>
              <a:rPr lang="en-US" sz="1800" u="heavy" dirty="0" err="1"/>
              <a:t>raporunda</a:t>
            </a:r>
            <a:r>
              <a:rPr lang="en-US" sz="1800" u="heavy" dirty="0"/>
              <a:t> </a:t>
            </a:r>
            <a:r>
              <a:rPr lang="en-US" sz="1800" u="heavy" dirty="0" err="1"/>
              <a:t>belirtilmesi</a:t>
            </a:r>
            <a:r>
              <a:rPr lang="en-US" sz="1800" u="heavy" dirty="0"/>
              <a:t> </a:t>
            </a:r>
            <a:r>
              <a:rPr lang="en-US" sz="1800" u="heavy" dirty="0" err="1"/>
              <a:t>gerekir</a:t>
            </a:r>
            <a:r>
              <a:rPr lang="en-US" sz="1800" u="heavy" dirty="0" smtClean="0"/>
              <a:t>.</a:t>
            </a:r>
            <a:endParaRPr lang="tr-TR" sz="1800" dirty="0"/>
          </a:p>
        </p:txBody>
      </p:sp>
      <p:sp>
        <p:nvSpPr>
          <p:cNvPr id="2" name="Altbilgi Yer Tutucusu 1"/>
          <p:cNvSpPr>
            <a:spLocks noGrp="1"/>
          </p:cNvSpPr>
          <p:nvPr>
            <p:ph type="ftr" sz="quarter" idx="11"/>
          </p:nvPr>
        </p:nvSpPr>
        <p:spPr>
          <a:xfrm>
            <a:off x="7413523" y="6390968"/>
            <a:ext cx="4594990" cy="44254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83405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7410259"/>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88508" y="1479550"/>
            <a:ext cx="10058400" cy="4535608"/>
          </a:xfrm>
        </p:spPr>
        <p:txBody>
          <a:bodyPr>
            <a:noAutofit/>
          </a:bodyPr>
          <a:lstStyle/>
          <a:p>
            <a:pPr lvl="0"/>
            <a:r>
              <a:rPr lang="en-US" sz="1600" b="1" u="heavy" dirty="0" err="1"/>
              <a:t>Soruşturma</a:t>
            </a:r>
            <a:r>
              <a:rPr lang="en-US" sz="1600" b="1" u="heavy" dirty="0"/>
              <a:t> </a:t>
            </a:r>
            <a:r>
              <a:rPr lang="en-US" sz="1600" b="1" u="heavy" dirty="0" err="1"/>
              <a:t>Raporu</a:t>
            </a:r>
            <a:r>
              <a:rPr lang="en-US" sz="1600" b="1" u="heavy" dirty="0"/>
              <a:t>:</a:t>
            </a:r>
            <a:endParaRPr lang="tr-TR" sz="1600" dirty="0"/>
          </a:p>
          <a:p>
            <a:pPr lvl="0"/>
            <a:r>
              <a:rPr lang="en-US" sz="1600" b="1" dirty="0" err="1"/>
              <a:t>Soruşturma</a:t>
            </a:r>
            <a:r>
              <a:rPr lang="en-US" sz="1600" b="1" dirty="0"/>
              <a:t>		</a:t>
            </a:r>
            <a:r>
              <a:rPr lang="en-US" sz="1600" b="1" dirty="0" err="1" smtClean="0"/>
              <a:t>raporuna</a:t>
            </a:r>
            <a:r>
              <a:rPr lang="tr-TR" sz="1600" b="1" dirty="0" smtClean="0"/>
              <a:t> </a:t>
            </a:r>
            <a:r>
              <a:rPr lang="en-US" sz="1600" b="1" dirty="0"/>
              <a:t>	</a:t>
            </a:r>
            <a:r>
              <a:rPr lang="en-US" sz="1600" b="1" dirty="0" err="1"/>
              <a:t>olayın</a:t>
            </a:r>
            <a:r>
              <a:rPr lang="en-US" sz="1600" b="1" dirty="0"/>
              <a:t>	</a:t>
            </a:r>
            <a:r>
              <a:rPr lang="en-US" sz="1600" b="1" dirty="0" err="1"/>
              <a:t>açıklanması</a:t>
            </a:r>
            <a:r>
              <a:rPr lang="en-US" sz="1600" b="1" dirty="0"/>
              <a:t>	</a:t>
            </a:r>
            <a:r>
              <a:rPr lang="tr-TR" sz="1600" b="1" dirty="0" smtClean="0"/>
              <a:t> </a:t>
            </a:r>
            <a:r>
              <a:rPr lang="en-US" sz="1600" b="1" dirty="0" err="1" smtClean="0"/>
              <a:t>ile</a:t>
            </a:r>
            <a:r>
              <a:rPr lang="en-US" sz="1600" b="1" dirty="0"/>
              <a:t>	</a:t>
            </a:r>
            <a:r>
              <a:rPr lang="en-US" sz="1600" b="1" dirty="0" err="1"/>
              <a:t>başlanır</a:t>
            </a:r>
            <a:r>
              <a:rPr lang="en-US" sz="1600" b="1" dirty="0"/>
              <a:t>. </a:t>
            </a:r>
            <a:r>
              <a:rPr lang="en-US" sz="1600" dirty="0"/>
              <a:t>Bu		</a:t>
            </a:r>
            <a:r>
              <a:rPr lang="en-US" sz="1600" dirty="0" err="1"/>
              <a:t>kısımda</a:t>
            </a:r>
            <a:r>
              <a:rPr lang="en-US" sz="1600" u="heavy" dirty="0"/>
              <a:t> </a:t>
            </a:r>
            <a:r>
              <a:rPr lang="en-US" sz="1600" u="heavy" dirty="0" err="1"/>
              <a:t>soruşturma</a:t>
            </a:r>
            <a:r>
              <a:rPr lang="en-US" sz="1600" dirty="0"/>
              <a:t>	</a:t>
            </a:r>
            <a:r>
              <a:rPr lang="en-US" sz="1600" u="heavy" dirty="0" err="1"/>
              <a:t>emrini</a:t>
            </a:r>
            <a:r>
              <a:rPr lang="en-US" sz="1600" dirty="0"/>
              <a:t>	</a:t>
            </a:r>
            <a:r>
              <a:rPr lang="en-US" sz="1600" u="heavy" dirty="0" err="1"/>
              <a:t>veren</a:t>
            </a:r>
            <a:r>
              <a:rPr lang="en-US" sz="1600" dirty="0"/>
              <a:t>	</a:t>
            </a:r>
            <a:r>
              <a:rPr lang="en-US" sz="1600" u="heavy" dirty="0" err="1"/>
              <a:t>makam</a:t>
            </a:r>
            <a:r>
              <a:rPr lang="en-US" sz="1600" u="heavy" dirty="0"/>
              <a:t>,</a:t>
            </a:r>
            <a:r>
              <a:rPr lang="en-US" sz="1600" dirty="0"/>
              <a:t>	</a:t>
            </a:r>
            <a:r>
              <a:rPr lang="en-US" sz="1600" u="heavy" dirty="0" err="1"/>
              <a:t>soruşturma</a:t>
            </a:r>
            <a:r>
              <a:rPr lang="en-US" sz="1600" dirty="0"/>
              <a:t>		</a:t>
            </a:r>
            <a:r>
              <a:rPr lang="en-US" sz="1600" u="heavy" dirty="0" err="1"/>
              <a:t>emrinin</a:t>
            </a:r>
            <a:r>
              <a:rPr lang="en-US" sz="1600" dirty="0"/>
              <a:t>	</a:t>
            </a:r>
            <a:r>
              <a:rPr lang="en-US" sz="1600" u="heavy" dirty="0" err="1"/>
              <a:t>tarih</a:t>
            </a:r>
            <a:r>
              <a:rPr lang="en-US" sz="1600" dirty="0"/>
              <a:t>	</a:t>
            </a:r>
            <a:r>
              <a:rPr lang="en-US" sz="1600" u="heavy" dirty="0" err="1"/>
              <a:t>ve</a:t>
            </a:r>
            <a:r>
              <a:rPr lang="en-US" sz="1600" dirty="0"/>
              <a:t>	</a:t>
            </a:r>
            <a:r>
              <a:rPr lang="en-US" sz="1600" u="heavy" dirty="0" err="1"/>
              <a:t>sayısı</a:t>
            </a:r>
            <a:r>
              <a:rPr lang="en-US" sz="1600" u="heavy" dirty="0"/>
              <a:t>, </a:t>
            </a:r>
            <a:r>
              <a:rPr lang="en-US" sz="1600" u="heavy" dirty="0" err="1"/>
              <a:t>soruşturmanın</a:t>
            </a:r>
            <a:r>
              <a:rPr lang="en-US" sz="1600" u="heavy" dirty="0"/>
              <a:t> </a:t>
            </a:r>
            <a:r>
              <a:rPr lang="en-US" sz="1600" u="heavy" dirty="0" err="1"/>
              <a:t>konusu</a:t>
            </a:r>
            <a:r>
              <a:rPr lang="en-US" sz="1600" u="heavy" dirty="0"/>
              <a:t>, </a:t>
            </a:r>
            <a:r>
              <a:rPr lang="en-US" sz="1600" u="heavy" dirty="0" err="1"/>
              <a:t>soruşturulan</a:t>
            </a:r>
            <a:r>
              <a:rPr lang="en-US" sz="1600" u="heavy" dirty="0"/>
              <a:t> </a:t>
            </a:r>
            <a:r>
              <a:rPr lang="en-US" sz="1600" u="heavy" dirty="0" err="1"/>
              <a:t>kişinin</a:t>
            </a:r>
            <a:r>
              <a:rPr lang="en-US" sz="1600" u="heavy" dirty="0"/>
              <a:t> </a:t>
            </a:r>
            <a:r>
              <a:rPr lang="en-US" sz="1600" u="heavy" dirty="0" err="1"/>
              <a:t>kimlik</a:t>
            </a:r>
            <a:r>
              <a:rPr lang="en-US" sz="1600" u="heavy" dirty="0"/>
              <a:t> </a:t>
            </a:r>
            <a:r>
              <a:rPr lang="en-US" sz="1600" u="heavy" dirty="0" err="1"/>
              <a:t>bilgileri</a:t>
            </a:r>
            <a:r>
              <a:rPr lang="en-US" sz="1600" u="heavy" dirty="0"/>
              <a:t> </a:t>
            </a:r>
            <a:r>
              <a:rPr lang="en-US" sz="1600" u="heavy" dirty="0" err="1"/>
              <a:t>ve</a:t>
            </a:r>
            <a:r>
              <a:rPr lang="en-US" sz="1600" u="heavy" dirty="0"/>
              <a:t> </a:t>
            </a:r>
            <a:r>
              <a:rPr lang="en-US" sz="1600" u="heavy" dirty="0" err="1"/>
              <a:t>soruşturmanın</a:t>
            </a:r>
            <a:r>
              <a:rPr lang="en-US" sz="1600" u="heavy" dirty="0"/>
              <a:t> </a:t>
            </a:r>
            <a:r>
              <a:rPr lang="en-US" sz="1600" u="heavy" dirty="0" err="1"/>
              <a:t>sona</a:t>
            </a:r>
            <a:r>
              <a:rPr lang="en-US" sz="1600" u="heavy" dirty="0"/>
              <a:t> </a:t>
            </a:r>
            <a:r>
              <a:rPr lang="en-US" sz="1600" u="heavy" dirty="0" err="1"/>
              <a:t>erdiği</a:t>
            </a:r>
            <a:r>
              <a:rPr lang="en-US" sz="1600" u="heavy" dirty="0"/>
              <a:t> </a:t>
            </a:r>
            <a:r>
              <a:rPr lang="en-US" sz="1600" u="heavy" dirty="0" err="1"/>
              <a:t>tarih</a:t>
            </a:r>
            <a:r>
              <a:rPr lang="en-US" sz="1600" u="heavy" dirty="0"/>
              <a:t> </a:t>
            </a:r>
            <a:r>
              <a:rPr lang="en-US" sz="1600" u="heavy" dirty="0" err="1"/>
              <a:t>yer</a:t>
            </a:r>
            <a:r>
              <a:rPr lang="en-US" sz="1600" u="heavy" dirty="0"/>
              <a:t> </a:t>
            </a:r>
            <a:r>
              <a:rPr lang="en-US" sz="1600" u="heavy" dirty="0" err="1"/>
              <a:t>alır</a:t>
            </a:r>
            <a:r>
              <a:rPr lang="en-US" sz="1600" u="heavy" dirty="0"/>
              <a:t>.</a:t>
            </a:r>
            <a:endParaRPr lang="tr-TR" sz="1600" dirty="0"/>
          </a:p>
          <a:p>
            <a:pPr lvl="0"/>
            <a:r>
              <a:rPr lang="en-US" sz="1600" b="1" dirty="0" err="1"/>
              <a:t>Soruşturma</a:t>
            </a:r>
            <a:r>
              <a:rPr lang="en-US" sz="1600" b="1" dirty="0"/>
              <a:t> </a:t>
            </a:r>
            <a:r>
              <a:rPr lang="en-US" sz="1600" b="1" dirty="0" err="1"/>
              <a:t>sırasında</a:t>
            </a:r>
            <a:r>
              <a:rPr lang="en-US" sz="1600" b="1" dirty="0"/>
              <a:t> </a:t>
            </a:r>
            <a:r>
              <a:rPr lang="en-US" sz="1600" b="1" dirty="0" err="1"/>
              <a:t>yapılan</a:t>
            </a:r>
            <a:r>
              <a:rPr lang="en-US" sz="1600" b="1" dirty="0"/>
              <a:t> </a:t>
            </a:r>
            <a:r>
              <a:rPr lang="en-US" sz="1600" b="1" dirty="0" err="1"/>
              <a:t>işlemler</a:t>
            </a:r>
            <a:r>
              <a:rPr lang="en-US" sz="1600" b="1" dirty="0"/>
              <a:t> (</a:t>
            </a:r>
            <a:r>
              <a:rPr lang="en-US" sz="1600" b="1" dirty="0" err="1"/>
              <a:t>alınan</a:t>
            </a:r>
            <a:r>
              <a:rPr lang="en-US" sz="1600" b="1" dirty="0"/>
              <a:t> </a:t>
            </a:r>
            <a:r>
              <a:rPr lang="en-US" sz="1600" b="1" dirty="0" err="1"/>
              <a:t>ifadeler</a:t>
            </a:r>
            <a:r>
              <a:rPr lang="en-US" sz="1600" b="1" dirty="0"/>
              <a:t>, </a:t>
            </a:r>
            <a:r>
              <a:rPr lang="en-US" sz="1600" b="1" dirty="0" err="1"/>
              <a:t>toplanan</a:t>
            </a:r>
            <a:r>
              <a:rPr lang="en-US" sz="1600" b="1" dirty="0"/>
              <a:t> </a:t>
            </a:r>
            <a:r>
              <a:rPr lang="en-US" sz="1600" b="1" dirty="0" err="1"/>
              <a:t>deliller</a:t>
            </a:r>
            <a:r>
              <a:rPr lang="en-US" sz="1600" b="1" dirty="0"/>
              <a:t>, </a:t>
            </a:r>
            <a:r>
              <a:rPr lang="en-US" sz="1600" b="1" dirty="0" err="1"/>
              <a:t>sicil</a:t>
            </a:r>
            <a:r>
              <a:rPr lang="en-US" sz="1600" b="1" dirty="0"/>
              <a:t> </a:t>
            </a:r>
            <a:r>
              <a:rPr lang="en-US" sz="1600" b="1" dirty="0" err="1"/>
              <a:t>ve</a:t>
            </a:r>
            <a:r>
              <a:rPr lang="en-US" sz="1600" b="1" dirty="0"/>
              <a:t> </a:t>
            </a:r>
            <a:r>
              <a:rPr lang="en-US" sz="1600" b="1" dirty="0" err="1"/>
              <a:t>hal</a:t>
            </a:r>
            <a:r>
              <a:rPr lang="en-US" sz="1600" b="1" dirty="0"/>
              <a:t> </a:t>
            </a:r>
            <a:r>
              <a:rPr lang="en-US" sz="1600" b="1" dirty="0" err="1"/>
              <a:t>durumu</a:t>
            </a:r>
            <a:r>
              <a:rPr lang="en-US" sz="1600" b="1" dirty="0"/>
              <a:t> vb.) </a:t>
            </a:r>
            <a:r>
              <a:rPr lang="en-US" sz="1600" b="1" dirty="0" err="1"/>
              <a:t>açıklanır</a:t>
            </a:r>
            <a:r>
              <a:rPr lang="en-US" sz="1600" b="1" dirty="0"/>
              <a:t>. </a:t>
            </a:r>
            <a:r>
              <a:rPr lang="en-US" sz="1600" u="heavy" dirty="0"/>
              <a:t>Olay,</a:t>
            </a:r>
            <a:r>
              <a:rPr lang="en-US" sz="1600" dirty="0"/>
              <a:t> </a:t>
            </a:r>
            <a:r>
              <a:rPr lang="en-US" sz="1600" u="heavy" dirty="0" err="1"/>
              <a:t>hukuki</a:t>
            </a:r>
            <a:r>
              <a:rPr lang="en-US" sz="1600" dirty="0"/>
              <a:t> </a:t>
            </a:r>
            <a:r>
              <a:rPr lang="en-US" sz="1600" u="heavy" dirty="0" err="1"/>
              <a:t>yönden</a:t>
            </a:r>
            <a:r>
              <a:rPr lang="en-US" sz="1600" dirty="0"/>
              <a:t> </a:t>
            </a:r>
            <a:r>
              <a:rPr lang="en-US" sz="1600" u="heavy" dirty="0" err="1"/>
              <a:t>değerlendirilir</a:t>
            </a:r>
            <a:r>
              <a:rPr lang="en-US" sz="1600" u="heavy" dirty="0"/>
              <a:t>.</a:t>
            </a:r>
            <a:r>
              <a:rPr lang="en-US" sz="1600" dirty="0"/>
              <a:t> </a:t>
            </a:r>
            <a:r>
              <a:rPr lang="en-US" sz="1600" u="heavy" dirty="0" err="1"/>
              <a:t>Suçun</a:t>
            </a:r>
            <a:r>
              <a:rPr lang="en-US" sz="1600" u="heavy" dirty="0"/>
              <a:t> </a:t>
            </a:r>
            <a:r>
              <a:rPr lang="en-US" sz="1600" u="heavy" dirty="0" err="1"/>
              <a:t>işlenip</a:t>
            </a:r>
            <a:r>
              <a:rPr lang="en-US" sz="1600" u="heavy" dirty="0"/>
              <a:t> </a:t>
            </a:r>
            <a:r>
              <a:rPr lang="en-US" sz="1600" u="heavy" dirty="0" err="1"/>
              <a:t>işlenmediği</a:t>
            </a:r>
            <a:r>
              <a:rPr lang="en-US" sz="1600" u="heavy" dirty="0"/>
              <a:t> </a:t>
            </a:r>
            <a:r>
              <a:rPr lang="en-US" sz="1600" u="heavy" dirty="0" err="1"/>
              <a:t>yönündeki</a:t>
            </a:r>
            <a:r>
              <a:rPr lang="en-US" sz="1600" u="heavy" dirty="0"/>
              <a:t> </a:t>
            </a:r>
            <a:r>
              <a:rPr lang="en-US" sz="1600" u="heavy" dirty="0" err="1"/>
              <a:t>kanaat</a:t>
            </a:r>
            <a:r>
              <a:rPr lang="en-US" sz="1600" u="heavy" dirty="0"/>
              <a:t> </a:t>
            </a:r>
            <a:r>
              <a:rPr lang="en-US" sz="1600" u="heavy" dirty="0" err="1"/>
              <a:t>gerekçeli</a:t>
            </a:r>
            <a:r>
              <a:rPr lang="en-US" sz="1600" u="heavy" dirty="0"/>
              <a:t> </a:t>
            </a:r>
            <a:r>
              <a:rPr lang="en-US" sz="1600" u="heavy" dirty="0" err="1"/>
              <a:t>olarak</a:t>
            </a:r>
            <a:r>
              <a:rPr lang="en-US" sz="1600" u="heavy" dirty="0"/>
              <a:t> </a:t>
            </a:r>
            <a:r>
              <a:rPr lang="en-US" sz="1600" u="heavy" dirty="0" err="1"/>
              <a:t>yazılır</a:t>
            </a:r>
            <a:r>
              <a:rPr lang="en-US" sz="1600" u="heavy" dirty="0"/>
              <a:t>.</a:t>
            </a:r>
            <a:endParaRPr lang="tr-TR" sz="1600" dirty="0"/>
          </a:p>
          <a:p>
            <a:pPr lvl="0"/>
            <a:r>
              <a:rPr lang="en-US" sz="1600" b="1" dirty="0" err="1"/>
              <a:t>Soruşturma</a:t>
            </a:r>
            <a:r>
              <a:rPr lang="en-US" sz="1600" b="1" dirty="0"/>
              <a:t> </a:t>
            </a:r>
            <a:r>
              <a:rPr lang="en-US" sz="1600" b="1" dirty="0" err="1"/>
              <a:t>raporunda</a:t>
            </a:r>
            <a:r>
              <a:rPr lang="en-US" sz="1600" b="1" dirty="0"/>
              <a:t> </a:t>
            </a:r>
            <a:r>
              <a:rPr lang="en-US" sz="1600" b="1" dirty="0" err="1"/>
              <a:t>başka</a:t>
            </a:r>
            <a:r>
              <a:rPr lang="en-US" sz="1600" b="1" dirty="0"/>
              <a:t> </a:t>
            </a:r>
            <a:r>
              <a:rPr lang="en-US" sz="1600" b="1" dirty="0" err="1"/>
              <a:t>çıkarımlara</a:t>
            </a:r>
            <a:r>
              <a:rPr lang="en-US" sz="1600" b="1" dirty="0"/>
              <a:t> </a:t>
            </a:r>
            <a:r>
              <a:rPr lang="en-US" sz="1600" b="1" dirty="0" err="1"/>
              <a:t>mahal</a:t>
            </a:r>
            <a:r>
              <a:rPr lang="en-US" sz="1600" b="1" dirty="0"/>
              <a:t> </a:t>
            </a:r>
            <a:r>
              <a:rPr lang="en-US" sz="1600" b="1" dirty="0" err="1"/>
              <a:t>vermeyecek</a:t>
            </a:r>
            <a:r>
              <a:rPr lang="en-US" sz="1600" b="1" dirty="0"/>
              <a:t> </a:t>
            </a:r>
            <a:r>
              <a:rPr lang="en-US" sz="1600" b="1" dirty="0" err="1"/>
              <a:t>şekilde</a:t>
            </a:r>
            <a:r>
              <a:rPr lang="en-US" sz="1600" b="1" dirty="0"/>
              <a:t>, </a:t>
            </a:r>
            <a:r>
              <a:rPr lang="en-US" sz="1600" b="1" u="heavy" dirty="0" err="1"/>
              <a:t>açık</a:t>
            </a:r>
            <a:r>
              <a:rPr lang="en-US" sz="1600" b="1" u="heavy" dirty="0"/>
              <a:t> </a:t>
            </a:r>
            <a:r>
              <a:rPr lang="en-US" sz="1600" b="1" u="heavy" dirty="0" err="1"/>
              <a:t>ve</a:t>
            </a:r>
            <a:r>
              <a:rPr lang="en-US" sz="1600" b="1" u="heavy" dirty="0"/>
              <a:t> </a:t>
            </a:r>
            <a:r>
              <a:rPr lang="en-US" sz="1600" b="1" u="heavy" dirty="0" err="1"/>
              <a:t>anlaşılır</a:t>
            </a:r>
            <a:r>
              <a:rPr lang="en-US" sz="1600" b="1" u="heavy" dirty="0"/>
              <a:t> </a:t>
            </a:r>
            <a:r>
              <a:rPr lang="en-US" sz="1600" b="1" u="heavy" dirty="0" err="1"/>
              <a:t>bir</a:t>
            </a:r>
            <a:r>
              <a:rPr lang="en-US" sz="1600" b="1" u="heavy" dirty="0"/>
              <a:t> </a:t>
            </a:r>
            <a:r>
              <a:rPr lang="en-US" sz="1600" b="1" u="heavy" dirty="0" err="1"/>
              <a:t>üslup</a:t>
            </a:r>
            <a:r>
              <a:rPr lang="en-US" sz="1600" b="1" u="heavy" dirty="0"/>
              <a:t> </a:t>
            </a:r>
            <a:r>
              <a:rPr lang="en-US" sz="1600" b="1" u="heavy" dirty="0" err="1"/>
              <a:t>kullanılmalı</a:t>
            </a:r>
            <a:r>
              <a:rPr lang="en-US" sz="1600" b="1" u="heavy" dirty="0"/>
              <a:t>, </a:t>
            </a:r>
            <a:r>
              <a:rPr lang="en-US" sz="1600" b="1" u="heavy" dirty="0" err="1"/>
              <a:t>anlatılmak</a:t>
            </a:r>
            <a:r>
              <a:rPr lang="en-US" sz="1600" b="1" u="heavy" dirty="0"/>
              <a:t> </a:t>
            </a:r>
            <a:r>
              <a:rPr lang="en-US" sz="1600" b="1" u="heavy" dirty="0" err="1"/>
              <a:t>istenen</a:t>
            </a:r>
            <a:r>
              <a:rPr lang="en-US" sz="1600" b="1" u="heavy" dirty="0"/>
              <a:t> durum net </a:t>
            </a:r>
            <a:r>
              <a:rPr lang="en-US" sz="1600" b="1" u="heavy" dirty="0" err="1"/>
              <a:t>ve</a:t>
            </a:r>
            <a:r>
              <a:rPr lang="en-US" sz="1600" b="1" u="heavy" dirty="0"/>
              <a:t> </a:t>
            </a:r>
            <a:r>
              <a:rPr lang="en-US" sz="1600" b="1" u="heavy" dirty="0" err="1"/>
              <a:t>detaylı</a:t>
            </a:r>
            <a:r>
              <a:rPr lang="en-US" sz="1600" b="1" u="heavy" dirty="0"/>
              <a:t> </a:t>
            </a:r>
            <a:r>
              <a:rPr lang="en-US" sz="1600" b="1" u="heavy" dirty="0" err="1"/>
              <a:t>bir</a:t>
            </a:r>
            <a:r>
              <a:rPr lang="en-US" sz="1600" b="1" u="heavy" dirty="0"/>
              <a:t> </a:t>
            </a:r>
            <a:r>
              <a:rPr lang="en-US" sz="1600" b="1" u="heavy" dirty="0" err="1"/>
              <a:t>şekilde</a:t>
            </a:r>
            <a:r>
              <a:rPr lang="en-US" sz="1600" b="1" u="heavy" dirty="0"/>
              <a:t> </a:t>
            </a:r>
            <a:r>
              <a:rPr lang="en-US" sz="1600" b="1" u="heavy" dirty="0" err="1"/>
              <a:t>ortaya</a:t>
            </a:r>
            <a:r>
              <a:rPr lang="en-US" sz="1600" b="1" u="heavy" dirty="0"/>
              <a:t> </a:t>
            </a:r>
            <a:r>
              <a:rPr lang="en-US" sz="1600" b="1" u="heavy" dirty="0" err="1"/>
              <a:t>konulmalıdır</a:t>
            </a:r>
            <a:r>
              <a:rPr lang="en-US" sz="1600" b="1" u="heavy" dirty="0"/>
              <a:t>.</a:t>
            </a:r>
            <a:endParaRPr lang="tr-TR" sz="1600" b="1" dirty="0"/>
          </a:p>
          <a:p>
            <a:pPr lvl="0"/>
            <a:r>
              <a:rPr lang="en-US" sz="1600" dirty="0" err="1"/>
              <a:t>Soruşturmacı</a:t>
            </a:r>
            <a:r>
              <a:rPr lang="en-US" sz="1600" dirty="0"/>
              <a:t>, </a:t>
            </a:r>
            <a:r>
              <a:rPr lang="en-US" sz="1600" dirty="0" err="1"/>
              <a:t>raporunda</a:t>
            </a:r>
            <a:r>
              <a:rPr lang="en-US" sz="1600" dirty="0"/>
              <a:t> </a:t>
            </a:r>
            <a:r>
              <a:rPr lang="en-US" sz="1600" b="1" u="heavy" dirty="0" err="1"/>
              <a:t>çelişkili</a:t>
            </a:r>
            <a:r>
              <a:rPr lang="en-US" sz="1600" b="1" u="heavy" dirty="0"/>
              <a:t> </a:t>
            </a:r>
            <a:r>
              <a:rPr lang="en-US" sz="1600" b="1" u="heavy" dirty="0" err="1"/>
              <a:t>ifade</a:t>
            </a:r>
            <a:r>
              <a:rPr lang="en-US" sz="1600" b="1" u="heavy" dirty="0"/>
              <a:t> </a:t>
            </a:r>
            <a:r>
              <a:rPr lang="en-US" sz="1600" b="1" u="heavy" dirty="0" err="1"/>
              <a:t>ve</a:t>
            </a:r>
            <a:r>
              <a:rPr lang="en-US" sz="1600" b="1" u="heavy" dirty="0"/>
              <a:t> </a:t>
            </a:r>
            <a:r>
              <a:rPr lang="en-US" sz="1600" b="1" u="heavy" dirty="0" err="1"/>
              <a:t>anlatımlara</a:t>
            </a:r>
            <a:r>
              <a:rPr lang="en-US" sz="1600" b="1" u="heavy" dirty="0"/>
              <a:t> </a:t>
            </a:r>
            <a:r>
              <a:rPr lang="en-US" sz="1600" b="1" u="heavy" dirty="0" err="1"/>
              <a:t>yer</a:t>
            </a:r>
            <a:r>
              <a:rPr lang="en-US" sz="1600" b="1" u="heavy" dirty="0"/>
              <a:t> </a:t>
            </a:r>
            <a:r>
              <a:rPr lang="en-US" sz="1600" b="1" u="heavy" dirty="0" err="1"/>
              <a:t>vermemelidir</a:t>
            </a:r>
            <a:r>
              <a:rPr lang="en-US" sz="1600" dirty="0"/>
              <a:t>.</a:t>
            </a:r>
            <a:endParaRPr lang="tr-TR" sz="1600" dirty="0"/>
          </a:p>
          <a:p>
            <a:pPr lvl="0"/>
            <a:r>
              <a:rPr lang="en-US" sz="1600" dirty="0" err="1"/>
              <a:t>Soruşturmacı</a:t>
            </a:r>
            <a:r>
              <a:rPr lang="en-US" sz="1600" dirty="0"/>
              <a:t>, </a:t>
            </a:r>
            <a:r>
              <a:rPr lang="en-US" sz="1600" b="1" u="heavy" dirty="0" err="1"/>
              <a:t>iddiaların</a:t>
            </a:r>
            <a:r>
              <a:rPr lang="en-US" sz="1600" b="1" dirty="0"/>
              <a:t>	</a:t>
            </a:r>
            <a:r>
              <a:rPr lang="en-US" sz="1600" b="1" u="heavy" dirty="0" err="1"/>
              <a:t>değerlendirilmesinde</a:t>
            </a:r>
            <a:r>
              <a:rPr lang="en-US" sz="1600" b="1" dirty="0"/>
              <a:t>	</a:t>
            </a:r>
            <a:r>
              <a:rPr lang="en-US" sz="1600" b="1" u="heavy" dirty="0" err="1"/>
              <a:t>objektif</a:t>
            </a:r>
            <a:r>
              <a:rPr lang="en-US" sz="1600" b="1" dirty="0"/>
              <a:t>	</a:t>
            </a:r>
            <a:r>
              <a:rPr lang="en-US" sz="1600" b="1" u="heavy" dirty="0" err="1"/>
              <a:t>olmalı</a:t>
            </a:r>
            <a:r>
              <a:rPr lang="en-US" sz="1600" b="1" u="heavy" dirty="0"/>
              <a:t>,</a:t>
            </a:r>
            <a:r>
              <a:rPr lang="en-US" sz="1600" b="1" dirty="0"/>
              <a:t>	</a:t>
            </a:r>
            <a:r>
              <a:rPr lang="en-US" sz="1600" b="1" u="heavy" dirty="0" err="1"/>
              <a:t>delilsiz</a:t>
            </a:r>
            <a:r>
              <a:rPr lang="en-US" sz="1600" b="1" u="heavy" dirty="0"/>
              <a:t>, </a:t>
            </a:r>
            <a:r>
              <a:rPr lang="en-US" sz="1600" b="1" u="heavy" dirty="0" err="1"/>
              <a:t>belgesiz</a:t>
            </a:r>
            <a:r>
              <a:rPr lang="en-US" sz="1600" b="1" u="heavy" dirty="0"/>
              <a:t> </a:t>
            </a:r>
            <a:r>
              <a:rPr lang="en-US" sz="1600" b="1" u="heavy" dirty="0" err="1"/>
              <a:t>suçlayıcı</a:t>
            </a:r>
            <a:r>
              <a:rPr lang="en-US" sz="1600" b="1" u="heavy" dirty="0"/>
              <a:t> </a:t>
            </a:r>
            <a:r>
              <a:rPr lang="en-US" sz="1600" b="1" u="heavy" dirty="0" err="1"/>
              <a:t>ifadelerden</a:t>
            </a:r>
            <a:r>
              <a:rPr lang="en-US" sz="1600" b="1" u="heavy" dirty="0"/>
              <a:t> </a:t>
            </a:r>
            <a:r>
              <a:rPr lang="en-US" sz="1600" b="1" u="heavy" dirty="0" err="1"/>
              <a:t>kaçınmalıdır</a:t>
            </a:r>
            <a:r>
              <a:rPr lang="en-US" sz="1600" b="1" u="heavy" dirty="0"/>
              <a:t>.</a:t>
            </a:r>
            <a:endParaRPr lang="tr-TR" sz="1600" dirty="0"/>
          </a:p>
          <a:p>
            <a:pPr lvl="0"/>
            <a:r>
              <a:rPr lang="en-US" sz="1600" dirty="0" err="1"/>
              <a:t>Soruşturmacı</a:t>
            </a:r>
            <a:r>
              <a:rPr lang="en-US" sz="1600" dirty="0"/>
              <a:t>, </a:t>
            </a:r>
            <a:r>
              <a:rPr lang="en-US" sz="1600" dirty="0" err="1"/>
              <a:t>soruşturma</a:t>
            </a:r>
            <a:r>
              <a:rPr lang="en-US" sz="1600" dirty="0"/>
              <a:t>	</a:t>
            </a:r>
            <a:r>
              <a:rPr lang="en-US" sz="1600" dirty="0" err="1"/>
              <a:t>yapılan</a:t>
            </a:r>
            <a:r>
              <a:rPr lang="en-US" sz="1600" dirty="0"/>
              <a:t> </a:t>
            </a:r>
            <a:r>
              <a:rPr lang="en-US" sz="1600" dirty="0" err="1"/>
              <a:t>kişinin</a:t>
            </a:r>
            <a:r>
              <a:rPr lang="en-US" sz="1600" dirty="0"/>
              <a:t>	</a:t>
            </a:r>
            <a:r>
              <a:rPr lang="en-US" sz="1600" dirty="0" err="1"/>
              <a:t>eylemi</a:t>
            </a:r>
            <a:r>
              <a:rPr lang="en-US" sz="1600" dirty="0"/>
              <a:t>	</a:t>
            </a:r>
            <a:r>
              <a:rPr lang="en-US" sz="1600" dirty="0" err="1"/>
              <a:t>hakkında</a:t>
            </a:r>
            <a:r>
              <a:rPr lang="en-US" sz="1600" dirty="0"/>
              <a:t> </a:t>
            </a:r>
            <a:r>
              <a:rPr lang="en-US" sz="1600" b="1" u="heavy" dirty="0" err="1"/>
              <a:t>ceza</a:t>
            </a:r>
            <a:r>
              <a:rPr lang="en-US" sz="1600" b="1" dirty="0"/>
              <a:t>	</a:t>
            </a:r>
            <a:r>
              <a:rPr lang="en-US" sz="1600" b="1" u="heavy" dirty="0" err="1"/>
              <a:t>verilip</a:t>
            </a:r>
            <a:r>
              <a:rPr lang="en-US" sz="1600" b="1" u="heavy" dirty="0"/>
              <a:t> </a:t>
            </a:r>
            <a:r>
              <a:rPr lang="en-US" sz="1600" b="1" u="heavy" dirty="0" err="1"/>
              <a:t>verilmemesi</a:t>
            </a:r>
            <a:r>
              <a:rPr lang="en-US" sz="1600" b="1" u="heavy" dirty="0"/>
              <a:t> </a:t>
            </a:r>
            <a:r>
              <a:rPr lang="en-US" sz="1600" b="1" u="heavy" dirty="0" err="1"/>
              <a:t>yönünde</a:t>
            </a:r>
            <a:r>
              <a:rPr lang="en-US" sz="1600" b="1" u="heavy" dirty="0"/>
              <a:t> </a:t>
            </a:r>
            <a:r>
              <a:rPr lang="en-US" sz="1600" b="1" u="heavy" dirty="0" err="1"/>
              <a:t>mutlaka</a:t>
            </a:r>
            <a:r>
              <a:rPr lang="en-US" sz="1600" b="1" u="heavy" dirty="0"/>
              <a:t> </a:t>
            </a:r>
            <a:r>
              <a:rPr lang="en-US" sz="1600" b="1" u="heavy" dirty="0" err="1"/>
              <a:t>bir</a:t>
            </a:r>
            <a:r>
              <a:rPr lang="en-US" sz="1600" b="1" u="heavy" dirty="0"/>
              <a:t> </a:t>
            </a:r>
            <a:r>
              <a:rPr lang="en-US" sz="1600" b="1" u="heavy" dirty="0" err="1"/>
              <a:t>kanaat</a:t>
            </a:r>
            <a:r>
              <a:rPr lang="en-US" sz="1600" b="1" u="heavy" dirty="0"/>
              <a:t> </a:t>
            </a:r>
            <a:r>
              <a:rPr lang="en-US" sz="1600" b="1" u="heavy" dirty="0" err="1"/>
              <a:t>bildirmelidir</a:t>
            </a:r>
            <a:r>
              <a:rPr lang="en-US" sz="1600" b="1" u="heavy" dirty="0"/>
              <a:t>.</a:t>
            </a:r>
            <a:endParaRPr lang="tr-TR" sz="1600" dirty="0"/>
          </a:p>
          <a:p>
            <a:r>
              <a:rPr lang="en-US" sz="1600" b="1" u="heavy" dirty="0" err="1"/>
              <a:t>Hakkında</a:t>
            </a:r>
            <a:r>
              <a:rPr lang="en-US" sz="1600" b="1" u="heavy" dirty="0"/>
              <a:t> </a:t>
            </a:r>
            <a:r>
              <a:rPr lang="en-US" sz="1600" b="1" u="heavy" dirty="0" err="1"/>
              <a:t>işlem</a:t>
            </a:r>
            <a:r>
              <a:rPr lang="en-US" sz="1600" b="1" u="heavy" dirty="0"/>
              <a:t> </a:t>
            </a:r>
            <a:r>
              <a:rPr lang="en-US" sz="1600" b="1" u="heavy" dirty="0" err="1"/>
              <a:t>yapılan</a:t>
            </a:r>
            <a:r>
              <a:rPr lang="en-US" sz="1600" b="1" u="heavy" dirty="0"/>
              <a:t> </a:t>
            </a:r>
            <a:r>
              <a:rPr lang="en-US" sz="1600" b="1" u="heavy" dirty="0" err="1"/>
              <a:t>personel</a:t>
            </a:r>
            <a:r>
              <a:rPr lang="en-US" sz="1600" b="1" u="heavy" dirty="0"/>
              <a:t> </a:t>
            </a:r>
            <a:r>
              <a:rPr lang="en-US" sz="1600" b="1" u="heavy" dirty="0" err="1"/>
              <a:t>için</a:t>
            </a:r>
            <a:r>
              <a:rPr lang="en-US" sz="1600" b="1" u="heavy" dirty="0"/>
              <a:t> “</a:t>
            </a:r>
            <a:r>
              <a:rPr lang="en-US" sz="1600" b="1" u="heavy" dirty="0" err="1"/>
              <a:t>sanık,şüpheli</a:t>
            </a:r>
            <a:r>
              <a:rPr lang="en-US" sz="1600" b="1" u="heavy" dirty="0"/>
              <a:t>” vs. </a:t>
            </a:r>
            <a:r>
              <a:rPr lang="en-US" sz="1600" b="1" u="heavy" dirty="0" err="1"/>
              <a:t>ibareler</a:t>
            </a:r>
            <a:r>
              <a:rPr lang="en-US" sz="1600" b="1" u="heavy" dirty="0"/>
              <a:t> </a:t>
            </a:r>
            <a:r>
              <a:rPr lang="en-US" sz="1600" b="1" u="heavy" dirty="0" err="1"/>
              <a:t>kullanılmamalı</a:t>
            </a:r>
            <a:r>
              <a:rPr lang="en-US" sz="1600" b="1" u="heavy" dirty="0"/>
              <a:t>, “</a:t>
            </a:r>
            <a:r>
              <a:rPr lang="en-US" sz="1600" b="1" u="heavy" dirty="0" err="1"/>
              <a:t>Hakkında</a:t>
            </a:r>
            <a:r>
              <a:rPr lang="en-US" sz="1600" b="1" u="heavy" dirty="0"/>
              <a:t> </a:t>
            </a:r>
            <a:r>
              <a:rPr lang="en-US" sz="1600" b="1" u="heavy" dirty="0" err="1"/>
              <a:t>soruşturma</a:t>
            </a:r>
            <a:r>
              <a:rPr lang="en-US" sz="1600" b="1" u="heavy" dirty="0"/>
              <a:t> </a:t>
            </a:r>
            <a:r>
              <a:rPr lang="en-US" sz="1600" b="1" u="heavy" dirty="0" err="1"/>
              <a:t>yapılan</a:t>
            </a:r>
            <a:r>
              <a:rPr lang="en-US" sz="1600" b="1" u="heavy" dirty="0"/>
              <a:t>” </a:t>
            </a:r>
            <a:r>
              <a:rPr lang="en-US" sz="1600" b="1" u="heavy" dirty="0" err="1"/>
              <a:t>ifadesi</a:t>
            </a:r>
            <a:r>
              <a:rPr lang="en-US" sz="1600" b="1" u="heavy" dirty="0"/>
              <a:t> </a:t>
            </a:r>
            <a:r>
              <a:rPr lang="en-US" sz="1600" b="1" u="heavy" dirty="0" err="1"/>
              <a:t>kullanılmalıdır</a:t>
            </a:r>
            <a:r>
              <a:rPr lang="en-US" sz="1600" b="1" u="heavy" dirty="0" smtClean="0"/>
              <a:t>.</a:t>
            </a:r>
            <a:endParaRPr lang="tr-TR" sz="1600" b="1" dirty="0"/>
          </a:p>
        </p:txBody>
      </p:sp>
      <p:sp>
        <p:nvSpPr>
          <p:cNvPr id="2" name="Altbilgi Yer Tutucusu 1"/>
          <p:cNvSpPr>
            <a:spLocks noGrp="1"/>
          </p:cNvSpPr>
          <p:nvPr>
            <p:ph type="ftr" sz="quarter" idx="11"/>
          </p:nvPr>
        </p:nvSpPr>
        <p:spPr>
          <a:xfrm>
            <a:off x="7413523" y="6401279"/>
            <a:ext cx="4333385"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985130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8507" y="1485900"/>
            <a:ext cx="9576391" cy="4649908"/>
          </a:xfrm>
        </p:spPr>
        <p:txBody>
          <a:bodyPr>
            <a:noAutofit/>
          </a:bodyPr>
          <a:lstStyle/>
          <a:p>
            <a:pPr marL="0" indent="0">
              <a:buNone/>
            </a:pPr>
            <a:r>
              <a:rPr lang="en-US" sz="2000" b="1" u="sng" dirty="0">
                <a:effectLst>
                  <a:outerShdw blurRad="38100" dist="38100" dir="2700000" algn="tl">
                    <a:srgbClr val="000000">
                      <a:alpha val="43137"/>
                    </a:srgbClr>
                  </a:outerShdw>
                </a:effectLst>
              </a:rPr>
              <a:t>SORUŞTURMA </a:t>
            </a:r>
            <a:r>
              <a:rPr lang="en-US" sz="2000" b="1" u="sng" dirty="0" smtClean="0">
                <a:effectLst>
                  <a:outerShdw blurRad="38100" dist="38100" dir="2700000" algn="tl">
                    <a:srgbClr val="000000">
                      <a:alpha val="43137"/>
                    </a:srgbClr>
                  </a:outerShdw>
                </a:effectLst>
              </a:rPr>
              <a:t>BAŞLATMA</a:t>
            </a:r>
            <a:r>
              <a:rPr lang="tr-TR" sz="2000" b="1" u="sng" dirty="0" smtClean="0">
                <a:effectLst>
                  <a:outerShdw blurRad="38100" dist="38100" dir="2700000" algn="tl">
                    <a:srgbClr val="000000">
                      <a:alpha val="43137"/>
                    </a:srgbClr>
                  </a:outerShdw>
                </a:effectLst>
              </a:rPr>
              <a:t>DA</a:t>
            </a:r>
            <a:r>
              <a:rPr lang="en-US" sz="2000" b="1" u="sng" dirty="0" smtClean="0">
                <a:effectLst>
                  <a:outerShdw blurRad="38100" dist="38100" dir="2700000" algn="tl">
                    <a:srgbClr val="000000">
                      <a:alpha val="43137"/>
                    </a:srgbClr>
                  </a:outerShdw>
                </a:effectLst>
              </a:rPr>
              <a:t> ZAMANAŞIMI</a:t>
            </a:r>
            <a:r>
              <a:rPr lang="tr-TR" sz="2000" b="1" u="sng" dirty="0" smtClean="0">
                <a:effectLst>
                  <a:outerShdw blurRad="38100" dist="38100" dir="2700000" algn="tl">
                    <a:srgbClr val="000000">
                      <a:alpha val="43137"/>
                    </a:srgbClr>
                  </a:outerShdw>
                </a:effectLst>
              </a:rPr>
              <a:t>:</a:t>
            </a:r>
            <a:endParaRPr lang="tr-TR" sz="2000" b="1" u="sng" dirty="0">
              <a:effectLst>
                <a:outerShdw blurRad="38100" dist="38100" dir="2700000" algn="tl">
                  <a:srgbClr val="000000">
                    <a:alpha val="43137"/>
                  </a:srgbClr>
                </a:outerShdw>
              </a:effectLst>
            </a:endParaRPr>
          </a:p>
          <a:p>
            <a:r>
              <a:rPr lang="en-US" sz="2000" dirty="0" smtClean="0"/>
              <a:t>657 </a:t>
            </a:r>
            <a:r>
              <a:rPr lang="en-US" sz="2000" dirty="0" err="1"/>
              <a:t>Sayılı</a:t>
            </a:r>
            <a:r>
              <a:rPr lang="en-US" sz="2000" dirty="0"/>
              <a:t> </a:t>
            </a:r>
            <a:r>
              <a:rPr lang="en-US" sz="2000" dirty="0" err="1" smtClean="0"/>
              <a:t>Kanun</a:t>
            </a:r>
            <a:r>
              <a:rPr lang="tr-TR" sz="2000" dirty="0" smtClean="0"/>
              <a:t>’</a:t>
            </a:r>
            <a:r>
              <a:rPr lang="en-US" sz="2000" dirty="0" smtClean="0"/>
              <a:t>un 125</a:t>
            </a:r>
            <a:r>
              <a:rPr lang="tr-TR" sz="2000" dirty="0" smtClean="0"/>
              <a:t>’</a:t>
            </a:r>
            <a:r>
              <a:rPr lang="en-US" sz="2000" dirty="0" err="1" smtClean="0"/>
              <a:t>inci</a:t>
            </a:r>
            <a:r>
              <a:rPr lang="en-US" sz="2000" dirty="0" smtClean="0"/>
              <a:t> </a:t>
            </a:r>
            <a:r>
              <a:rPr lang="en-US" sz="2000" dirty="0" err="1"/>
              <a:t>maddesinde</a:t>
            </a:r>
            <a:r>
              <a:rPr lang="en-US" sz="2000" dirty="0"/>
              <a:t> </a:t>
            </a:r>
            <a:r>
              <a:rPr lang="en-US" sz="2000" dirty="0" err="1"/>
              <a:t>sayılan</a:t>
            </a:r>
            <a:r>
              <a:rPr lang="en-US" sz="2000" dirty="0"/>
              <a:t> </a:t>
            </a:r>
            <a:r>
              <a:rPr lang="en-US" sz="2000" dirty="0" err="1"/>
              <a:t>fiil</a:t>
            </a:r>
            <a:r>
              <a:rPr lang="en-US" sz="2000" dirty="0"/>
              <a:t> </a:t>
            </a:r>
            <a:r>
              <a:rPr lang="en-US" sz="2000" dirty="0" err="1"/>
              <a:t>ve</a:t>
            </a:r>
            <a:r>
              <a:rPr lang="en-US" sz="2000" dirty="0"/>
              <a:t> </a:t>
            </a:r>
            <a:r>
              <a:rPr lang="en-US" sz="2000" dirty="0" err="1"/>
              <a:t>halleri</a:t>
            </a:r>
            <a:r>
              <a:rPr lang="en-US" sz="2000" dirty="0"/>
              <a:t> </a:t>
            </a:r>
            <a:r>
              <a:rPr lang="en-US" sz="2000" dirty="0" err="1"/>
              <a:t>işleyenler</a:t>
            </a:r>
            <a:r>
              <a:rPr lang="en-US" sz="2000" dirty="0"/>
              <a:t> </a:t>
            </a:r>
            <a:r>
              <a:rPr lang="en-US" sz="2000" dirty="0" err="1"/>
              <a:t>hakkında</a:t>
            </a:r>
            <a:r>
              <a:rPr lang="en-US" sz="2000" dirty="0"/>
              <a:t>, </a:t>
            </a:r>
            <a:r>
              <a:rPr lang="en-US" sz="2000" dirty="0" err="1"/>
              <a:t>bu</a:t>
            </a:r>
            <a:r>
              <a:rPr lang="en-US" sz="2000" dirty="0"/>
              <a:t> </a:t>
            </a:r>
            <a:r>
              <a:rPr lang="en-US" sz="2000" dirty="0" err="1"/>
              <a:t>fiil</a:t>
            </a:r>
            <a:r>
              <a:rPr lang="en-US" sz="2000" dirty="0"/>
              <a:t> </a:t>
            </a:r>
            <a:r>
              <a:rPr lang="en-US" sz="2000" dirty="0" err="1"/>
              <a:t>ve</a:t>
            </a:r>
            <a:r>
              <a:rPr lang="en-US" sz="2000" dirty="0"/>
              <a:t> </a:t>
            </a:r>
            <a:r>
              <a:rPr lang="en-US" sz="2000" dirty="0" err="1"/>
              <a:t>hallerin</a:t>
            </a:r>
            <a:r>
              <a:rPr lang="en-US" sz="2000" dirty="0"/>
              <a:t> </a:t>
            </a:r>
            <a:r>
              <a:rPr lang="en-US" sz="2000" dirty="0" err="1"/>
              <a:t>işlendiğinin</a:t>
            </a:r>
            <a:r>
              <a:rPr lang="en-US" sz="2000" dirty="0"/>
              <a:t> </a:t>
            </a:r>
            <a:r>
              <a:rPr lang="en-US" sz="2000" b="1" dirty="0" err="1">
                <a:effectLst>
                  <a:outerShdw blurRad="38100" dist="38100" dir="2700000" algn="tl">
                    <a:srgbClr val="000000">
                      <a:alpha val="43137"/>
                    </a:srgbClr>
                  </a:outerShdw>
                </a:effectLst>
              </a:rPr>
              <a:t>öğrenildiği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tarihten</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itibaren</a:t>
            </a:r>
            <a:r>
              <a:rPr lang="en-US" sz="2000" dirty="0"/>
              <a:t>; </a:t>
            </a:r>
            <a:endParaRPr lang="tr-TR" sz="2000" dirty="0"/>
          </a:p>
          <a:p>
            <a:pPr lvl="0"/>
            <a:r>
              <a:rPr lang="en-US" sz="2000" dirty="0" err="1"/>
              <a:t>Uyarma</a:t>
            </a:r>
            <a:r>
              <a:rPr lang="en-US" sz="2000" dirty="0"/>
              <a:t>, </a:t>
            </a:r>
            <a:r>
              <a:rPr lang="en-US" sz="2000" dirty="0" err="1"/>
              <a:t>kınama</a:t>
            </a:r>
            <a:r>
              <a:rPr lang="en-US" sz="2000" dirty="0"/>
              <a:t>, </a:t>
            </a:r>
            <a:r>
              <a:rPr lang="en-US" sz="2000" dirty="0" err="1"/>
              <a:t>aylıktan</a:t>
            </a:r>
            <a:r>
              <a:rPr lang="en-US" sz="2000" dirty="0"/>
              <a:t> </a:t>
            </a:r>
            <a:r>
              <a:rPr lang="en-US" sz="2000" dirty="0" err="1"/>
              <a:t>kesme</a:t>
            </a:r>
            <a:r>
              <a:rPr lang="en-US" sz="2000" dirty="0"/>
              <a:t> </a:t>
            </a:r>
            <a:r>
              <a:rPr lang="en-US" sz="2000" dirty="0" err="1"/>
              <a:t>ve</a:t>
            </a:r>
            <a:r>
              <a:rPr lang="en-US" sz="2000" dirty="0"/>
              <a:t> </a:t>
            </a:r>
            <a:r>
              <a:rPr lang="en-US" sz="2000" dirty="0" err="1"/>
              <a:t>kademe</a:t>
            </a:r>
            <a:r>
              <a:rPr lang="en-US" sz="2000" dirty="0"/>
              <a:t> </a:t>
            </a:r>
            <a:r>
              <a:rPr lang="en-US" sz="2000" dirty="0" err="1"/>
              <a:t>ilerlemesinin</a:t>
            </a:r>
            <a:r>
              <a:rPr lang="en-US" sz="2000" dirty="0"/>
              <a:t> </a:t>
            </a:r>
            <a:r>
              <a:rPr lang="en-US" sz="2000" dirty="0" err="1"/>
              <a:t>durdurulması</a:t>
            </a:r>
            <a:r>
              <a:rPr lang="en-US" sz="2000" dirty="0"/>
              <a:t> </a:t>
            </a:r>
            <a:r>
              <a:rPr lang="en-US" sz="2000" dirty="0" err="1"/>
              <a:t>cezalarında</a:t>
            </a:r>
            <a:r>
              <a:rPr lang="en-US" sz="2000" dirty="0"/>
              <a:t> </a:t>
            </a:r>
            <a:r>
              <a:rPr lang="en-US" sz="2000" b="1" dirty="0">
                <a:solidFill>
                  <a:srgbClr val="FF0000"/>
                </a:solidFill>
                <a:effectLst>
                  <a:outerShdw blurRad="38100" dist="38100" dir="2700000" algn="tl">
                    <a:srgbClr val="000000">
                      <a:alpha val="43137"/>
                    </a:srgbClr>
                  </a:outerShdw>
                </a:effectLst>
              </a:rPr>
              <a:t>BİR AY </a:t>
            </a:r>
            <a:r>
              <a:rPr lang="en-US" sz="2000" dirty="0" smtClean="0"/>
              <a:t>içinde,</a:t>
            </a:r>
            <a:endParaRPr lang="tr-TR" sz="2000" dirty="0"/>
          </a:p>
          <a:p>
            <a:pPr lvl="0"/>
            <a:r>
              <a:rPr lang="en-US" sz="2000" dirty="0" err="1"/>
              <a:t>Memurluktan</a:t>
            </a:r>
            <a:r>
              <a:rPr lang="en-US" sz="2000" dirty="0"/>
              <a:t> </a:t>
            </a:r>
            <a:r>
              <a:rPr lang="en-US" sz="2000" dirty="0" err="1"/>
              <a:t>çıkarma</a:t>
            </a:r>
            <a:r>
              <a:rPr lang="en-US" sz="2000" dirty="0"/>
              <a:t> </a:t>
            </a:r>
            <a:r>
              <a:rPr lang="en-US" sz="2000" dirty="0" err="1" smtClean="0"/>
              <a:t>cezasın</a:t>
            </a:r>
            <a:r>
              <a:rPr lang="tr-TR" sz="2000" dirty="0" smtClean="0"/>
              <a:t>ı gerektiren fiillerde ise </a:t>
            </a:r>
            <a:r>
              <a:rPr lang="en-US" sz="2000" dirty="0" smtClean="0"/>
              <a:t> </a:t>
            </a:r>
            <a:r>
              <a:rPr lang="en-US" sz="2000" b="1" dirty="0">
                <a:solidFill>
                  <a:srgbClr val="FF0000"/>
                </a:solidFill>
                <a:effectLst>
                  <a:outerShdw blurRad="38100" dist="38100" dir="2700000" algn="tl">
                    <a:srgbClr val="000000">
                      <a:alpha val="43137"/>
                    </a:srgbClr>
                  </a:outerShdw>
                </a:effectLst>
              </a:rPr>
              <a:t>ALTI AY </a:t>
            </a:r>
            <a:r>
              <a:rPr lang="en-US" sz="2000" dirty="0"/>
              <a:t>içinde </a:t>
            </a:r>
            <a:r>
              <a:rPr lang="en-US" sz="2000" b="1" dirty="0" err="1"/>
              <a:t>disiplin</a:t>
            </a:r>
            <a:r>
              <a:rPr lang="en-US" sz="2000" b="1" dirty="0"/>
              <a:t> </a:t>
            </a:r>
            <a:r>
              <a:rPr lang="tr-TR" sz="2000" b="1" dirty="0" smtClean="0"/>
              <a:t>sor</a:t>
            </a:r>
            <a:r>
              <a:rPr lang="en-US" sz="2000" b="1" dirty="0" err="1" smtClean="0"/>
              <a:t>uşturmasına</a:t>
            </a:r>
            <a:r>
              <a:rPr lang="tr-TR" sz="2000" b="1" dirty="0" smtClean="0"/>
              <a:t> b</a:t>
            </a:r>
            <a:r>
              <a:rPr lang="en-US" sz="2000" b="1" dirty="0" err="1" smtClean="0"/>
              <a:t>aşlanmadığı</a:t>
            </a:r>
            <a:r>
              <a:rPr lang="en-US" sz="2000" b="1" dirty="0" smtClean="0"/>
              <a:t> </a:t>
            </a:r>
            <a:r>
              <a:rPr lang="en-US" sz="2000" b="1" dirty="0" err="1"/>
              <a:t>takdirde</a:t>
            </a:r>
            <a:r>
              <a:rPr lang="en-US" sz="2000" b="1" dirty="0"/>
              <a:t> </a:t>
            </a:r>
            <a:r>
              <a:rPr lang="en-US" sz="2000" b="1" dirty="0" err="1"/>
              <a:t>disiplin</a:t>
            </a:r>
            <a:r>
              <a:rPr lang="en-US" sz="2000" b="1" dirty="0"/>
              <a:t> </a:t>
            </a:r>
            <a:r>
              <a:rPr lang="en-US" sz="2000" b="1" dirty="0" err="1"/>
              <a:t>cezası</a:t>
            </a:r>
            <a:r>
              <a:rPr lang="en-US" sz="2000" b="1" dirty="0"/>
              <a:t> </a:t>
            </a:r>
            <a:r>
              <a:rPr lang="en-US" sz="2000" b="1" dirty="0" err="1"/>
              <a:t>verme</a:t>
            </a:r>
            <a:r>
              <a:rPr lang="en-US" sz="2000" b="1" dirty="0"/>
              <a:t> </a:t>
            </a:r>
            <a:r>
              <a:rPr lang="en-US" sz="2000" b="1" dirty="0" err="1"/>
              <a:t>yetkisi</a:t>
            </a:r>
            <a:r>
              <a:rPr lang="en-US" sz="2000" b="1" dirty="0"/>
              <a:t> </a:t>
            </a:r>
            <a:r>
              <a:rPr lang="en-US" sz="2000" b="1" dirty="0" err="1"/>
              <a:t>zamanaşımına</a:t>
            </a:r>
            <a:r>
              <a:rPr lang="en-US" sz="2000" b="1" dirty="0"/>
              <a:t> </a:t>
            </a:r>
            <a:r>
              <a:rPr lang="en-US" sz="2000" b="1" dirty="0" err="1"/>
              <a:t>uğrar</a:t>
            </a:r>
            <a:r>
              <a:rPr lang="en-US" sz="2000" b="1" dirty="0"/>
              <a:t>.</a:t>
            </a:r>
            <a:endParaRPr lang="tr-TR" sz="2000" b="1" dirty="0"/>
          </a:p>
          <a:p>
            <a:pPr marL="0" indent="0">
              <a:buNone/>
            </a:pPr>
            <a:r>
              <a:rPr lang="tr-TR" sz="2000" b="1" u="sng" dirty="0" smtClean="0">
                <a:effectLst>
                  <a:outerShdw blurRad="38100" dist="38100" dir="2700000" algn="tl">
                    <a:srgbClr val="000000">
                      <a:alpha val="43137"/>
                    </a:srgbClr>
                  </a:outerShdw>
                </a:effectLst>
              </a:rPr>
              <a:t>KARAR</a:t>
            </a:r>
            <a:r>
              <a:rPr lang="en-US" sz="2000" b="1" u="sng" dirty="0" smtClean="0">
                <a:effectLst>
                  <a:outerShdw blurRad="38100" dist="38100" dir="2700000" algn="tl">
                    <a:srgbClr val="000000">
                      <a:alpha val="43137"/>
                    </a:srgbClr>
                  </a:outerShdw>
                </a:effectLst>
              </a:rPr>
              <a:t> VERME</a:t>
            </a:r>
            <a:r>
              <a:rPr lang="tr-TR" sz="2000" b="1" u="sng" dirty="0" smtClean="0">
                <a:effectLst>
                  <a:outerShdw blurRad="38100" dist="38100" dir="2700000" algn="tl">
                    <a:srgbClr val="000000">
                      <a:alpha val="43137"/>
                    </a:srgbClr>
                  </a:outerShdw>
                </a:effectLst>
              </a:rPr>
              <a:t>DE</a:t>
            </a:r>
            <a:r>
              <a:rPr lang="en-US" sz="2000" b="1" u="sng" dirty="0" smtClean="0">
                <a:effectLst>
                  <a:outerShdw blurRad="38100" dist="38100" dir="2700000" algn="tl">
                    <a:srgbClr val="000000">
                      <a:alpha val="43137"/>
                    </a:srgbClr>
                  </a:outerShdw>
                </a:effectLst>
              </a:rPr>
              <a:t> ZAMANAŞIMI</a:t>
            </a:r>
            <a:r>
              <a:rPr lang="tr-TR" sz="2000" b="1" u="sng" dirty="0" smtClean="0">
                <a:effectLst>
                  <a:outerShdw blurRad="38100" dist="38100" dir="2700000" algn="tl">
                    <a:srgbClr val="000000">
                      <a:alpha val="43137"/>
                    </a:srgbClr>
                  </a:outerShdw>
                </a:effectLst>
              </a:rPr>
              <a:t>:</a:t>
            </a:r>
            <a:endParaRPr lang="tr-TR" sz="2000" b="1" u="sng" dirty="0">
              <a:effectLst>
                <a:outerShdw blurRad="38100" dist="38100" dir="2700000" algn="tl">
                  <a:srgbClr val="000000">
                    <a:alpha val="43137"/>
                  </a:srgbClr>
                </a:outerShdw>
              </a:effectLst>
            </a:endParaRPr>
          </a:p>
          <a:p>
            <a:r>
              <a:rPr lang="en-US" sz="2000" dirty="0" err="1" smtClean="0"/>
              <a:t>Disiplin</a:t>
            </a:r>
            <a:r>
              <a:rPr lang="en-US" sz="2000" dirty="0" smtClean="0"/>
              <a:t> </a:t>
            </a:r>
            <a:r>
              <a:rPr lang="en-US" sz="2000" dirty="0" err="1" smtClean="0"/>
              <a:t>cezasını</a:t>
            </a:r>
            <a:r>
              <a:rPr lang="en-US" sz="2000" dirty="0" smtClean="0"/>
              <a:t> </a:t>
            </a:r>
            <a:r>
              <a:rPr lang="en-US" sz="2000" dirty="0" err="1" smtClean="0"/>
              <a:t>gerektiren</a:t>
            </a:r>
            <a:r>
              <a:rPr lang="en-US" sz="2000" dirty="0" smtClean="0"/>
              <a:t> </a:t>
            </a:r>
            <a:r>
              <a:rPr lang="en-US" sz="2000" dirty="0" err="1" smtClean="0"/>
              <a:t>fiil</a:t>
            </a:r>
            <a:r>
              <a:rPr lang="en-US" sz="2000" dirty="0" smtClean="0"/>
              <a:t> </a:t>
            </a:r>
            <a:r>
              <a:rPr lang="en-US" sz="2000" dirty="0" err="1" smtClean="0"/>
              <a:t>ve</a:t>
            </a:r>
            <a:r>
              <a:rPr lang="en-US" sz="2000" dirty="0" smtClean="0"/>
              <a:t> </a:t>
            </a:r>
            <a:r>
              <a:rPr lang="en-US" sz="2000" dirty="0" err="1" smtClean="0"/>
              <a:t>hallerin</a:t>
            </a:r>
            <a:r>
              <a:rPr lang="en-US" sz="2000" dirty="0" smtClean="0"/>
              <a:t> </a:t>
            </a:r>
            <a:r>
              <a:rPr lang="en-US" sz="2000" dirty="0" err="1" smtClean="0"/>
              <a:t>işlendiği</a:t>
            </a:r>
            <a:r>
              <a:rPr lang="en-US" sz="2000" dirty="0" smtClean="0"/>
              <a:t> </a:t>
            </a:r>
            <a:r>
              <a:rPr lang="en-US" sz="2000" dirty="0" err="1" smtClean="0"/>
              <a:t>tarihten</a:t>
            </a:r>
            <a:r>
              <a:rPr lang="en-US" sz="2000" dirty="0" smtClean="0"/>
              <a:t> </a:t>
            </a:r>
            <a:r>
              <a:rPr lang="en-US" sz="2000" dirty="0" err="1" smtClean="0"/>
              <a:t>itibaren</a:t>
            </a:r>
            <a:r>
              <a:rPr lang="en-US" sz="2000" dirty="0" smtClean="0"/>
              <a:t>  </a:t>
            </a:r>
            <a:r>
              <a:rPr lang="en-US" sz="2000" dirty="0" err="1" smtClean="0"/>
              <a:t>nihayet</a:t>
            </a:r>
            <a:r>
              <a:rPr lang="en-US" sz="2000" dirty="0" smtClean="0"/>
              <a:t> </a:t>
            </a:r>
            <a:r>
              <a:rPr lang="en-US" sz="2000" b="1" dirty="0" smtClean="0">
                <a:solidFill>
                  <a:srgbClr val="FF0000"/>
                </a:solidFill>
                <a:effectLst>
                  <a:outerShdw blurRad="38100" dist="38100" dir="2700000" algn="tl">
                    <a:srgbClr val="000000">
                      <a:alpha val="43137"/>
                    </a:srgbClr>
                  </a:outerShdw>
                </a:effectLst>
              </a:rPr>
              <a:t>İKİ YIL </a:t>
            </a:r>
            <a:r>
              <a:rPr lang="en-US" sz="2000" dirty="0" smtClean="0"/>
              <a:t>içinde </a:t>
            </a:r>
            <a:r>
              <a:rPr lang="en-US" sz="2000" dirty="0" err="1" smtClean="0"/>
              <a:t>disiplin</a:t>
            </a:r>
            <a:r>
              <a:rPr lang="en-US" sz="2000" dirty="0" smtClean="0"/>
              <a:t> </a:t>
            </a:r>
            <a:r>
              <a:rPr lang="en-US" sz="2000" dirty="0" err="1" smtClean="0"/>
              <a:t>cezası</a:t>
            </a:r>
            <a:r>
              <a:rPr lang="en-US" sz="2000" dirty="0" smtClean="0"/>
              <a:t> </a:t>
            </a:r>
            <a:r>
              <a:rPr lang="en-US" sz="2000" dirty="0" err="1" smtClean="0"/>
              <a:t>verilmediği</a:t>
            </a:r>
            <a:r>
              <a:rPr lang="en-US" sz="2000" dirty="0" smtClean="0"/>
              <a:t> </a:t>
            </a:r>
            <a:r>
              <a:rPr lang="en-US" sz="2000" dirty="0" err="1" smtClean="0"/>
              <a:t>takdirde</a:t>
            </a:r>
            <a:r>
              <a:rPr lang="en-US" sz="2000" dirty="0" smtClean="0"/>
              <a:t> </a:t>
            </a:r>
            <a:r>
              <a:rPr lang="en-US" sz="2000" dirty="0" err="1" smtClean="0"/>
              <a:t>ceza</a:t>
            </a:r>
            <a:r>
              <a:rPr lang="en-US" sz="2000" dirty="0" smtClean="0"/>
              <a:t> </a:t>
            </a:r>
            <a:r>
              <a:rPr lang="en-US" sz="2000" dirty="0" err="1" smtClean="0"/>
              <a:t>verme</a:t>
            </a:r>
            <a:r>
              <a:rPr lang="en-US" sz="2000" dirty="0" smtClean="0"/>
              <a:t> </a:t>
            </a:r>
            <a:r>
              <a:rPr lang="en-US" sz="2000" dirty="0" err="1" smtClean="0"/>
              <a:t>yetkisi</a:t>
            </a:r>
            <a:r>
              <a:rPr lang="en-US" sz="2000" dirty="0" smtClean="0"/>
              <a:t> </a:t>
            </a:r>
            <a:r>
              <a:rPr lang="en-US" sz="2000" dirty="0" err="1" smtClean="0"/>
              <a:t>zamanaşımına</a:t>
            </a:r>
            <a:r>
              <a:rPr lang="en-US" sz="2000" dirty="0" smtClean="0"/>
              <a:t> </a:t>
            </a:r>
            <a:r>
              <a:rPr lang="en-US" sz="2000" dirty="0" err="1" smtClean="0"/>
              <a:t>uğrar</a:t>
            </a:r>
            <a:r>
              <a:rPr lang="en-US" sz="2000" dirty="0" smtClean="0"/>
              <a:t>.</a:t>
            </a:r>
            <a:endParaRPr lang="tr-TR" sz="2000" dirty="0" smtClean="0"/>
          </a:p>
          <a:p>
            <a:endParaRPr lang="tr-TR" sz="2000" dirty="0"/>
          </a:p>
        </p:txBody>
      </p:sp>
      <p:sp>
        <p:nvSpPr>
          <p:cNvPr id="4" name="Altbilgi Yer Tutucusu 3"/>
          <p:cNvSpPr>
            <a:spLocks noGrp="1"/>
          </p:cNvSpPr>
          <p:nvPr>
            <p:ph type="ftr" sz="quarter" idx="11"/>
          </p:nvPr>
        </p:nvSpPr>
        <p:spPr>
          <a:xfrm>
            <a:off x="7207045" y="6080244"/>
            <a:ext cx="4339353"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3364779080"/>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674695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8507" y="1485900"/>
            <a:ext cx="9970093" cy="4649908"/>
          </a:xfrm>
        </p:spPr>
        <p:txBody>
          <a:bodyPr>
            <a:noAutofit/>
          </a:bodyPr>
          <a:lstStyle/>
          <a:p>
            <a:pPr marL="285750" lvl="1" indent="-196850"/>
            <a:r>
              <a:rPr lang="tr-TR" sz="2000" b="1" u="heavy" dirty="0" smtClean="0"/>
              <a:t>S</a:t>
            </a:r>
            <a:r>
              <a:rPr lang="en-US" sz="2000" b="1" u="heavy" dirty="0" err="1" smtClean="0"/>
              <a:t>oruşturma</a:t>
            </a:r>
            <a:r>
              <a:rPr lang="en-US" sz="2000" b="1" u="heavy" dirty="0" smtClean="0"/>
              <a:t> </a:t>
            </a:r>
            <a:r>
              <a:rPr lang="en-US" sz="2000" b="1" u="heavy" dirty="0" err="1"/>
              <a:t>işlemlerinde</a:t>
            </a:r>
            <a:r>
              <a:rPr lang="en-US" sz="2000" b="1" u="heavy" dirty="0"/>
              <a:t>, 657 </a:t>
            </a:r>
            <a:r>
              <a:rPr lang="en-US" sz="2000" b="1" u="heavy" dirty="0" err="1"/>
              <a:t>Sayılı</a:t>
            </a:r>
            <a:r>
              <a:rPr lang="en-US" sz="2000" b="1" u="heavy" dirty="0"/>
              <a:t> </a:t>
            </a:r>
            <a:r>
              <a:rPr lang="en-US" sz="2000" b="1" u="heavy" dirty="0" err="1"/>
              <a:t>Devlet</a:t>
            </a:r>
            <a:r>
              <a:rPr lang="en-US" sz="2000" b="1" u="heavy" dirty="0"/>
              <a:t> </a:t>
            </a:r>
            <a:r>
              <a:rPr lang="en-US" sz="2000" b="1" u="heavy" dirty="0" err="1"/>
              <a:t>Memurları</a:t>
            </a:r>
            <a:r>
              <a:rPr lang="en-US" sz="2000" b="1" u="heavy" dirty="0"/>
              <a:t> </a:t>
            </a:r>
            <a:r>
              <a:rPr lang="en-US" sz="2000" b="1" u="heavy" dirty="0" err="1"/>
              <a:t>Kanunu</a:t>
            </a:r>
            <a:r>
              <a:rPr lang="en-US" sz="2000" b="1" u="heavy" dirty="0"/>
              <a:t> </a:t>
            </a:r>
            <a:r>
              <a:rPr lang="tr-TR" sz="2000" b="1" u="heavy" dirty="0" smtClean="0"/>
              <a:t>d</a:t>
            </a:r>
            <a:r>
              <a:rPr lang="en-US" sz="2000" b="1" u="heavy" dirty="0" err="1" smtClean="0"/>
              <a:t>isiplin</a:t>
            </a:r>
            <a:r>
              <a:rPr lang="en-US" sz="2000" b="1" u="heavy" dirty="0" smtClean="0"/>
              <a:t> </a:t>
            </a:r>
            <a:r>
              <a:rPr lang="en-US" sz="2000" b="1" u="heavy" dirty="0" err="1"/>
              <a:t>ile</a:t>
            </a:r>
            <a:r>
              <a:rPr lang="en-US" sz="2000" b="1" u="heavy" dirty="0"/>
              <a:t> </a:t>
            </a:r>
            <a:r>
              <a:rPr lang="en-US" sz="2000" b="1" u="heavy" dirty="0" err="1"/>
              <a:t>ilgili</a:t>
            </a:r>
            <a:r>
              <a:rPr lang="en-US" sz="2000" b="1" u="heavy" dirty="0"/>
              <a:t> </a:t>
            </a:r>
            <a:r>
              <a:rPr lang="en-US" sz="2000" b="1" u="heavy" dirty="0" err="1"/>
              <a:t>maddeleri</a:t>
            </a:r>
            <a:r>
              <a:rPr lang="en-US" sz="2000" b="1" u="heavy" dirty="0"/>
              <a:t> </a:t>
            </a:r>
            <a:r>
              <a:rPr lang="en-US" sz="2000" b="1" u="heavy" dirty="0" err="1"/>
              <a:t>ve</a:t>
            </a:r>
            <a:r>
              <a:rPr lang="en-US" sz="2000" b="1" u="heavy" dirty="0"/>
              <a:t> </a:t>
            </a:r>
            <a:r>
              <a:rPr lang="en-US" sz="2000" b="1" u="heavy" dirty="0" err="1"/>
              <a:t>Devlet</a:t>
            </a:r>
            <a:r>
              <a:rPr lang="en-US" sz="2000" b="1" dirty="0"/>
              <a:t> </a:t>
            </a:r>
            <a:r>
              <a:rPr lang="en-US" sz="2000" b="1" u="heavy" dirty="0" err="1"/>
              <a:t>Memurları</a:t>
            </a:r>
            <a:r>
              <a:rPr lang="en-US" sz="2000" b="1" dirty="0"/>
              <a:t> </a:t>
            </a:r>
            <a:r>
              <a:rPr lang="en-US" sz="2000" b="1" u="heavy" dirty="0" err="1"/>
              <a:t>Disiplin</a:t>
            </a:r>
            <a:r>
              <a:rPr lang="en-US" sz="2000" b="1" dirty="0"/>
              <a:t> </a:t>
            </a:r>
            <a:r>
              <a:rPr lang="en-US" sz="2000" b="1" u="heavy" dirty="0" err="1"/>
              <a:t>Yönetmeliği</a:t>
            </a:r>
            <a:r>
              <a:rPr lang="en-US" sz="2000" b="1" dirty="0"/>
              <a:t> </a:t>
            </a:r>
            <a:r>
              <a:rPr lang="en-US" sz="2000" b="1" u="heavy" dirty="0"/>
              <a:t> </a:t>
            </a:r>
            <a:r>
              <a:rPr lang="en-US" sz="2000" b="1" u="heavy" dirty="0" err="1" smtClean="0"/>
              <a:t>hükümleri</a:t>
            </a:r>
            <a:r>
              <a:rPr lang="tr-TR" sz="2000" b="1" u="heavy" dirty="0" smtClean="0"/>
              <a:t>ne dikkat edilmelidir</a:t>
            </a:r>
            <a:r>
              <a:rPr lang="en-US" sz="2000" b="1" u="heavy" dirty="0" smtClean="0"/>
              <a:t>.</a:t>
            </a:r>
            <a:endParaRPr lang="tr-TR" sz="2000" b="1" u="heavy" dirty="0" smtClean="0"/>
          </a:p>
          <a:p>
            <a:pPr marL="285750" lvl="1" indent="-196850"/>
            <a:r>
              <a:rPr lang="en-US" sz="2000" dirty="0" err="1"/>
              <a:t>Soruşturma</a:t>
            </a:r>
            <a:r>
              <a:rPr lang="en-US" sz="2000" dirty="0"/>
              <a:t> </a:t>
            </a:r>
            <a:r>
              <a:rPr lang="en-US" sz="2000" dirty="0" err="1"/>
              <a:t>sürecindeki</a:t>
            </a:r>
            <a:r>
              <a:rPr lang="en-US" sz="2000" dirty="0"/>
              <a:t> </a:t>
            </a:r>
            <a:r>
              <a:rPr lang="en-US" sz="2000" b="1" u="heavy" dirty="0" err="1"/>
              <a:t>tüm</a:t>
            </a:r>
            <a:r>
              <a:rPr lang="en-US" sz="2000" b="1" u="heavy" dirty="0"/>
              <a:t> </a:t>
            </a:r>
            <a:r>
              <a:rPr lang="en-US" sz="2000" b="1" u="heavy" dirty="0" err="1"/>
              <a:t>ifade</a:t>
            </a:r>
            <a:r>
              <a:rPr lang="en-US" sz="2000" b="1" u="heavy" dirty="0"/>
              <a:t> </a:t>
            </a:r>
            <a:r>
              <a:rPr lang="en-US" sz="2000" b="1" u="heavy" dirty="0" err="1"/>
              <a:t>tutanakları</a:t>
            </a:r>
            <a:r>
              <a:rPr lang="en-US" sz="2000" b="1" u="heavy" dirty="0"/>
              <a:t> </a:t>
            </a:r>
            <a:r>
              <a:rPr lang="en-US" sz="2000" b="1" u="heavy" dirty="0" err="1"/>
              <a:t>ile</a:t>
            </a:r>
            <a:r>
              <a:rPr lang="en-US" sz="2000" b="1" u="heavy" dirty="0"/>
              <a:t> </a:t>
            </a:r>
            <a:r>
              <a:rPr lang="en-US" sz="2000" b="1" u="heavy" dirty="0" err="1"/>
              <a:t>tebligat</a:t>
            </a:r>
            <a:r>
              <a:rPr lang="en-US" sz="2000" b="1" u="heavy" dirty="0"/>
              <a:t> </a:t>
            </a:r>
            <a:r>
              <a:rPr lang="en-US" sz="2000" b="1" u="heavy" dirty="0" err="1"/>
              <a:t>evraklarında</a:t>
            </a:r>
            <a:r>
              <a:rPr lang="en-US" sz="2000" b="1" u="heavy" dirty="0"/>
              <a:t>, </a:t>
            </a:r>
            <a:r>
              <a:rPr lang="en-US" sz="2000" b="1" u="heavy" dirty="0" err="1"/>
              <a:t>tebliğ</a:t>
            </a:r>
            <a:r>
              <a:rPr lang="en-US" sz="2000" b="1" u="heavy" dirty="0"/>
              <a:t> / </a:t>
            </a:r>
            <a:r>
              <a:rPr lang="en-US" sz="2000" b="1" u="heavy" dirty="0" err="1"/>
              <a:t>ifade</a:t>
            </a:r>
            <a:r>
              <a:rPr lang="en-US" sz="2000" b="1" u="heavy" dirty="0"/>
              <a:t> </a:t>
            </a:r>
            <a:r>
              <a:rPr lang="en-US" sz="2000" b="1" u="heavy" dirty="0" err="1"/>
              <a:t>tarihleri</a:t>
            </a:r>
            <a:r>
              <a:rPr lang="en-US" sz="2000" b="1" u="heavy" dirty="0"/>
              <a:t> </a:t>
            </a:r>
            <a:r>
              <a:rPr lang="en-US" sz="2000" b="1" u="heavy" dirty="0" err="1"/>
              <a:t>ve</a:t>
            </a:r>
            <a:r>
              <a:rPr lang="en-US" sz="2000" b="1" u="heavy" dirty="0"/>
              <a:t> </a:t>
            </a:r>
            <a:r>
              <a:rPr lang="en-US" sz="2000" b="1" u="heavy" dirty="0" err="1"/>
              <a:t>tebliğ</a:t>
            </a:r>
            <a:r>
              <a:rPr lang="en-US" sz="2000" b="1" u="heavy" dirty="0"/>
              <a:t> </a:t>
            </a:r>
            <a:r>
              <a:rPr lang="en-US" sz="2000" b="1" u="heavy" dirty="0" err="1"/>
              <a:t>yapan</a:t>
            </a:r>
            <a:r>
              <a:rPr lang="en-US" sz="2000" b="1" u="heavy" dirty="0"/>
              <a:t> </a:t>
            </a:r>
            <a:r>
              <a:rPr lang="en-US" sz="2000" b="1" u="heavy" dirty="0" err="1"/>
              <a:t>ve</a:t>
            </a:r>
            <a:r>
              <a:rPr lang="en-US" sz="2000" b="1" u="heavy" dirty="0"/>
              <a:t> </a:t>
            </a:r>
            <a:r>
              <a:rPr lang="en-US" sz="2000" b="1" u="heavy" dirty="0" err="1"/>
              <a:t>yapılan</a:t>
            </a:r>
            <a:r>
              <a:rPr lang="en-US" sz="2000" b="1" u="heavy" dirty="0"/>
              <a:t> </a:t>
            </a:r>
            <a:r>
              <a:rPr lang="en-US" sz="2000" b="1" u="heavy" dirty="0" err="1"/>
              <a:t>kişilerin</a:t>
            </a:r>
            <a:r>
              <a:rPr lang="en-US" sz="2000" b="1" u="heavy" dirty="0"/>
              <a:t> </a:t>
            </a:r>
            <a:r>
              <a:rPr lang="en-US" sz="2000" b="1" u="heavy" dirty="0" err="1"/>
              <a:t>isimleri</a:t>
            </a:r>
            <a:r>
              <a:rPr lang="en-US" sz="2000" b="1" u="heavy" dirty="0"/>
              <a:t> </a:t>
            </a:r>
            <a:r>
              <a:rPr lang="en-US" sz="2000" b="1" u="heavy" dirty="0" err="1"/>
              <a:t>imzaları</a:t>
            </a:r>
            <a:r>
              <a:rPr lang="en-US" sz="2000" b="1" u="heavy" dirty="0"/>
              <a:t> </a:t>
            </a:r>
            <a:r>
              <a:rPr lang="en-US" sz="2000" b="1" u="heavy" dirty="0" err="1"/>
              <a:t>mutlaka</a:t>
            </a:r>
            <a:r>
              <a:rPr lang="en-US" sz="2000" b="1" u="heavy" dirty="0"/>
              <a:t> </a:t>
            </a:r>
            <a:r>
              <a:rPr lang="en-US" sz="2000" b="1" u="heavy" dirty="0" err="1"/>
              <a:t>yer</a:t>
            </a:r>
            <a:r>
              <a:rPr lang="en-US" sz="2000" b="1" u="heavy" dirty="0"/>
              <a:t> </a:t>
            </a:r>
            <a:r>
              <a:rPr lang="en-US" sz="2000" b="1" u="heavy" dirty="0" err="1"/>
              <a:t>almalıdır</a:t>
            </a:r>
            <a:r>
              <a:rPr lang="en-US" sz="2000" b="1" u="heavy" dirty="0"/>
              <a:t>.</a:t>
            </a:r>
            <a:endParaRPr lang="tr-TR" sz="2000" dirty="0"/>
          </a:p>
          <a:p>
            <a:pPr marL="285750" lvl="1" indent="-196850"/>
            <a:r>
              <a:rPr lang="en-US" sz="2000" b="1" u="heavy" dirty="0" err="1"/>
              <a:t>İfadeler</a:t>
            </a:r>
            <a:r>
              <a:rPr lang="en-US" sz="2000" b="1" u="heavy" dirty="0"/>
              <a:t> </a:t>
            </a:r>
            <a:r>
              <a:rPr lang="en-US" sz="2000" b="1" u="heavy" dirty="0" err="1"/>
              <a:t>mümkünse</a:t>
            </a:r>
            <a:r>
              <a:rPr lang="en-US" sz="2000" b="1" u="heavy" dirty="0"/>
              <a:t> </a:t>
            </a:r>
            <a:r>
              <a:rPr lang="en-US" sz="2000" b="1" u="heavy" dirty="0" err="1"/>
              <a:t>yüz</a:t>
            </a:r>
            <a:r>
              <a:rPr lang="en-US" sz="2000" b="1" u="heavy" dirty="0"/>
              <a:t> </a:t>
            </a:r>
            <a:r>
              <a:rPr lang="en-US" sz="2000" b="1" u="heavy" dirty="0" err="1"/>
              <a:t>yüze</a:t>
            </a:r>
            <a:r>
              <a:rPr lang="en-US" sz="2000" b="1" u="heavy" dirty="0"/>
              <a:t>, </a:t>
            </a:r>
            <a:r>
              <a:rPr lang="en-US" sz="2000" b="1" u="heavy" dirty="0" err="1"/>
              <a:t>mümkün</a:t>
            </a:r>
            <a:r>
              <a:rPr lang="en-US" sz="2000" b="1" u="heavy" dirty="0"/>
              <a:t> </a:t>
            </a:r>
            <a:r>
              <a:rPr lang="en-US" sz="2000" b="1" u="heavy" dirty="0" err="1"/>
              <a:t>değilse</a:t>
            </a:r>
            <a:r>
              <a:rPr lang="en-US" sz="2000" b="1" u="heavy" dirty="0"/>
              <a:t> </a:t>
            </a:r>
            <a:r>
              <a:rPr lang="en-US" sz="2000" b="1" u="heavy" dirty="0" err="1"/>
              <a:t>yazılı</a:t>
            </a:r>
            <a:r>
              <a:rPr lang="en-US" sz="2000" b="1" u="heavy" dirty="0"/>
              <a:t> </a:t>
            </a:r>
            <a:r>
              <a:rPr lang="en-US" sz="2000" b="1" u="heavy" dirty="0" err="1"/>
              <a:t>olarak</a:t>
            </a:r>
            <a:r>
              <a:rPr lang="en-US" sz="2000" b="1" u="heavy" dirty="0"/>
              <a:t> veya </a:t>
            </a:r>
            <a:r>
              <a:rPr lang="en-US" sz="2000" b="1" u="heavy" dirty="0" err="1"/>
              <a:t>istinabe</a:t>
            </a:r>
            <a:r>
              <a:rPr lang="en-US" sz="2000" b="1" u="heavy" dirty="0"/>
              <a:t> </a:t>
            </a:r>
            <a:r>
              <a:rPr lang="en-US" sz="2000" b="1" u="heavy" dirty="0" err="1"/>
              <a:t>yöntemiyle</a:t>
            </a:r>
            <a:r>
              <a:rPr lang="en-US" sz="2000" b="1" u="heavy" dirty="0"/>
              <a:t> </a:t>
            </a:r>
            <a:r>
              <a:rPr lang="en-US" sz="2000" b="1" u="heavy" dirty="0" err="1"/>
              <a:t>alınmalıdır</a:t>
            </a:r>
            <a:r>
              <a:rPr lang="en-US" sz="2000" b="1" u="heavy" dirty="0"/>
              <a:t>.</a:t>
            </a:r>
            <a:endParaRPr lang="tr-TR" sz="2000" dirty="0"/>
          </a:p>
          <a:p>
            <a:pPr marL="285750" lvl="1" indent="-196850"/>
            <a:r>
              <a:rPr lang="en-US" sz="2000" b="1" dirty="0" err="1"/>
              <a:t>Soruşturmacı</a:t>
            </a:r>
            <a:r>
              <a:rPr lang="en-US" sz="2000" b="1" dirty="0"/>
              <a:t> </a:t>
            </a:r>
            <a:r>
              <a:rPr lang="en-US" sz="2000" b="1" dirty="0" err="1"/>
              <a:t>sadece</a:t>
            </a:r>
            <a:r>
              <a:rPr lang="en-US" sz="2000" b="1" dirty="0"/>
              <a:t> İFADE </a:t>
            </a:r>
            <a:r>
              <a:rPr lang="en-US" sz="2000" b="1" dirty="0" err="1"/>
              <a:t>alabilir</a:t>
            </a:r>
            <a:r>
              <a:rPr lang="en-US" sz="2000" b="1" dirty="0"/>
              <a:t>, “</a:t>
            </a:r>
            <a:r>
              <a:rPr lang="en-US" sz="2000" b="1" dirty="0" err="1"/>
              <a:t>ifade</a:t>
            </a:r>
            <a:r>
              <a:rPr lang="en-US" sz="2000" b="1" dirty="0"/>
              <a:t>” </a:t>
            </a:r>
            <a:r>
              <a:rPr lang="en-US" sz="2000" b="1" dirty="0" err="1"/>
              <a:t>ile</a:t>
            </a:r>
            <a:r>
              <a:rPr lang="en-US" sz="2000" b="1" dirty="0"/>
              <a:t> “</a:t>
            </a:r>
            <a:r>
              <a:rPr lang="en-US" sz="2000" b="1" dirty="0" err="1"/>
              <a:t>savunma</a:t>
            </a:r>
            <a:r>
              <a:rPr lang="en-US" sz="2000" b="1" dirty="0"/>
              <a:t>” </a:t>
            </a:r>
            <a:r>
              <a:rPr lang="en-US" sz="2000" b="1" dirty="0" err="1"/>
              <a:t>işlemleri</a:t>
            </a:r>
            <a:r>
              <a:rPr lang="en-US" sz="2000" b="1" dirty="0"/>
              <a:t> </a:t>
            </a:r>
            <a:r>
              <a:rPr lang="en-US" sz="2000" b="1" dirty="0" err="1" smtClean="0"/>
              <a:t>birbiri</a:t>
            </a:r>
            <a:r>
              <a:rPr lang="tr-TR" sz="2000" b="1" dirty="0" err="1" smtClean="0"/>
              <a:t>yl</a:t>
            </a:r>
            <a:r>
              <a:rPr lang="en-US" sz="2000" b="1" dirty="0" smtClean="0"/>
              <a:t>e </a:t>
            </a:r>
            <a:r>
              <a:rPr lang="en-US" sz="2000" b="1" dirty="0" err="1"/>
              <a:t>karıştırılmamalı</a:t>
            </a:r>
            <a:r>
              <a:rPr lang="en-US" sz="2000" b="1" dirty="0"/>
              <a:t>, </a:t>
            </a:r>
            <a:r>
              <a:rPr lang="en-US" sz="2000" b="1" dirty="0" err="1"/>
              <a:t>ifade</a:t>
            </a:r>
            <a:r>
              <a:rPr lang="en-US" sz="2000" b="1" dirty="0"/>
              <a:t> </a:t>
            </a:r>
            <a:r>
              <a:rPr lang="en-US" sz="2000" b="1" dirty="0" err="1"/>
              <a:t>soruşturma</a:t>
            </a:r>
            <a:r>
              <a:rPr lang="en-US" sz="2000" b="1" dirty="0"/>
              <a:t> </a:t>
            </a:r>
            <a:r>
              <a:rPr lang="en-US" sz="2000" b="1" dirty="0" err="1"/>
              <a:t>sırasında</a:t>
            </a:r>
            <a:r>
              <a:rPr lang="en-US" sz="2000" b="1" dirty="0"/>
              <a:t> </a:t>
            </a:r>
            <a:r>
              <a:rPr lang="en-US" sz="2000" b="1" dirty="0" err="1"/>
              <a:t>soruşturmacı</a:t>
            </a:r>
            <a:r>
              <a:rPr lang="en-US" sz="2000" b="1" dirty="0"/>
              <a:t> </a:t>
            </a:r>
            <a:r>
              <a:rPr lang="en-US" sz="2000" b="1" dirty="0" err="1"/>
              <a:t>tarafından</a:t>
            </a:r>
            <a:r>
              <a:rPr lang="en-US" sz="2000" b="1" dirty="0"/>
              <a:t> </a:t>
            </a:r>
            <a:r>
              <a:rPr lang="en-US" sz="2000" b="1" dirty="0" err="1"/>
              <a:t>alınır</a:t>
            </a:r>
            <a:r>
              <a:rPr lang="en-US" sz="2000" b="1" dirty="0"/>
              <a:t>, </a:t>
            </a:r>
            <a:r>
              <a:rPr lang="en-US" sz="2000" b="1" dirty="0" err="1"/>
              <a:t>savunma</a:t>
            </a:r>
            <a:r>
              <a:rPr lang="en-US" sz="2000" b="1" dirty="0"/>
              <a:t> </a:t>
            </a:r>
            <a:r>
              <a:rPr lang="en-US" sz="2000" b="1" dirty="0" err="1"/>
              <a:t>ise</a:t>
            </a:r>
            <a:r>
              <a:rPr lang="en-US" sz="2000" b="1" dirty="0"/>
              <a:t> </a:t>
            </a:r>
            <a:r>
              <a:rPr lang="en-US" sz="2000" b="1" dirty="0" err="1"/>
              <a:t>soruşturma</a:t>
            </a:r>
            <a:r>
              <a:rPr lang="en-US" sz="2000" b="1" dirty="0"/>
              <a:t> </a:t>
            </a:r>
            <a:r>
              <a:rPr lang="en-US" sz="2000" b="1" dirty="0" err="1"/>
              <a:t>sonunda</a:t>
            </a:r>
            <a:r>
              <a:rPr lang="en-US" sz="2000" b="1" dirty="0"/>
              <a:t> </a:t>
            </a:r>
            <a:r>
              <a:rPr lang="en-US" sz="2000" b="1" dirty="0" err="1"/>
              <a:t>ceza</a:t>
            </a:r>
            <a:r>
              <a:rPr lang="en-US" sz="2000" b="1" dirty="0"/>
              <a:t> </a:t>
            </a:r>
            <a:r>
              <a:rPr lang="en-US" sz="2000" b="1" dirty="0" err="1" smtClean="0"/>
              <a:t>uygulaması</a:t>
            </a:r>
            <a:r>
              <a:rPr lang="tr-TR" sz="2000" b="1" dirty="0" err="1" smtClean="0"/>
              <a:t>ndan</a:t>
            </a:r>
            <a:r>
              <a:rPr lang="en-US" sz="2000" b="1" dirty="0" smtClean="0"/>
              <a:t> </a:t>
            </a:r>
            <a:r>
              <a:rPr lang="en-US" sz="2000" b="1" dirty="0" err="1" smtClean="0"/>
              <a:t>önce</a:t>
            </a:r>
            <a:r>
              <a:rPr lang="en-US" sz="2000" b="1" dirty="0" smtClean="0"/>
              <a:t> </a:t>
            </a:r>
            <a:r>
              <a:rPr lang="en-US" sz="2000" b="1" dirty="0" err="1"/>
              <a:t>disiplin</a:t>
            </a:r>
            <a:r>
              <a:rPr lang="en-US" sz="2000" b="1" dirty="0"/>
              <a:t> </a:t>
            </a:r>
            <a:r>
              <a:rPr lang="en-US" sz="2000" b="1" dirty="0" err="1"/>
              <a:t>amirince</a:t>
            </a:r>
            <a:r>
              <a:rPr lang="en-US" sz="2000" b="1" dirty="0"/>
              <a:t> </a:t>
            </a:r>
            <a:r>
              <a:rPr lang="en-US" sz="2000" b="1" dirty="0" err="1"/>
              <a:t>alınır</a:t>
            </a:r>
            <a:r>
              <a:rPr lang="en-US" sz="2000" b="1" dirty="0"/>
              <a:t>. </a:t>
            </a:r>
            <a:endParaRPr lang="tr-TR" sz="2000" dirty="0"/>
          </a:p>
        </p:txBody>
      </p:sp>
      <p:sp>
        <p:nvSpPr>
          <p:cNvPr id="4" name="Altbilgi Yer Tutucusu 3"/>
          <p:cNvSpPr>
            <a:spLocks noGrp="1"/>
          </p:cNvSpPr>
          <p:nvPr>
            <p:ph type="ftr" sz="quarter" idx="11"/>
          </p:nvPr>
        </p:nvSpPr>
        <p:spPr>
          <a:xfrm>
            <a:off x="7443019" y="6492875"/>
            <a:ext cx="4368850"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o 1"/>
          <p:cNvGraphicFramePr>
            <a:graphicFrameLocks noGrp="1"/>
          </p:cNvGraphicFramePr>
          <p:nvPr>
            <p:extLst>
              <p:ext uri="{D42A27DB-BD31-4B8C-83A1-F6EECF244321}">
                <p14:modId xmlns:p14="http://schemas.microsoft.com/office/powerpoint/2010/main" val="981212382"/>
              </p:ext>
            </p:extLst>
          </p:nvPr>
        </p:nvGraphicFramePr>
        <p:xfrm>
          <a:off x="2068514" y="5551607"/>
          <a:ext cx="9590086" cy="941268"/>
        </p:xfrm>
        <a:graphic>
          <a:graphicData uri="http://schemas.openxmlformats.org/drawingml/2006/table">
            <a:tbl>
              <a:tblPr firstRow="1" firstCol="1" bandRow="1">
                <a:tableStyleId>{5C22544A-7EE6-4342-B048-85BDC9FD1C3A}</a:tableStyleId>
              </a:tblPr>
              <a:tblGrid>
                <a:gridCol w="9590086">
                  <a:extLst>
                    <a:ext uri="{9D8B030D-6E8A-4147-A177-3AD203B41FA5}">
                      <a16:colId xmlns:a16="http://schemas.microsoft.com/office/drawing/2014/main" val="2393426682"/>
                    </a:ext>
                  </a:extLst>
                </a:gridCol>
              </a:tblGrid>
              <a:tr h="941268">
                <a:tc>
                  <a:txBody>
                    <a:bodyPr/>
                    <a:lstStyle/>
                    <a:p>
                      <a:pPr marL="342900" marR="502285" lvl="0" indent="-342900" algn="just">
                        <a:lnSpc>
                          <a:spcPts val="1200"/>
                        </a:lnSpc>
                        <a:spcAft>
                          <a:spcPts val="800"/>
                        </a:spcAft>
                        <a:buFont typeface="Symbol" panose="05050102010706020507" pitchFamily="18" charset="2"/>
                        <a:buChar char=""/>
                      </a:pPr>
                      <a:r>
                        <a:rPr lang="en-US" sz="1400" spc="-45" dirty="0">
                          <a:effectLst/>
                        </a:rPr>
                        <a:t>Savunma </a:t>
                      </a:r>
                      <a:r>
                        <a:rPr lang="en-US" sz="1400" spc="-45" dirty="0" err="1">
                          <a:effectLst/>
                        </a:rPr>
                        <a:t>hakkı</a:t>
                      </a:r>
                      <a:r>
                        <a:rPr lang="en-US" sz="1400" spc="-45" dirty="0">
                          <a:effectLst/>
                        </a:rPr>
                        <a:t>:</a:t>
                      </a:r>
                      <a:endParaRPr lang="tr-TR" sz="1400" spc="-45" dirty="0">
                        <a:effectLst/>
                      </a:endParaRPr>
                    </a:p>
                    <a:p>
                      <a:pPr marL="342900" marR="502285" lvl="0" indent="-342900" algn="just">
                        <a:lnSpc>
                          <a:spcPts val="1200"/>
                        </a:lnSpc>
                        <a:spcAft>
                          <a:spcPts val="800"/>
                        </a:spcAft>
                        <a:buFont typeface="Symbol" panose="05050102010706020507" pitchFamily="18" charset="2"/>
                        <a:buChar char=""/>
                      </a:pPr>
                      <a:r>
                        <a:rPr lang="en-US" sz="1400" spc="-45" dirty="0" err="1">
                          <a:effectLst/>
                        </a:rPr>
                        <a:t>Madde</a:t>
                      </a:r>
                      <a:r>
                        <a:rPr lang="en-US" sz="1400" spc="-45" dirty="0">
                          <a:effectLst/>
                        </a:rPr>
                        <a:t> 130 – </a:t>
                      </a:r>
                      <a:r>
                        <a:rPr lang="en-US" sz="1400" spc="-45" dirty="0" err="1">
                          <a:effectLst/>
                        </a:rPr>
                        <a:t>Devlet</a:t>
                      </a:r>
                      <a:r>
                        <a:rPr lang="en-US" sz="1400" spc="-45" dirty="0">
                          <a:effectLst/>
                        </a:rPr>
                        <a:t> </a:t>
                      </a:r>
                      <a:r>
                        <a:rPr lang="en-US" sz="1400" spc="-45" dirty="0" err="1">
                          <a:effectLst/>
                        </a:rPr>
                        <a:t>memuru</a:t>
                      </a:r>
                      <a:r>
                        <a:rPr lang="en-US" sz="1400" spc="-45" dirty="0">
                          <a:effectLst/>
                        </a:rPr>
                        <a:t> </a:t>
                      </a:r>
                      <a:r>
                        <a:rPr lang="en-US" sz="1400" spc="-45" dirty="0" err="1">
                          <a:effectLst/>
                        </a:rPr>
                        <a:t>hakkında</a:t>
                      </a:r>
                      <a:r>
                        <a:rPr lang="en-US" sz="1400" spc="-45" dirty="0">
                          <a:effectLst/>
                        </a:rPr>
                        <a:t> </a:t>
                      </a:r>
                      <a:r>
                        <a:rPr lang="en-US" sz="1400" spc="-45" dirty="0" err="1">
                          <a:effectLst/>
                        </a:rPr>
                        <a:t>savunması</a:t>
                      </a:r>
                      <a:r>
                        <a:rPr lang="en-US" sz="1400" spc="-45" dirty="0">
                          <a:effectLst/>
                        </a:rPr>
                        <a:t> </a:t>
                      </a:r>
                      <a:r>
                        <a:rPr lang="en-US" sz="1400" spc="-45" dirty="0" err="1">
                          <a:effectLst/>
                        </a:rPr>
                        <a:t>alınmadan</a:t>
                      </a:r>
                      <a:r>
                        <a:rPr lang="en-US" sz="1400" spc="-45" dirty="0">
                          <a:effectLst/>
                        </a:rPr>
                        <a:t> </a:t>
                      </a:r>
                      <a:r>
                        <a:rPr lang="en-US" sz="1400" spc="-45" dirty="0" err="1">
                          <a:effectLst/>
                        </a:rPr>
                        <a:t>disiplin</a:t>
                      </a:r>
                      <a:r>
                        <a:rPr lang="en-US" sz="1400" spc="-45" dirty="0">
                          <a:effectLst/>
                        </a:rPr>
                        <a:t> </a:t>
                      </a:r>
                      <a:r>
                        <a:rPr lang="en-US" sz="1400" spc="-45" dirty="0" err="1">
                          <a:effectLst/>
                        </a:rPr>
                        <a:t>cezası</a:t>
                      </a:r>
                      <a:r>
                        <a:rPr lang="en-US" sz="1400" spc="-45" dirty="0">
                          <a:effectLst/>
                        </a:rPr>
                        <a:t> </a:t>
                      </a:r>
                      <a:r>
                        <a:rPr lang="en-US" sz="1400" spc="-45" dirty="0" err="1">
                          <a:effectLst/>
                        </a:rPr>
                        <a:t>verilemez</a:t>
                      </a:r>
                      <a:r>
                        <a:rPr lang="en-US" sz="1400" spc="-45" dirty="0">
                          <a:effectLst/>
                        </a:rPr>
                        <a:t>.</a:t>
                      </a:r>
                      <a:endParaRPr lang="tr-TR" sz="1400" spc="-45" dirty="0">
                        <a:effectLst/>
                      </a:endParaRPr>
                    </a:p>
                    <a:p>
                      <a:pPr marL="342900" marR="502285" lvl="0" indent="-342900" algn="just">
                        <a:lnSpc>
                          <a:spcPts val="1200"/>
                        </a:lnSpc>
                        <a:spcAft>
                          <a:spcPts val="800"/>
                        </a:spcAft>
                        <a:buFont typeface="Symbol" panose="05050102010706020507" pitchFamily="18" charset="2"/>
                        <a:buChar char=""/>
                      </a:pPr>
                      <a:r>
                        <a:rPr lang="en-US" sz="1400" spc="-45" dirty="0">
                          <a:effectLst/>
                        </a:rPr>
                        <a:t>Soruşturmayı </a:t>
                      </a:r>
                      <a:r>
                        <a:rPr lang="en-US" sz="1400" spc="-45" dirty="0" err="1">
                          <a:effectLst/>
                        </a:rPr>
                        <a:t>yapanın</a:t>
                      </a:r>
                      <a:r>
                        <a:rPr lang="en-US" sz="1400" spc="-45" dirty="0">
                          <a:effectLst/>
                        </a:rPr>
                        <a:t> veya </a:t>
                      </a:r>
                      <a:r>
                        <a:rPr lang="en-US" sz="1400" spc="-45" dirty="0" err="1">
                          <a:effectLst/>
                        </a:rPr>
                        <a:t>yetkili</a:t>
                      </a:r>
                      <a:r>
                        <a:rPr lang="en-US" sz="1400" spc="-45" dirty="0">
                          <a:effectLst/>
                        </a:rPr>
                        <a:t> </a:t>
                      </a:r>
                      <a:r>
                        <a:rPr lang="en-US" sz="1400" spc="-45" dirty="0" err="1">
                          <a:effectLst/>
                        </a:rPr>
                        <a:t>disiplin</a:t>
                      </a:r>
                      <a:r>
                        <a:rPr lang="en-US" sz="1400" spc="-45" dirty="0">
                          <a:effectLst/>
                        </a:rPr>
                        <a:t> </a:t>
                      </a:r>
                      <a:r>
                        <a:rPr lang="en-US" sz="1400" spc="-45" dirty="0" err="1">
                          <a:effectLst/>
                        </a:rPr>
                        <a:t>kurulunun</a:t>
                      </a:r>
                      <a:r>
                        <a:rPr lang="en-US" sz="1400" spc="-45" dirty="0">
                          <a:effectLst/>
                        </a:rPr>
                        <a:t> 7 günden </a:t>
                      </a:r>
                      <a:r>
                        <a:rPr lang="en-US" sz="1400" spc="-45" dirty="0" err="1">
                          <a:effectLst/>
                        </a:rPr>
                        <a:t>az</a:t>
                      </a:r>
                      <a:r>
                        <a:rPr lang="en-US" sz="1400" spc="-45" dirty="0">
                          <a:effectLst/>
                        </a:rPr>
                        <a:t> </a:t>
                      </a:r>
                      <a:r>
                        <a:rPr lang="en-US" sz="1400" spc="-45" dirty="0" err="1">
                          <a:effectLst/>
                        </a:rPr>
                        <a:t>olmamak</a:t>
                      </a:r>
                      <a:r>
                        <a:rPr lang="en-US" sz="1400" spc="-45" dirty="0">
                          <a:effectLst/>
                        </a:rPr>
                        <a:t> </a:t>
                      </a:r>
                      <a:r>
                        <a:rPr lang="en-US" sz="1400" spc="-45" dirty="0" err="1">
                          <a:effectLst/>
                        </a:rPr>
                        <a:t>üzere</a:t>
                      </a:r>
                      <a:r>
                        <a:rPr lang="en-US" sz="1400" spc="-45" dirty="0">
                          <a:effectLst/>
                        </a:rPr>
                        <a:t> </a:t>
                      </a:r>
                      <a:r>
                        <a:rPr lang="en-US" sz="1400" spc="-45" dirty="0" err="1">
                          <a:effectLst/>
                        </a:rPr>
                        <a:t>verdiği</a:t>
                      </a:r>
                      <a:r>
                        <a:rPr lang="en-US" sz="1400" spc="-45" dirty="0">
                          <a:effectLst/>
                        </a:rPr>
                        <a:t> süre içinde veya </a:t>
                      </a:r>
                      <a:r>
                        <a:rPr lang="en-US" sz="1400" spc="-45" dirty="0" err="1">
                          <a:effectLst/>
                        </a:rPr>
                        <a:t>belirtilen</a:t>
                      </a:r>
                      <a:r>
                        <a:rPr lang="en-US" sz="1400" spc="-45" dirty="0">
                          <a:effectLst/>
                        </a:rPr>
                        <a:t> </a:t>
                      </a:r>
                      <a:r>
                        <a:rPr lang="en-US" sz="1400" spc="-45" dirty="0" err="1">
                          <a:effectLst/>
                        </a:rPr>
                        <a:t>bir</a:t>
                      </a:r>
                      <a:r>
                        <a:rPr lang="en-US" sz="1400" spc="-45" dirty="0">
                          <a:effectLst/>
                        </a:rPr>
                        <a:t> </a:t>
                      </a:r>
                      <a:r>
                        <a:rPr lang="en-US" sz="1400" spc="-45" dirty="0" err="1">
                          <a:effectLst/>
                        </a:rPr>
                        <a:t>tarihte</a:t>
                      </a:r>
                      <a:r>
                        <a:rPr lang="en-US" sz="1400" spc="-45" dirty="0">
                          <a:effectLst/>
                        </a:rPr>
                        <a:t> </a:t>
                      </a:r>
                      <a:r>
                        <a:rPr lang="en-US" sz="1400" spc="-45" dirty="0" err="1">
                          <a:effectLst/>
                        </a:rPr>
                        <a:t>savunmasını</a:t>
                      </a:r>
                      <a:r>
                        <a:rPr lang="en-US" sz="1400" spc="-45" dirty="0">
                          <a:effectLst/>
                        </a:rPr>
                        <a:t> </a:t>
                      </a:r>
                      <a:r>
                        <a:rPr lang="en-US" sz="1400" spc="-45" dirty="0" err="1">
                          <a:effectLst/>
                        </a:rPr>
                        <a:t>yapmayan</a:t>
                      </a:r>
                      <a:r>
                        <a:rPr lang="en-US" sz="1400" spc="-45" dirty="0">
                          <a:effectLst/>
                        </a:rPr>
                        <a:t> </a:t>
                      </a:r>
                      <a:r>
                        <a:rPr lang="en-US" sz="1400" spc="-45" dirty="0" err="1">
                          <a:effectLst/>
                        </a:rPr>
                        <a:t>memur</a:t>
                      </a:r>
                      <a:r>
                        <a:rPr lang="en-US" sz="1400" spc="-45" dirty="0">
                          <a:effectLst/>
                        </a:rPr>
                        <a:t>, </a:t>
                      </a:r>
                      <a:r>
                        <a:rPr lang="en-US" sz="1400" spc="-45" dirty="0" err="1">
                          <a:effectLst/>
                        </a:rPr>
                        <a:t>savunma</a:t>
                      </a:r>
                      <a:r>
                        <a:rPr lang="en-US" sz="1400" spc="-45" dirty="0">
                          <a:effectLst/>
                        </a:rPr>
                        <a:t> </a:t>
                      </a:r>
                      <a:r>
                        <a:rPr lang="en-US" sz="1400" spc="-45" dirty="0" err="1">
                          <a:effectLst/>
                        </a:rPr>
                        <a:t>hakkından</a:t>
                      </a:r>
                      <a:r>
                        <a:rPr lang="en-US" sz="1400" spc="-45" dirty="0">
                          <a:effectLst/>
                        </a:rPr>
                        <a:t> </a:t>
                      </a:r>
                      <a:r>
                        <a:rPr lang="en-US" sz="1400" spc="-45" dirty="0" err="1">
                          <a:effectLst/>
                        </a:rPr>
                        <a:t>vazgeçmiş</a:t>
                      </a:r>
                      <a:r>
                        <a:rPr lang="en-US" sz="1400" spc="-45" dirty="0">
                          <a:effectLst/>
                        </a:rPr>
                        <a:t> </a:t>
                      </a:r>
                      <a:r>
                        <a:rPr lang="en-US" sz="1400" spc="-45" dirty="0" err="1">
                          <a:effectLst/>
                        </a:rPr>
                        <a:t>sayılır</a:t>
                      </a:r>
                      <a:r>
                        <a:rPr lang="en-US" sz="1400" spc="-45" dirty="0">
                          <a:effectLst/>
                        </a:rPr>
                        <a:t>.</a:t>
                      </a:r>
                      <a:endParaRPr lang="tr-TR" sz="1400" spc="-45" dirty="0">
                        <a:effectLst/>
                        <a:latin typeface="Calibri" panose="020F0502020204030204" pitchFamily="34" charset="0"/>
                        <a:ea typeface="Calibri" panose="020F0502020204030204" pitchFamily="34" charset="0"/>
                        <a:cs typeface="Times New Roman" panose="02020603050405020304" pitchFamily="18" charset="0"/>
                      </a:endParaRPr>
                    </a:p>
                  </a:txBody>
                  <a:tcPr marL="66875" marR="66875" marT="0" marB="0">
                    <a:solidFill>
                      <a:srgbClr val="FF0000"/>
                    </a:solidFill>
                  </a:tcPr>
                </a:tc>
                <a:extLst>
                  <a:ext uri="{0D108BD9-81ED-4DB2-BD59-A6C34878D82A}">
                    <a16:rowId xmlns:a16="http://schemas.microsoft.com/office/drawing/2014/main" val="1432667891"/>
                  </a:ext>
                </a:extLst>
              </a:tr>
            </a:tbl>
          </a:graphicData>
        </a:graphic>
      </p:graphicFrame>
      <p:sp>
        <p:nvSpPr>
          <p:cNvPr id="6" name="5-Nokta Yıldız 5"/>
          <p:cNvSpPr/>
          <p:nvPr/>
        </p:nvSpPr>
        <p:spPr>
          <a:xfrm>
            <a:off x="1402757" y="5615108"/>
            <a:ext cx="571500" cy="5207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875686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8507" y="1485900"/>
            <a:ext cx="10071693" cy="4649908"/>
          </a:xfrm>
        </p:spPr>
        <p:txBody>
          <a:bodyPr>
            <a:noAutofit/>
          </a:bodyPr>
          <a:lstStyle/>
          <a:p>
            <a:pPr marL="196850" lvl="1" indent="-196850"/>
            <a:r>
              <a:rPr lang="en-US" sz="2200" dirty="0" err="1" smtClean="0"/>
              <a:t>Soruşturma</a:t>
            </a:r>
            <a:r>
              <a:rPr lang="en-US" sz="2200" dirty="0" smtClean="0"/>
              <a:t> </a:t>
            </a:r>
            <a:r>
              <a:rPr lang="en-US" sz="2200" dirty="0" err="1"/>
              <a:t>dosyası</a:t>
            </a:r>
            <a:r>
              <a:rPr lang="en-US" sz="2200" dirty="0"/>
              <a:t> </a:t>
            </a:r>
            <a:r>
              <a:rPr lang="en-US" sz="2200" dirty="0" err="1"/>
              <a:t>sonunda</a:t>
            </a:r>
            <a:r>
              <a:rPr lang="en-US" sz="2200" dirty="0"/>
              <a:t>, </a:t>
            </a:r>
            <a:r>
              <a:rPr lang="en-US" sz="2200" b="1" u="heavy" dirty="0" err="1"/>
              <a:t>tüm</a:t>
            </a:r>
            <a:r>
              <a:rPr lang="en-US" sz="2200" b="1" u="heavy" dirty="0"/>
              <a:t> </a:t>
            </a:r>
            <a:r>
              <a:rPr lang="en-US" sz="2200" b="1" u="heavy" dirty="0" err="1"/>
              <a:t>belgeler</a:t>
            </a:r>
            <a:r>
              <a:rPr lang="en-US" sz="2200" b="1" u="heavy" dirty="0"/>
              <a:t>  </a:t>
            </a:r>
            <a:r>
              <a:rPr lang="en-US" sz="2200" b="1" u="heavy" dirty="0" err="1"/>
              <a:t>ve</a:t>
            </a:r>
            <a:r>
              <a:rPr lang="en-US" sz="2200" b="1" u="heavy" dirty="0"/>
              <a:t> </a:t>
            </a:r>
            <a:r>
              <a:rPr lang="en-US" sz="2200" b="1" u="heavy" dirty="0" err="1"/>
              <a:t>ekleri</a:t>
            </a:r>
            <a:r>
              <a:rPr lang="en-US" sz="2200" b="1" u="heavy" dirty="0"/>
              <a:t> </a:t>
            </a:r>
            <a:r>
              <a:rPr lang="en-US" sz="2200" b="1" u="heavy" dirty="0" err="1"/>
              <a:t>dizi</a:t>
            </a:r>
            <a:r>
              <a:rPr lang="en-US" sz="2200" b="1" u="heavy" dirty="0"/>
              <a:t> </a:t>
            </a:r>
            <a:r>
              <a:rPr lang="en-US" sz="2200" b="1" u="heavy" dirty="0" err="1"/>
              <a:t>pusulasındaki</a:t>
            </a:r>
            <a:r>
              <a:rPr lang="en-US" sz="2200" b="1" u="heavy" dirty="0"/>
              <a:t> </a:t>
            </a:r>
            <a:r>
              <a:rPr lang="en-US" sz="2200" b="1" u="heavy" dirty="0" err="1"/>
              <a:t>sıraya</a:t>
            </a:r>
            <a:r>
              <a:rPr lang="en-US" sz="2200" b="1" u="heavy" dirty="0"/>
              <a:t> </a:t>
            </a:r>
            <a:r>
              <a:rPr lang="en-US" sz="2200" b="1" u="heavy" dirty="0" err="1"/>
              <a:t>uyularak</a:t>
            </a:r>
            <a:r>
              <a:rPr lang="en-US" sz="2200" b="1" dirty="0"/>
              <a:t> </a:t>
            </a:r>
            <a:r>
              <a:rPr lang="en-US" sz="2200" b="1" dirty="0" err="1"/>
              <a:t>ve</a:t>
            </a:r>
            <a:r>
              <a:rPr lang="en-US" sz="2200" b="1" dirty="0"/>
              <a:t> her </a:t>
            </a:r>
            <a:r>
              <a:rPr lang="en-US" sz="2200" b="1" dirty="0" err="1"/>
              <a:t>bir</a:t>
            </a:r>
            <a:r>
              <a:rPr lang="en-US" sz="2200" b="1" dirty="0"/>
              <a:t> </a:t>
            </a:r>
            <a:r>
              <a:rPr lang="en-US" sz="2200" b="1" dirty="0" err="1"/>
              <a:t>evrak</a:t>
            </a:r>
            <a:r>
              <a:rPr lang="en-US" sz="2200" b="1" dirty="0"/>
              <a:t> </a:t>
            </a:r>
            <a:r>
              <a:rPr lang="en-US" sz="2200" b="1" dirty="0" err="1"/>
              <a:t>tarih</a:t>
            </a:r>
            <a:r>
              <a:rPr lang="en-US" sz="2200" b="1" dirty="0"/>
              <a:t> </a:t>
            </a:r>
            <a:r>
              <a:rPr lang="en-US" sz="2200" b="1" dirty="0" err="1"/>
              <a:t>sırasına</a:t>
            </a:r>
            <a:r>
              <a:rPr lang="en-US" sz="2200" b="1" dirty="0"/>
              <a:t> </a:t>
            </a:r>
            <a:r>
              <a:rPr lang="en-US" sz="2200" b="1" dirty="0" err="1"/>
              <a:t>konularak</a:t>
            </a:r>
            <a:r>
              <a:rPr lang="en-US" sz="2200" b="1" dirty="0"/>
              <a:t> </a:t>
            </a:r>
            <a:r>
              <a:rPr lang="en-US" sz="2200" b="1" dirty="0" err="1"/>
              <a:t>ve</a:t>
            </a:r>
            <a:r>
              <a:rPr lang="en-US" sz="2200" b="1" dirty="0"/>
              <a:t> </a:t>
            </a:r>
            <a:r>
              <a:rPr lang="en-US" sz="2200" b="1" dirty="0" err="1"/>
              <a:t>ek</a:t>
            </a:r>
            <a:r>
              <a:rPr lang="en-US" sz="2200" b="1" dirty="0"/>
              <a:t> </a:t>
            </a:r>
            <a:r>
              <a:rPr lang="en-US" sz="2200" b="1" dirty="0" err="1"/>
              <a:t>numaraları</a:t>
            </a:r>
            <a:r>
              <a:rPr lang="en-US" sz="2200" b="1" dirty="0"/>
              <a:t> </a:t>
            </a:r>
            <a:r>
              <a:rPr lang="en-US" sz="2200" b="1" dirty="0" err="1"/>
              <a:t>verilerek</a:t>
            </a:r>
            <a:r>
              <a:rPr lang="en-US" sz="2200" dirty="0"/>
              <a:t> </a:t>
            </a:r>
            <a:r>
              <a:rPr lang="en-US" sz="2200" dirty="0" err="1"/>
              <a:t>dosya</a:t>
            </a:r>
            <a:r>
              <a:rPr lang="en-US" sz="2200" dirty="0"/>
              <a:t> </a:t>
            </a:r>
            <a:r>
              <a:rPr lang="en-US" sz="2200" dirty="0" err="1"/>
              <a:t>içerisinde</a:t>
            </a:r>
            <a:r>
              <a:rPr lang="en-US" sz="2200" dirty="0"/>
              <a:t> </a:t>
            </a:r>
            <a:r>
              <a:rPr lang="en-US" sz="2200" dirty="0" err="1"/>
              <a:t>yer</a:t>
            </a:r>
            <a:r>
              <a:rPr lang="en-US" sz="2200" dirty="0"/>
              <a:t> </a:t>
            </a:r>
            <a:r>
              <a:rPr lang="en-US" sz="2200" dirty="0" err="1"/>
              <a:t>almalıdır</a:t>
            </a:r>
            <a:r>
              <a:rPr lang="en-US" sz="2200" b="1" dirty="0" smtClean="0"/>
              <a:t>. </a:t>
            </a:r>
            <a:endParaRPr lang="tr-TR" sz="2200" b="1" dirty="0" smtClean="0"/>
          </a:p>
          <a:p>
            <a:pPr marL="285750" lvl="1"/>
            <a:r>
              <a:rPr lang="en-US" sz="2200" dirty="0" err="1"/>
              <a:t>Dizi</a:t>
            </a:r>
            <a:r>
              <a:rPr lang="en-US" sz="2200" dirty="0"/>
              <a:t> </a:t>
            </a:r>
            <a:r>
              <a:rPr lang="en-US" sz="2200" dirty="0" err="1"/>
              <a:t>pusulasında</a:t>
            </a:r>
            <a:r>
              <a:rPr lang="en-US" sz="2200" dirty="0"/>
              <a:t> </a:t>
            </a:r>
            <a:r>
              <a:rPr lang="en-US" sz="2200" b="1" dirty="0" err="1"/>
              <a:t>eskiden</a:t>
            </a:r>
            <a:r>
              <a:rPr lang="en-US" sz="2200" b="1" dirty="0"/>
              <a:t> </a:t>
            </a:r>
            <a:r>
              <a:rPr lang="en-US" sz="2200" b="1" dirty="0" err="1" smtClean="0"/>
              <a:t>yeniye</a:t>
            </a:r>
            <a:r>
              <a:rPr lang="tr-TR" sz="2200" b="1" dirty="0" smtClean="0"/>
              <a:t> doğru yazılmalı</a:t>
            </a:r>
            <a:r>
              <a:rPr lang="en-US" sz="2200" dirty="0" smtClean="0"/>
              <a:t>, </a:t>
            </a:r>
            <a:r>
              <a:rPr lang="en-US" sz="2200" b="1" dirty="0" err="1"/>
              <a:t>dosya</a:t>
            </a:r>
            <a:r>
              <a:rPr lang="en-US" sz="2200" b="1" dirty="0"/>
              <a:t> </a:t>
            </a:r>
            <a:r>
              <a:rPr lang="en-US" sz="2200" b="1" dirty="0" err="1"/>
              <a:t>dizimi</a:t>
            </a:r>
            <a:r>
              <a:rPr lang="en-US" sz="2200" b="1" dirty="0"/>
              <a:t> de </a:t>
            </a:r>
            <a:r>
              <a:rPr lang="en-US" sz="2200" b="1" dirty="0" err="1"/>
              <a:t>eskiden</a:t>
            </a:r>
            <a:r>
              <a:rPr lang="en-US" sz="2200" b="1" dirty="0"/>
              <a:t> </a:t>
            </a:r>
            <a:r>
              <a:rPr lang="en-US" sz="2200" b="1" dirty="0" err="1"/>
              <a:t>yeniye</a:t>
            </a:r>
            <a:r>
              <a:rPr lang="en-US" sz="2200" b="1" dirty="0"/>
              <a:t> </a:t>
            </a:r>
            <a:r>
              <a:rPr lang="tr-TR" sz="2200" b="1" dirty="0" smtClean="0"/>
              <a:t>doğru </a:t>
            </a:r>
            <a:r>
              <a:rPr lang="en-US" sz="2200" dirty="0" err="1" smtClean="0"/>
              <a:t>sıralanmalıdır</a:t>
            </a:r>
            <a:r>
              <a:rPr lang="en-US" sz="2200" dirty="0"/>
              <a:t>, </a:t>
            </a:r>
            <a:r>
              <a:rPr lang="en-US" sz="2200" dirty="0" err="1"/>
              <a:t>yani</a:t>
            </a:r>
            <a:r>
              <a:rPr lang="en-US" sz="2200" dirty="0"/>
              <a:t> </a:t>
            </a:r>
            <a:r>
              <a:rPr lang="en-US" sz="2200" b="1" u="sng" dirty="0" err="1">
                <a:effectLst>
                  <a:outerShdw blurRad="38100" dist="38100" dir="2700000" algn="tl">
                    <a:srgbClr val="000000">
                      <a:alpha val="43137"/>
                    </a:srgbClr>
                  </a:outerShdw>
                </a:effectLst>
              </a:rPr>
              <a:t>en</a:t>
            </a:r>
            <a:r>
              <a:rPr lang="en-US" sz="2200" b="1" u="sng" dirty="0">
                <a:effectLst>
                  <a:outerShdw blurRad="38100" dist="38100" dir="2700000" algn="tl">
                    <a:srgbClr val="000000">
                      <a:alpha val="43137"/>
                    </a:srgbClr>
                  </a:outerShdw>
                </a:effectLst>
              </a:rPr>
              <a:t> son </a:t>
            </a:r>
            <a:r>
              <a:rPr lang="en-US" sz="2200" b="1" u="sng" dirty="0" err="1">
                <a:effectLst>
                  <a:outerShdw blurRad="38100" dist="38100" dir="2700000" algn="tl">
                    <a:srgbClr val="000000">
                      <a:alpha val="43137"/>
                    </a:srgbClr>
                  </a:outerShdw>
                </a:effectLst>
              </a:rPr>
              <a:t>düzenlenen</a:t>
            </a:r>
            <a:r>
              <a:rPr lang="en-US" sz="2200" b="1" u="sng" dirty="0">
                <a:effectLst>
                  <a:outerShdw blurRad="38100" dist="38100" dir="2700000" algn="tl">
                    <a:srgbClr val="000000">
                      <a:alpha val="43137"/>
                    </a:srgbClr>
                  </a:outerShdw>
                </a:effectLst>
              </a:rPr>
              <a:t> </a:t>
            </a:r>
            <a:r>
              <a:rPr lang="en-US" sz="2200" b="1" u="sng" dirty="0" err="1">
                <a:effectLst>
                  <a:outerShdw blurRad="38100" dist="38100" dir="2700000" algn="tl">
                    <a:srgbClr val="000000">
                      <a:alpha val="43137"/>
                    </a:srgbClr>
                  </a:outerShdw>
                </a:effectLst>
              </a:rPr>
              <a:t>evrak</a:t>
            </a:r>
            <a:r>
              <a:rPr lang="en-US" sz="2200" b="1" u="sng" dirty="0">
                <a:effectLst>
                  <a:outerShdw blurRad="38100" dist="38100" dir="2700000" algn="tl">
                    <a:srgbClr val="000000">
                      <a:alpha val="43137"/>
                    </a:srgbClr>
                  </a:outerShdw>
                </a:effectLst>
              </a:rPr>
              <a:t> </a:t>
            </a:r>
            <a:r>
              <a:rPr lang="en-US" sz="2200" b="1" u="sng" dirty="0" err="1">
                <a:effectLst>
                  <a:outerShdw blurRad="38100" dist="38100" dir="2700000" algn="tl">
                    <a:srgbClr val="000000">
                      <a:alpha val="43137"/>
                    </a:srgbClr>
                  </a:outerShdw>
                </a:effectLst>
              </a:rPr>
              <a:t>dosyanın</a:t>
            </a:r>
            <a:r>
              <a:rPr lang="en-US" sz="2200" b="1" u="sng" dirty="0">
                <a:effectLst>
                  <a:outerShdw blurRad="38100" dist="38100" dir="2700000" algn="tl">
                    <a:srgbClr val="000000">
                      <a:alpha val="43137"/>
                    </a:srgbClr>
                  </a:outerShdw>
                </a:effectLst>
              </a:rPr>
              <a:t> </a:t>
            </a:r>
            <a:r>
              <a:rPr lang="en-US" sz="2200" b="1" u="sng" dirty="0" err="1">
                <a:effectLst>
                  <a:outerShdw blurRad="38100" dist="38100" dir="2700000" algn="tl">
                    <a:srgbClr val="000000">
                      <a:alpha val="43137"/>
                    </a:srgbClr>
                  </a:outerShdw>
                </a:effectLst>
              </a:rPr>
              <a:t>en</a:t>
            </a:r>
            <a:r>
              <a:rPr lang="en-US" sz="2200" b="1" u="sng" dirty="0">
                <a:effectLst>
                  <a:outerShdw blurRad="38100" dist="38100" dir="2700000" algn="tl">
                    <a:srgbClr val="000000">
                      <a:alpha val="43137"/>
                    </a:srgbClr>
                  </a:outerShdw>
                </a:effectLst>
              </a:rPr>
              <a:t> </a:t>
            </a:r>
            <a:r>
              <a:rPr lang="en-US" sz="2200" b="1" u="sng" dirty="0" err="1">
                <a:effectLst>
                  <a:outerShdw blurRad="38100" dist="38100" dir="2700000" algn="tl">
                    <a:srgbClr val="000000">
                      <a:alpha val="43137"/>
                    </a:srgbClr>
                  </a:outerShdw>
                </a:effectLst>
              </a:rPr>
              <a:t>üstünde</a:t>
            </a:r>
            <a:r>
              <a:rPr lang="en-US" sz="2200" dirty="0"/>
              <a:t> </a:t>
            </a:r>
            <a:r>
              <a:rPr lang="en-US" sz="2200" dirty="0" err="1"/>
              <a:t>olmalıdır</a:t>
            </a:r>
            <a:r>
              <a:rPr lang="en-US" sz="2200" dirty="0"/>
              <a:t>.</a:t>
            </a:r>
            <a:endParaRPr lang="tr-TR" sz="2200" dirty="0"/>
          </a:p>
          <a:p>
            <a:pPr marL="285750" lvl="1"/>
            <a:r>
              <a:rPr lang="en-US" sz="2200" dirty="0" err="1"/>
              <a:t>Soruşturma</a:t>
            </a:r>
            <a:r>
              <a:rPr lang="en-US" sz="2200" dirty="0"/>
              <a:t> </a:t>
            </a:r>
            <a:r>
              <a:rPr lang="en-US" sz="2200" dirty="0" err="1"/>
              <a:t>konusu</a:t>
            </a:r>
            <a:r>
              <a:rPr lang="en-US" sz="2200" dirty="0"/>
              <a:t> </a:t>
            </a:r>
            <a:r>
              <a:rPr lang="en-US" sz="2200" dirty="0" err="1"/>
              <a:t>kamu</a:t>
            </a:r>
            <a:r>
              <a:rPr lang="en-US" sz="2200" dirty="0"/>
              <a:t> </a:t>
            </a:r>
            <a:r>
              <a:rPr lang="en-US" sz="2200" dirty="0" err="1"/>
              <a:t>zararı</a:t>
            </a:r>
            <a:r>
              <a:rPr lang="en-US" sz="2200" dirty="0"/>
              <a:t> </a:t>
            </a:r>
            <a:r>
              <a:rPr lang="en-US" sz="2200" dirty="0" err="1"/>
              <a:t>içeriyor</a:t>
            </a:r>
            <a:r>
              <a:rPr lang="en-US" sz="2200" dirty="0"/>
              <a:t> </a:t>
            </a:r>
            <a:r>
              <a:rPr lang="en-US" sz="2200" dirty="0" err="1"/>
              <a:t>ise</a:t>
            </a:r>
            <a:r>
              <a:rPr lang="en-US" sz="2200" dirty="0"/>
              <a:t> </a:t>
            </a:r>
            <a:r>
              <a:rPr lang="en-US" sz="2200" dirty="0" err="1"/>
              <a:t>bu</a:t>
            </a:r>
            <a:r>
              <a:rPr lang="en-US" sz="2200" dirty="0"/>
              <a:t> </a:t>
            </a:r>
            <a:r>
              <a:rPr lang="en-US" sz="2200" b="1" u="heavy" dirty="0" err="1"/>
              <a:t>kamu</a:t>
            </a:r>
            <a:r>
              <a:rPr lang="en-US" sz="2200" b="1" u="heavy" dirty="0"/>
              <a:t> </a:t>
            </a:r>
            <a:r>
              <a:rPr lang="en-US" sz="2200" b="1" u="heavy" dirty="0" err="1"/>
              <a:t>zararının</a:t>
            </a:r>
            <a:r>
              <a:rPr lang="en-US" sz="2200" b="1" u="heavy" dirty="0"/>
              <a:t> </a:t>
            </a:r>
            <a:r>
              <a:rPr lang="en-US" sz="2200" b="1" u="heavy" dirty="0" err="1"/>
              <a:t>miktar</a:t>
            </a:r>
            <a:r>
              <a:rPr lang="en-US" sz="2200" b="1" u="heavy" dirty="0"/>
              <a:t> </a:t>
            </a:r>
            <a:r>
              <a:rPr lang="en-US" sz="2200" b="1" u="heavy" dirty="0" err="1"/>
              <a:t>olarak</a:t>
            </a:r>
            <a:r>
              <a:rPr lang="en-US" sz="2200" b="1" u="heavy" dirty="0"/>
              <a:t> </a:t>
            </a:r>
            <a:r>
              <a:rPr lang="en-US" sz="2200" b="1" u="heavy" dirty="0" err="1" smtClean="0"/>
              <a:t>bilirkişi</a:t>
            </a:r>
            <a:r>
              <a:rPr lang="en-US" sz="2200" b="1" u="heavy" dirty="0" smtClean="0"/>
              <a:t> </a:t>
            </a:r>
            <a:r>
              <a:rPr lang="en-US" sz="2200" b="1" u="heavy" dirty="0" err="1"/>
              <a:t>vasıtasıyla</a:t>
            </a:r>
            <a:r>
              <a:rPr lang="en-US" sz="2200" b="1" u="heavy" dirty="0"/>
              <a:t> </a:t>
            </a:r>
            <a:r>
              <a:rPr lang="en-US" sz="2200" b="1" u="heavy" dirty="0" err="1"/>
              <a:t>tespit</a:t>
            </a:r>
            <a:r>
              <a:rPr lang="en-US" sz="2200" b="1" u="heavy" dirty="0"/>
              <a:t> </a:t>
            </a:r>
            <a:r>
              <a:rPr lang="en-US" sz="2200" b="1" u="heavy" dirty="0" err="1"/>
              <a:t>edilmesi</a:t>
            </a:r>
            <a:r>
              <a:rPr lang="en-US" sz="2200" b="1" dirty="0"/>
              <a:t> </a:t>
            </a:r>
            <a:r>
              <a:rPr lang="tr-TR" sz="2200" dirty="0" smtClean="0"/>
              <a:t>önerilir</a:t>
            </a:r>
            <a:r>
              <a:rPr lang="en-US" sz="2200" dirty="0" smtClean="0"/>
              <a:t>.</a:t>
            </a:r>
            <a:endParaRPr lang="tr-TR" sz="2200" dirty="0"/>
          </a:p>
          <a:p>
            <a:pPr marL="285750" lvl="1"/>
            <a:r>
              <a:rPr lang="en-US" sz="2200" dirty="0" err="1"/>
              <a:t>Soruşturma</a:t>
            </a:r>
            <a:r>
              <a:rPr lang="en-US" sz="2200" dirty="0"/>
              <a:t> </a:t>
            </a:r>
            <a:r>
              <a:rPr lang="en-US" sz="2200" dirty="0" err="1"/>
              <a:t>konusu</a:t>
            </a:r>
            <a:r>
              <a:rPr lang="en-US" sz="2200" dirty="0"/>
              <a:t> </a:t>
            </a:r>
            <a:r>
              <a:rPr lang="en-US" sz="2200" dirty="0" err="1"/>
              <a:t>evraklar</a:t>
            </a:r>
            <a:r>
              <a:rPr lang="en-US" sz="2200" dirty="0"/>
              <a:t> </a:t>
            </a:r>
            <a:r>
              <a:rPr lang="en-US" sz="2200" dirty="0" err="1"/>
              <a:t>gizli</a:t>
            </a:r>
            <a:r>
              <a:rPr lang="en-US" sz="2200" dirty="0"/>
              <a:t> </a:t>
            </a:r>
            <a:r>
              <a:rPr lang="en-US" sz="2200" dirty="0" err="1"/>
              <a:t>olduğundan</a:t>
            </a:r>
            <a:r>
              <a:rPr lang="en-US" sz="2200" dirty="0"/>
              <a:t> </a:t>
            </a:r>
            <a:r>
              <a:rPr lang="en-US" sz="2200" dirty="0" err="1"/>
              <a:t>ve</a:t>
            </a:r>
            <a:r>
              <a:rPr lang="en-US" sz="2200" dirty="0"/>
              <a:t> </a:t>
            </a:r>
            <a:r>
              <a:rPr lang="en-US" sz="2200" dirty="0" err="1"/>
              <a:t>soruşturma</a:t>
            </a:r>
            <a:r>
              <a:rPr lang="en-US" sz="2200" dirty="0"/>
              <a:t> </a:t>
            </a:r>
            <a:r>
              <a:rPr lang="en-US" sz="2200" dirty="0" err="1"/>
              <a:t>sürecine</a:t>
            </a:r>
            <a:r>
              <a:rPr lang="en-US" sz="2200" dirty="0"/>
              <a:t> </a:t>
            </a:r>
            <a:r>
              <a:rPr lang="en-US" sz="2200" dirty="0" err="1"/>
              <a:t>dahil</a:t>
            </a:r>
            <a:r>
              <a:rPr lang="en-US" sz="2200" dirty="0"/>
              <a:t> </a:t>
            </a:r>
            <a:r>
              <a:rPr lang="en-US" sz="2200" dirty="0" err="1"/>
              <a:t>olanlar</a:t>
            </a:r>
            <a:r>
              <a:rPr lang="en-US" sz="2200" dirty="0"/>
              <a:t> </a:t>
            </a:r>
            <a:r>
              <a:rPr lang="en-US" sz="2200" dirty="0" err="1"/>
              <a:t>hakkında</a:t>
            </a:r>
            <a:r>
              <a:rPr lang="en-US" sz="2200" dirty="0"/>
              <a:t> </a:t>
            </a:r>
            <a:r>
              <a:rPr lang="en-US" sz="2200" dirty="0" err="1"/>
              <a:t>kişisel</a:t>
            </a:r>
            <a:r>
              <a:rPr lang="en-US" sz="2200" dirty="0"/>
              <a:t> </a:t>
            </a:r>
            <a:r>
              <a:rPr lang="en-US" sz="2200" dirty="0" err="1"/>
              <a:t>bilgiler</a:t>
            </a:r>
            <a:r>
              <a:rPr lang="en-US" sz="2200" dirty="0"/>
              <a:t> </a:t>
            </a:r>
            <a:r>
              <a:rPr lang="en-US" sz="2200" dirty="0" err="1"/>
              <a:t>içerdiğinden</a:t>
            </a:r>
            <a:r>
              <a:rPr lang="en-US" sz="2200" dirty="0"/>
              <a:t> </a:t>
            </a:r>
            <a:r>
              <a:rPr lang="en-US" sz="2200" b="1" u="sng" dirty="0" err="1"/>
              <a:t>bu</a:t>
            </a:r>
            <a:r>
              <a:rPr lang="en-US" sz="2200" b="1" u="sng" dirty="0"/>
              <a:t> </a:t>
            </a:r>
            <a:r>
              <a:rPr lang="en-US" sz="2200" b="1" u="sng" dirty="0" err="1"/>
              <a:t>belgeler</a:t>
            </a:r>
            <a:r>
              <a:rPr lang="en-US" sz="2200" b="1" u="sng" dirty="0"/>
              <a:t> </a:t>
            </a:r>
            <a:r>
              <a:rPr lang="tr-TR" sz="2200" b="1" u="sng" dirty="0" smtClean="0"/>
              <a:t>hakkında işlem yapılan</a:t>
            </a:r>
            <a:r>
              <a:rPr lang="en-US" sz="2200" b="1" u="sng" dirty="0" smtClean="0"/>
              <a:t>, </a:t>
            </a:r>
            <a:r>
              <a:rPr lang="en-US" sz="2200" b="1" u="sng" dirty="0" err="1"/>
              <a:t>tanık</a:t>
            </a:r>
            <a:r>
              <a:rPr lang="en-US" sz="2200" b="1" u="sng" dirty="0"/>
              <a:t>, </a:t>
            </a:r>
            <a:r>
              <a:rPr lang="en-US" sz="2200" b="1" u="sng" dirty="0" err="1"/>
              <a:t>şikayetçi</a:t>
            </a:r>
            <a:r>
              <a:rPr lang="en-US" sz="2200" b="1" u="sng" dirty="0"/>
              <a:t> vb. </a:t>
            </a:r>
            <a:r>
              <a:rPr lang="en-US" sz="2200" b="1" u="sng" dirty="0" err="1"/>
              <a:t>dahil</a:t>
            </a:r>
            <a:r>
              <a:rPr lang="en-US" sz="2200" b="1" u="sng" dirty="0"/>
              <a:t> </a:t>
            </a:r>
            <a:r>
              <a:rPr lang="en-US" sz="2200" b="1" u="sng" dirty="0" err="1"/>
              <a:t>olmak</a:t>
            </a:r>
            <a:r>
              <a:rPr lang="en-US" sz="2200" b="1" u="sng" dirty="0"/>
              <a:t> </a:t>
            </a:r>
            <a:r>
              <a:rPr lang="en-US" sz="2200" b="1" u="sng" dirty="0" err="1"/>
              <a:t>üzere</a:t>
            </a:r>
            <a:r>
              <a:rPr lang="en-US" sz="2200" b="1" u="sng" dirty="0"/>
              <a:t> 3. </a:t>
            </a:r>
            <a:r>
              <a:rPr lang="en-US" sz="2200" b="1" u="sng" dirty="0" err="1"/>
              <a:t>kişilerle</a:t>
            </a:r>
            <a:r>
              <a:rPr lang="en-US" sz="2200" b="1" u="sng" dirty="0"/>
              <a:t> </a:t>
            </a:r>
            <a:r>
              <a:rPr lang="en-US" sz="2200" b="1" u="sng" dirty="0" err="1"/>
              <a:t>kesinlikle</a:t>
            </a:r>
            <a:r>
              <a:rPr lang="en-US" sz="2200" b="1" u="sng" dirty="0"/>
              <a:t> </a:t>
            </a:r>
            <a:r>
              <a:rPr lang="en-US" sz="2200" b="1" u="sng" dirty="0" err="1" smtClean="0"/>
              <a:t>paylaşılma</a:t>
            </a:r>
            <a:r>
              <a:rPr lang="tr-TR" sz="2200" b="1" u="sng" dirty="0" smtClean="0"/>
              <a:t>-</a:t>
            </a:r>
            <a:r>
              <a:rPr lang="en-US" sz="2200" b="1" u="sng" dirty="0" err="1" smtClean="0"/>
              <a:t>malıdır</a:t>
            </a:r>
            <a:r>
              <a:rPr lang="en-US" sz="2200" b="1" u="sng" dirty="0" smtClean="0"/>
              <a:t>.</a:t>
            </a:r>
            <a:endParaRPr lang="tr-TR" sz="2200" u="sng" dirty="0"/>
          </a:p>
        </p:txBody>
      </p:sp>
      <p:sp>
        <p:nvSpPr>
          <p:cNvPr id="4" name="Altbilgi Yer Tutucusu 3"/>
          <p:cNvSpPr>
            <a:spLocks noGrp="1"/>
          </p:cNvSpPr>
          <p:nvPr>
            <p:ph type="ftr" sz="quarter" idx="11"/>
          </p:nvPr>
        </p:nvSpPr>
        <p:spPr>
          <a:xfrm>
            <a:off x="7423355" y="6135808"/>
            <a:ext cx="4336845"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071937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8507" y="1485900"/>
            <a:ext cx="10071693" cy="4649908"/>
          </a:xfrm>
        </p:spPr>
        <p:txBody>
          <a:bodyPr>
            <a:noAutofit/>
          </a:bodyPr>
          <a:lstStyle/>
          <a:p>
            <a:r>
              <a:rPr lang="en-US" sz="2000" dirty="0" err="1" smtClean="0"/>
              <a:t>Soruşturmanın</a:t>
            </a:r>
            <a:r>
              <a:rPr lang="en-US" sz="2000" dirty="0" smtClean="0"/>
              <a:t> </a:t>
            </a:r>
            <a:r>
              <a:rPr lang="en-US" sz="2000" dirty="0" err="1"/>
              <a:t>Karar</a:t>
            </a:r>
            <a:r>
              <a:rPr lang="en-US" sz="2000" dirty="0"/>
              <a:t> </a:t>
            </a:r>
            <a:r>
              <a:rPr lang="en-US" sz="2000" dirty="0" err="1" smtClean="0"/>
              <a:t>verilme</a:t>
            </a:r>
            <a:r>
              <a:rPr lang="en-US" sz="2000" dirty="0" smtClean="0"/>
              <a:t> </a:t>
            </a:r>
            <a:r>
              <a:rPr lang="en-US" sz="2000" dirty="0" err="1"/>
              <a:t>süresi</a:t>
            </a:r>
            <a:r>
              <a:rPr lang="en-US" sz="2000" dirty="0"/>
              <a:t> de </a:t>
            </a:r>
            <a:r>
              <a:rPr lang="en-US" sz="2000" dirty="0" err="1"/>
              <a:t>dahil</a:t>
            </a:r>
            <a:r>
              <a:rPr lang="en-US" sz="2000" dirty="0"/>
              <a:t> </a:t>
            </a:r>
            <a:r>
              <a:rPr lang="en-US" sz="2000" dirty="0" err="1"/>
              <a:t>olmak</a:t>
            </a:r>
            <a:r>
              <a:rPr lang="en-US" sz="2000" dirty="0"/>
              <a:t> </a:t>
            </a:r>
            <a:r>
              <a:rPr lang="en-US" sz="2000" dirty="0" err="1"/>
              <a:t>üzere</a:t>
            </a:r>
            <a:r>
              <a:rPr lang="en-US" sz="2000" dirty="0"/>
              <a:t> </a:t>
            </a:r>
            <a:r>
              <a:rPr lang="en-US" sz="2000" b="1" u="heavy" dirty="0"/>
              <a:t>2</a:t>
            </a:r>
            <a:r>
              <a:rPr lang="en-US" sz="2000" b="1" dirty="0"/>
              <a:t> </a:t>
            </a:r>
            <a:r>
              <a:rPr lang="en-US" sz="2000" b="1" u="heavy" dirty="0"/>
              <a:t>(</a:t>
            </a:r>
            <a:r>
              <a:rPr lang="en-US" sz="2000" b="1" u="heavy" dirty="0" err="1"/>
              <a:t>iki</a:t>
            </a:r>
            <a:r>
              <a:rPr lang="en-US" sz="2000" b="1" u="heavy" dirty="0"/>
              <a:t>)</a:t>
            </a:r>
            <a:r>
              <a:rPr lang="en-US" sz="2000" b="1" dirty="0"/>
              <a:t> </a:t>
            </a:r>
            <a:r>
              <a:rPr lang="en-US" sz="2000" b="1" u="heavy" dirty="0" err="1"/>
              <a:t>yıl</a:t>
            </a:r>
            <a:r>
              <a:rPr lang="en-US" sz="2000" b="1" dirty="0"/>
              <a:t> </a:t>
            </a:r>
            <a:r>
              <a:rPr lang="en-US" sz="2000" b="1" u="heavy" dirty="0" err="1" smtClean="0"/>
              <a:t>içerisinde</a:t>
            </a:r>
            <a:r>
              <a:rPr lang="tr-TR" sz="2000" b="1" u="heavy" dirty="0" smtClean="0"/>
              <a:t> </a:t>
            </a:r>
            <a:r>
              <a:rPr lang="en-US" sz="2000" b="1" u="heavy" dirty="0" err="1" smtClean="0"/>
              <a:t>tamamlanması</a:t>
            </a:r>
            <a:r>
              <a:rPr lang="en-US" sz="2000" b="1" dirty="0" smtClean="0"/>
              <a:t> </a:t>
            </a:r>
            <a:r>
              <a:rPr lang="en-US" sz="2000" dirty="0" err="1"/>
              <a:t>gerekir</a:t>
            </a:r>
            <a:r>
              <a:rPr lang="en-US" sz="2000" dirty="0"/>
              <a:t>. </a:t>
            </a:r>
            <a:r>
              <a:rPr lang="en-US" sz="2000" dirty="0" err="1"/>
              <a:t>Soruşturma</a:t>
            </a:r>
            <a:r>
              <a:rPr lang="en-US" sz="2000" dirty="0"/>
              <a:t> </a:t>
            </a:r>
            <a:r>
              <a:rPr lang="en-US" sz="2000" dirty="0" err="1"/>
              <a:t>bu</a:t>
            </a:r>
            <a:r>
              <a:rPr lang="en-US" sz="2000" dirty="0"/>
              <a:t> süre </a:t>
            </a:r>
            <a:r>
              <a:rPr lang="en-US" sz="2000" dirty="0" err="1"/>
              <a:t>içerisinde</a:t>
            </a:r>
            <a:r>
              <a:rPr lang="en-US" sz="2000" dirty="0"/>
              <a:t> </a:t>
            </a:r>
            <a:r>
              <a:rPr lang="en-US" sz="2000" dirty="0" err="1"/>
              <a:t>tamamlanamadığı</a:t>
            </a:r>
            <a:r>
              <a:rPr lang="en-US" sz="2000" dirty="0"/>
              <a:t> </a:t>
            </a:r>
            <a:r>
              <a:rPr lang="en-US" sz="2000" dirty="0" err="1"/>
              <a:t>takdirde</a:t>
            </a:r>
            <a:r>
              <a:rPr lang="en-US" sz="2000" dirty="0"/>
              <a:t> </a:t>
            </a:r>
            <a:r>
              <a:rPr lang="en-US" sz="2000" dirty="0" err="1"/>
              <a:t>soruşturmacı</a:t>
            </a:r>
            <a:r>
              <a:rPr lang="en-US" sz="2000" dirty="0"/>
              <a:t> </a:t>
            </a:r>
            <a:r>
              <a:rPr lang="en-US" sz="2000" dirty="0" err="1"/>
              <a:t>hakkında</a:t>
            </a:r>
            <a:r>
              <a:rPr lang="en-US" sz="2000" dirty="0"/>
              <a:t> da </a:t>
            </a:r>
            <a:r>
              <a:rPr lang="en-US" sz="2000" dirty="0" err="1"/>
              <a:t>disiplin</a:t>
            </a:r>
            <a:r>
              <a:rPr lang="en-US" sz="2000" dirty="0"/>
              <a:t> veya </a:t>
            </a:r>
            <a:r>
              <a:rPr lang="en-US" sz="2000" dirty="0" err="1"/>
              <a:t>ön</a:t>
            </a:r>
            <a:r>
              <a:rPr lang="en-US" sz="2000" dirty="0"/>
              <a:t> </a:t>
            </a:r>
            <a:r>
              <a:rPr lang="en-US" sz="2000" dirty="0" err="1"/>
              <a:t>inceleme</a:t>
            </a:r>
            <a:r>
              <a:rPr lang="en-US" sz="2000" dirty="0"/>
              <a:t> </a:t>
            </a:r>
            <a:r>
              <a:rPr lang="en-US" sz="2000" dirty="0" err="1"/>
              <a:t>işlemi</a:t>
            </a:r>
            <a:r>
              <a:rPr lang="en-US" sz="2000" dirty="0"/>
              <a:t> </a:t>
            </a:r>
            <a:r>
              <a:rPr lang="en-US" sz="2000" dirty="0" err="1" smtClean="0"/>
              <a:t>yapıla</a:t>
            </a:r>
            <a:r>
              <a:rPr lang="tr-TR" sz="2000" dirty="0" smtClean="0"/>
              <a:t>cağından</a:t>
            </a:r>
            <a:r>
              <a:rPr lang="en-US" sz="2000" dirty="0" smtClean="0"/>
              <a:t>, </a:t>
            </a:r>
            <a:r>
              <a:rPr lang="en-US" sz="2000" dirty="0" err="1"/>
              <a:t>bu</a:t>
            </a:r>
            <a:r>
              <a:rPr lang="en-US" sz="2000" dirty="0"/>
              <a:t> </a:t>
            </a:r>
            <a:r>
              <a:rPr lang="en-US" sz="2000" dirty="0" err="1"/>
              <a:t>süreye</a:t>
            </a:r>
            <a:r>
              <a:rPr lang="en-US" sz="2000" dirty="0"/>
              <a:t> </a:t>
            </a:r>
            <a:r>
              <a:rPr lang="en-US" sz="2000" dirty="0" err="1"/>
              <a:t>dikkat</a:t>
            </a:r>
            <a:r>
              <a:rPr lang="en-US" sz="2000" dirty="0"/>
              <a:t> </a:t>
            </a:r>
            <a:r>
              <a:rPr lang="en-US" sz="2000" dirty="0" err="1"/>
              <a:t>edilmesi</a:t>
            </a:r>
            <a:r>
              <a:rPr lang="en-US" sz="2000" dirty="0"/>
              <a:t> </a:t>
            </a:r>
            <a:r>
              <a:rPr lang="en-US" sz="2000" dirty="0" err="1"/>
              <a:t>ve</a:t>
            </a:r>
            <a:r>
              <a:rPr lang="en-US" sz="2000" dirty="0"/>
              <a:t> </a:t>
            </a:r>
            <a:r>
              <a:rPr lang="en-US" sz="2000" dirty="0" err="1"/>
              <a:t>dosyanın</a:t>
            </a:r>
            <a:r>
              <a:rPr lang="en-US" sz="2000" dirty="0"/>
              <a:t> </a:t>
            </a:r>
            <a:r>
              <a:rPr lang="en-US" sz="2000" dirty="0" err="1"/>
              <a:t>zamanaşımına</a:t>
            </a:r>
            <a:r>
              <a:rPr lang="en-US" sz="2000" dirty="0"/>
              <a:t> </a:t>
            </a:r>
            <a:r>
              <a:rPr lang="en-US" sz="2000" dirty="0" err="1"/>
              <a:t>uğramasına</a:t>
            </a:r>
            <a:r>
              <a:rPr lang="en-US" sz="2000" dirty="0"/>
              <a:t> </a:t>
            </a:r>
            <a:r>
              <a:rPr lang="en-US" sz="2000" dirty="0" err="1"/>
              <a:t>sebebiyet</a:t>
            </a:r>
            <a:r>
              <a:rPr lang="en-US" sz="2000" dirty="0"/>
              <a:t> </a:t>
            </a:r>
            <a:r>
              <a:rPr lang="en-US" sz="2000" dirty="0" err="1"/>
              <a:t>verilmemesi</a:t>
            </a:r>
            <a:r>
              <a:rPr lang="en-US" sz="2000" dirty="0"/>
              <a:t> </a:t>
            </a:r>
            <a:r>
              <a:rPr lang="en-US" sz="2000" dirty="0" err="1"/>
              <a:t>gerekmektedir</a:t>
            </a:r>
            <a:r>
              <a:rPr lang="en-US" sz="2000" dirty="0" smtClean="0"/>
              <a:t>.</a:t>
            </a:r>
            <a:endParaRPr lang="tr-TR" sz="2000" dirty="0" smtClean="0"/>
          </a:p>
          <a:p>
            <a:pPr lvl="0"/>
            <a:r>
              <a:rPr lang="en-US" sz="2000" b="1" u="heavy" dirty="0" err="1"/>
              <a:t>Hakkında</a:t>
            </a:r>
            <a:r>
              <a:rPr lang="en-US" sz="2000" b="1" u="heavy" dirty="0"/>
              <a:t> </a:t>
            </a:r>
            <a:r>
              <a:rPr lang="en-US" sz="2000" b="1" u="heavy" dirty="0" err="1"/>
              <a:t>işlem</a:t>
            </a:r>
            <a:r>
              <a:rPr lang="en-US" sz="2000" b="1" u="heavy" dirty="0"/>
              <a:t> </a:t>
            </a:r>
            <a:r>
              <a:rPr lang="en-US" sz="2000" b="1" u="heavy" dirty="0" err="1"/>
              <a:t>yapılan</a:t>
            </a:r>
            <a:r>
              <a:rPr lang="en-US" sz="2000" b="1" u="heavy" dirty="0"/>
              <a:t> </a:t>
            </a:r>
            <a:r>
              <a:rPr lang="en-US" sz="2000" b="1" u="heavy" dirty="0" err="1"/>
              <a:t>personel</a:t>
            </a:r>
            <a:r>
              <a:rPr lang="en-US" sz="2000" b="1" u="heavy" dirty="0"/>
              <a:t> </a:t>
            </a:r>
            <a:r>
              <a:rPr lang="en-US" sz="2000" b="1" u="heavy" dirty="0" err="1"/>
              <a:t>için</a:t>
            </a:r>
            <a:r>
              <a:rPr lang="en-US" sz="2000" b="1" u="heavy" dirty="0"/>
              <a:t> “</a:t>
            </a:r>
            <a:r>
              <a:rPr lang="en-US" sz="2000" b="1" u="heavy" dirty="0" err="1"/>
              <a:t>suçlu</a:t>
            </a:r>
            <a:r>
              <a:rPr lang="en-US" sz="2000" b="1" u="heavy" dirty="0"/>
              <a:t>, </a:t>
            </a:r>
            <a:r>
              <a:rPr lang="en-US" sz="2000" b="1" u="heavy" dirty="0" err="1"/>
              <a:t>zanlı</a:t>
            </a:r>
            <a:r>
              <a:rPr lang="en-US" sz="2000" b="1" u="heavy" dirty="0"/>
              <a:t>, </a:t>
            </a:r>
            <a:r>
              <a:rPr lang="en-US" sz="2000" b="1" u="heavy" dirty="0" err="1"/>
              <a:t>sanık</a:t>
            </a:r>
            <a:r>
              <a:rPr lang="en-US" sz="2000" b="1" u="heavy" dirty="0"/>
              <a:t>, </a:t>
            </a:r>
            <a:r>
              <a:rPr lang="en-US" sz="2000" b="1" u="heavy" dirty="0" err="1"/>
              <a:t>şüpheli</a:t>
            </a:r>
            <a:r>
              <a:rPr lang="en-US" sz="2000" b="1" u="heavy" dirty="0"/>
              <a:t>” vs. </a:t>
            </a:r>
            <a:r>
              <a:rPr lang="en-US" sz="2000" b="1" u="heavy" dirty="0" err="1"/>
              <a:t>ibareler</a:t>
            </a:r>
            <a:r>
              <a:rPr lang="en-US" sz="2000" b="1" u="heavy" dirty="0"/>
              <a:t> </a:t>
            </a:r>
            <a:r>
              <a:rPr lang="en-US" sz="2000" b="1" u="heavy" dirty="0" err="1"/>
              <a:t>kullanılmamalı</a:t>
            </a:r>
            <a:r>
              <a:rPr lang="en-US" sz="2000" b="1" u="heavy" dirty="0"/>
              <a:t>, “</a:t>
            </a:r>
            <a:r>
              <a:rPr lang="en-US" sz="2000" b="1" u="heavy" dirty="0" err="1"/>
              <a:t>Hakkında</a:t>
            </a:r>
            <a:r>
              <a:rPr lang="en-US" sz="2000" b="1" u="heavy" dirty="0"/>
              <a:t> </a:t>
            </a:r>
            <a:r>
              <a:rPr lang="en-US" sz="2000" b="1" u="heavy" dirty="0" err="1"/>
              <a:t>soruşturma</a:t>
            </a:r>
            <a:r>
              <a:rPr lang="en-US" sz="2000" b="1" u="heavy" dirty="0"/>
              <a:t> </a:t>
            </a:r>
            <a:r>
              <a:rPr lang="en-US" sz="2000" b="1" u="heavy" dirty="0" err="1"/>
              <a:t>yapılan</a:t>
            </a:r>
            <a:r>
              <a:rPr lang="en-US" sz="2000" b="1" u="heavy" dirty="0"/>
              <a:t>” </a:t>
            </a:r>
            <a:r>
              <a:rPr lang="en-US" sz="2000" b="1" u="heavy" dirty="0" err="1"/>
              <a:t>ifadesi</a:t>
            </a:r>
            <a:r>
              <a:rPr lang="en-US" sz="2000" b="1" u="heavy" dirty="0"/>
              <a:t> </a:t>
            </a:r>
            <a:r>
              <a:rPr lang="en-US" sz="2000" b="1" u="heavy" dirty="0" err="1"/>
              <a:t>kullanılmalıdır</a:t>
            </a:r>
            <a:r>
              <a:rPr lang="en-US" sz="2000" b="1" u="heavy" dirty="0"/>
              <a:t>. </a:t>
            </a:r>
            <a:r>
              <a:rPr lang="en-US" sz="2000" b="1" u="heavy" dirty="0" err="1"/>
              <a:t>Çünkü</a:t>
            </a:r>
            <a:r>
              <a:rPr lang="en-US" sz="2000" b="1" u="heavy" dirty="0"/>
              <a:t>, </a:t>
            </a:r>
            <a:r>
              <a:rPr lang="en-US" sz="2000" b="1" u="heavy" dirty="0" err="1"/>
              <a:t>Suçsuzluk</a:t>
            </a:r>
            <a:r>
              <a:rPr lang="en-US" sz="2000" b="1" u="heavy" dirty="0"/>
              <a:t> </a:t>
            </a:r>
            <a:r>
              <a:rPr lang="en-US" sz="2000" b="1" u="heavy" dirty="0" err="1" smtClean="0"/>
              <a:t>karinesi</a:t>
            </a:r>
            <a:r>
              <a:rPr lang="tr-TR" sz="2000" b="1" u="heavy" dirty="0"/>
              <a:t> </a:t>
            </a:r>
            <a:r>
              <a:rPr lang="tr-TR" sz="2000" b="1" u="heavy" dirty="0" smtClean="0"/>
              <a:t>gereği</a:t>
            </a:r>
            <a:r>
              <a:rPr lang="en-US" sz="2000" b="1" u="heavy" dirty="0" smtClean="0"/>
              <a:t> </a:t>
            </a:r>
            <a:r>
              <a:rPr lang="en-US" sz="2000" b="1" u="heavy" dirty="0" err="1"/>
              <a:t>bir</a:t>
            </a:r>
            <a:r>
              <a:rPr lang="en-US" sz="2000" b="1" u="heavy" dirty="0"/>
              <a:t> </a:t>
            </a:r>
            <a:r>
              <a:rPr lang="en-US" sz="2000" b="1" u="heavy" dirty="0" err="1"/>
              <a:t>suçtan</a:t>
            </a:r>
            <a:r>
              <a:rPr lang="en-US" sz="2000" b="1" u="heavy" dirty="0"/>
              <a:t> </a:t>
            </a:r>
            <a:r>
              <a:rPr lang="en-US" sz="2000" b="1" u="heavy" dirty="0" err="1"/>
              <a:t>dolayı</a:t>
            </a:r>
            <a:r>
              <a:rPr lang="en-US" sz="2000" b="1" u="heavy" dirty="0"/>
              <a:t> </a:t>
            </a:r>
            <a:r>
              <a:rPr lang="en-US" sz="2000" b="1" u="heavy" dirty="0" err="1"/>
              <a:t>kovuşturulan</a:t>
            </a:r>
            <a:r>
              <a:rPr lang="en-US" sz="2000" b="1" u="heavy" dirty="0"/>
              <a:t> </a:t>
            </a:r>
            <a:r>
              <a:rPr lang="en-US" sz="2000" b="1" u="heavy" dirty="0" err="1"/>
              <a:t>kişinin</a:t>
            </a:r>
            <a:r>
              <a:rPr lang="en-US" sz="2000" b="1" u="heavy" dirty="0"/>
              <a:t>, </a:t>
            </a:r>
            <a:r>
              <a:rPr lang="en-US" sz="2000" b="1" u="heavy" dirty="0" err="1"/>
              <a:t>suçluluğu</a:t>
            </a:r>
            <a:r>
              <a:rPr lang="en-US" sz="2000" b="1" u="heavy" dirty="0"/>
              <a:t> </a:t>
            </a:r>
            <a:r>
              <a:rPr lang="en-US" sz="2000" b="1" u="heavy" dirty="0" err="1"/>
              <a:t>mahkeme</a:t>
            </a:r>
            <a:r>
              <a:rPr lang="en-US" sz="2000" b="1" u="heavy" dirty="0"/>
              <a:t> </a:t>
            </a:r>
            <a:r>
              <a:rPr lang="en-US" sz="2000" b="1" u="heavy" dirty="0" err="1"/>
              <a:t>kararıyla</a:t>
            </a:r>
            <a:r>
              <a:rPr lang="en-US" sz="2000" b="1" u="heavy" dirty="0"/>
              <a:t> </a:t>
            </a:r>
            <a:r>
              <a:rPr lang="en-US" sz="2000" b="1" u="heavy" dirty="0" err="1"/>
              <a:t>sabit</a:t>
            </a:r>
            <a:r>
              <a:rPr lang="en-US" sz="2000" b="1" u="heavy" dirty="0"/>
              <a:t> </a:t>
            </a:r>
            <a:r>
              <a:rPr lang="en-US" sz="2000" b="1" u="heavy" dirty="0" err="1"/>
              <a:t>olmadıkça</a:t>
            </a:r>
            <a:r>
              <a:rPr lang="en-US" sz="2000" b="1" u="heavy" dirty="0"/>
              <a:t> </a:t>
            </a:r>
            <a:r>
              <a:rPr lang="en-US" sz="2000" b="1" u="heavy" dirty="0" err="1"/>
              <a:t>suçlu</a:t>
            </a:r>
            <a:r>
              <a:rPr lang="en-US" sz="2000" b="1" u="heavy" dirty="0"/>
              <a:t> </a:t>
            </a:r>
            <a:r>
              <a:rPr lang="en-US" sz="2000" b="1" u="heavy" dirty="0" err="1"/>
              <a:t>sayılmamasını</a:t>
            </a:r>
            <a:r>
              <a:rPr lang="en-US" sz="2000" b="1" u="heavy" dirty="0"/>
              <a:t> </a:t>
            </a:r>
            <a:r>
              <a:rPr lang="en-US" sz="2000" b="1" u="heavy" dirty="0" err="1"/>
              <a:t>ifade</a:t>
            </a:r>
            <a:r>
              <a:rPr lang="en-US" sz="2000" b="1" u="heavy" dirty="0"/>
              <a:t> </a:t>
            </a:r>
            <a:r>
              <a:rPr lang="en-US" sz="2000" b="1" u="heavy" dirty="0" err="1"/>
              <a:t>eder</a:t>
            </a:r>
            <a:r>
              <a:rPr lang="en-US" sz="2000" b="1" u="heavy" dirty="0"/>
              <a:t> (</a:t>
            </a:r>
            <a:r>
              <a:rPr lang="en-US" sz="2000" b="1" u="heavy" dirty="0" err="1"/>
              <a:t>Masumiyet</a:t>
            </a:r>
            <a:r>
              <a:rPr lang="en-US" sz="2000" b="1" u="heavy" dirty="0"/>
              <a:t> </a:t>
            </a:r>
            <a:r>
              <a:rPr lang="en-US" sz="2000" b="1" u="heavy" dirty="0" err="1"/>
              <a:t>karinesi</a:t>
            </a:r>
            <a:r>
              <a:rPr lang="en-US" sz="2000" b="1" u="heavy" dirty="0" smtClean="0"/>
              <a:t>)</a:t>
            </a:r>
            <a:r>
              <a:rPr lang="en-US" sz="2000" dirty="0"/>
              <a:t> </a:t>
            </a:r>
            <a:endParaRPr lang="tr-TR" sz="2000" dirty="0" smtClean="0"/>
          </a:p>
          <a:p>
            <a:pPr defTabSz="354013"/>
            <a:r>
              <a:rPr lang="en-US" sz="2000" dirty="0" err="1" smtClean="0"/>
              <a:t>Soruşturmacı</a:t>
            </a:r>
            <a:r>
              <a:rPr lang="en-US" sz="2000" dirty="0" smtClean="0"/>
              <a:t>, </a:t>
            </a:r>
            <a:r>
              <a:rPr lang="tr-TR" sz="2000" b="1" i="1" u="sng" dirty="0" smtClean="0"/>
              <a:t>sadece </a:t>
            </a:r>
            <a:r>
              <a:rPr lang="en-US" sz="2000" b="1" u="heavy" dirty="0" err="1" smtClean="0"/>
              <a:t>görevlendirildiği</a:t>
            </a:r>
            <a:r>
              <a:rPr lang="en-US" sz="2000" b="1" dirty="0" smtClean="0"/>
              <a:t> </a:t>
            </a:r>
            <a:r>
              <a:rPr lang="en-US" sz="2000" b="1" u="heavy" dirty="0" err="1" smtClean="0"/>
              <a:t>konuda</a:t>
            </a:r>
            <a:r>
              <a:rPr lang="en-US" sz="2000" b="1" u="heavy" dirty="0" smtClean="0"/>
              <a:t> </a:t>
            </a:r>
            <a:r>
              <a:rPr lang="en-US" sz="2000" u="heavy" dirty="0" err="1" smtClean="0"/>
              <a:t>soruşturma</a:t>
            </a:r>
            <a:r>
              <a:rPr lang="en-US" sz="2000" dirty="0" smtClean="0"/>
              <a:t> </a:t>
            </a:r>
            <a:r>
              <a:rPr lang="en-US" sz="2000" u="heavy" dirty="0" err="1" smtClean="0"/>
              <a:t>yürütür</a:t>
            </a:r>
            <a:r>
              <a:rPr lang="en-US" sz="2000" dirty="0" smtClean="0"/>
              <a:t>; </a:t>
            </a:r>
            <a:r>
              <a:rPr lang="en-US" sz="2000" dirty="0" err="1" smtClean="0"/>
              <a:t>soruşturma</a:t>
            </a:r>
            <a:r>
              <a:rPr lang="en-US" sz="2000" dirty="0" smtClean="0"/>
              <a:t> </a:t>
            </a:r>
            <a:r>
              <a:rPr lang="en-US" sz="2000" dirty="0" err="1" smtClean="0"/>
              <a:t>sırasında</a:t>
            </a:r>
            <a:r>
              <a:rPr lang="en-US" sz="2000" dirty="0" smtClean="0"/>
              <a:t> </a:t>
            </a:r>
            <a:r>
              <a:rPr lang="en-US" sz="2000" dirty="0" err="1" smtClean="0"/>
              <a:t>soruşturmaya</a:t>
            </a:r>
            <a:r>
              <a:rPr lang="en-US" sz="2000" dirty="0" smtClean="0"/>
              <a:t>	</a:t>
            </a:r>
            <a:r>
              <a:rPr lang="en-US" sz="2000" dirty="0" err="1" smtClean="0"/>
              <a:t>konu</a:t>
            </a:r>
            <a:r>
              <a:rPr lang="en-US" sz="2000" dirty="0" smtClean="0"/>
              <a:t>	</a:t>
            </a:r>
            <a:r>
              <a:rPr lang="en-US" sz="2000" dirty="0" err="1" smtClean="0"/>
              <a:t>olabilecek</a:t>
            </a:r>
            <a:r>
              <a:rPr lang="en-US" sz="2000" dirty="0" smtClean="0"/>
              <a:t>	</a:t>
            </a:r>
            <a:r>
              <a:rPr lang="en-US" sz="2000" dirty="0" err="1" smtClean="0"/>
              <a:t>başka</a:t>
            </a:r>
            <a:r>
              <a:rPr lang="tr-TR" sz="2000" dirty="0" smtClean="0"/>
              <a:t> hususların ve/veya</a:t>
            </a:r>
            <a:r>
              <a:rPr lang="en-US" sz="2000" dirty="0" smtClean="0"/>
              <a:t>	</a:t>
            </a:r>
            <a:r>
              <a:rPr lang="en-US" sz="2000" dirty="0" err="1" smtClean="0"/>
              <a:t>fiillerin</a:t>
            </a:r>
            <a:r>
              <a:rPr lang="en-US" sz="2000" dirty="0" smtClean="0"/>
              <a:t>	</a:t>
            </a:r>
            <a:r>
              <a:rPr lang="en-US" sz="2000" dirty="0" err="1" smtClean="0"/>
              <a:t>ortaya</a:t>
            </a:r>
            <a:r>
              <a:rPr lang="en-US" sz="2000" dirty="0" smtClean="0"/>
              <a:t>	</a:t>
            </a:r>
            <a:r>
              <a:rPr lang="en-US" sz="2000" dirty="0" err="1" smtClean="0"/>
              <a:t>çıkması</a:t>
            </a:r>
            <a:r>
              <a:rPr lang="en-US" sz="2000" dirty="0" smtClean="0"/>
              <a:t>	</a:t>
            </a:r>
            <a:r>
              <a:rPr lang="en-US" sz="2000" dirty="0" err="1" smtClean="0"/>
              <a:t>durumunda</a:t>
            </a:r>
            <a:r>
              <a:rPr lang="en-US" sz="2000" dirty="0" smtClean="0"/>
              <a:t>	</a:t>
            </a:r>
            <a:r>
              <a:rPr lang="en-US" sz="2000" dirty="0" err="1" smtClean="0"/>
              <a:t>bunları</a:t>
            </a:r>
            <a:r>
              <a:rPr lang="en-US" sz="2000" dirty="0" smtClean="0"/>
              <a:t> </a:t>
            </a:r>
            <a:r>
              <a:rPr lang="en-US" sz="2000" dirty="0" err="1" smtClean="0"/>
              <a:t>gecikmeksizin</a:t>
            </a:r>
            <a:r>
              <a:rPr lang="en-US" sz="2000" dirty="0" smtClean="0"/>
              <a:t> </a:t>
            </a:r>
            <a:r>
              <a:rPr lang="en-US" sz="2000" dirty="0" err="1" smtClean="0"/>
              <a:t>disiplin</a:t>
            </a:r>
            <a:r>
              <a:rPr lang="en-US" sz="2000" dirty="0" smtClean="0"/>
              <a:t> </a:t>
            </a:r>
            <a:r>
              <a:rPr lang="en-US" sz="2000" dirty="0" err="1" smtClean="0"/>
              <a:t>amirine</a:t>
            </a:r>
            <a:r>
              <a:rPr lang="en-US" sz="2000" dirty="0" smtClean="0"/>
              <a:t> </a:t>
            </a:r>
            <a:r>
              <a:rPr lang="en-US" sz="2000" dirty="0" err="1" smtClean="0"/>
              <a:t>bildirir</a:t>
            </a:r>
            <a:r>
              <a:rPr lang="en-US" sz="2000" dirty="0" smtClean="0"/>
              <a:t>.</a:t>
            </a:r>
            <a:endParaRPr lang="tr-TR" sz="2000" dirty="0"/>
          </a:p>
        </p:txBody>
      </p:sp>
      <p:sp>
        <p:nvSpPr>
          <p:cNvPr id="4" name="Altbilgi Yer Tutucusu 3"/>
          <p:cNvSpPr>
            <a:spLocks noGrp="1"/>
          </p:cNvSpPr>
          <p:nvPr>
            <p:ph type="ftr" sz="quarter" idx="11"/>
          </p:nvPr>
        </p:nvSpPr>
        <p:spPr>
          <a:xfrm>
            <a:off x="7295535" y="6135808"/>
            <a:ext cx="4349186"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127963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1901" y="1358901"/>
            <a:ext cx="10718800" cy="4776907"/>
          </a:xfrm>
        </p:spPr>
        <p:txBody>
          <a:bodyPr>
            <a:noAutofit/>
          </a:bodyPr>
          <a:lstStyle/>
          <a:p>
            <a:pPr marL="342900" lvl="1" indent="-342900"/>
            <a:r>
              <a:rPr lang="en-US" sz="2000" dirty="0" err="1" smtClean="0"/>
              <a:t>Soruşturmacı</a:t>
            </a:r>
            <a:r>
              <a:rPr lang="tr-TR" sz="2000" dirty="0" smtClean="0"/>
              <a:t> soruşturma konusu ile ilgili </a:t>
            </a:r>
            <a:r>
              <a:rPr lang="en-US" sz="2000" dirty="0" smtClean="0"/>
              <a:t> </a:t>
            </a:r>
            <a:r>
              <a:rPr lang="en-US" sz="2000" b="1" u="heavy" dirty="0" err="1"/>
              <a:t>lehte</a:t>
            </a:r>
            <a:r>
              <a:rPr lang="en-US" sz="2000" b="1" u="heavy" dirty="0"/>
              <a:t> </a:t>
            </a:r>
            <a:r>
              <a:rPr lang="en-US" sz="2000" b="1" u="heavy" dirty="0" err="1"/>
              <a:t>ve</a:t>
            </a:r>
            <a:r>
              <a:rPr lang="en-US" sz="2000" b="1" u="heavy" dirty="0"/>
              <a:t> </a:t>
            </a:r>
            <a:r>
              <a:rPr lang="en-US" sz="2000" b="1" u="heavy" dirty="0" err="1"/>
              <a:t>aleyhte</a:t>
            </a:r>
            <a:r>
              <a:rPr lang="en-US" sz="2000" b="1" u="heavy" dirty="0"/>
              <a:t> </a:t>
            </a:r>
            <a:r>
              <a:rPr lang="en-US" sz="2000" b="1" u="heavy" dirty="0" err="1"/>
              <a:t>tüm</a:t>
            </a:r>
            <a:r>
              <a:rPr lang="en-US" sz="2000" b="1" u="heavy" dirty="0"/>
              <a:t> </a:t>
            </a:r>
            <a:r>
              <a:rPr lang="en-US" sz="2000" b="1" u="heavy" dirty="0" err="1"/>
              <a:t>delilleri</a:t>
            </a:r>
            <a:r>
              <a:rPr lang="en-US" sz="2000" b="1" u="heavy" dirty="0"/>
              <a:t> </a:t>
            </a:r>
            <a:r>
              <a:rPr lang="en-US" sz="2000" b="1" u="heavy" dirty="0" err="1" smtClean="0"/>
              <a:t>toplamalıdır</a:t>
            </a:r>
            <a:r>
              <a:rPr lang="en-US" sz="2000" u="heavy" dirty="0" smtClean="0"/>
              <a:t>.</a:t>
            </a:r>
            <a:endParaRPr lang="tr-TR" sz="2000" dirty="0"/>
          </a:p>
          <a:p>
            <a:pPr marL="342900" lvl="1" indent="-342900" algn="just" defTabSz="354013"/>
            <a:r>
              <a:rPr lang="en-US" sz="2000" dirty="0" err="1" smtClean="0"/>
              <a:t>Kamu</a:t>
            </a:r>
            <a:r>
              <a:rPr lang="en-US" sz="2000" dirty="0" smtClean="0"/>
              <a:t>	</a:t>
            </a:r>
            <a:r>
              <a:rPr lang="tr-TR" sz="2000" dirty="0" smtClean="0"/>
              <a:t> </a:t>
            </a:r>
            <a:r>
              <a:rPr lang="en-US" sz="2000" dirty="0" err="1" smtClean="0"/>
              <a:t>zararının</a:t>
            </a:r>
            <a:r>
              <a:rPr lang="en-US" sz="2000" dirty="0" smtClean="0"/>
              <a:t>	</a:t>
            </a:r>
            <a:r>
              <a:rPr lang="en-US" sz="2000" dirty="0" err="1" smtClean="0"/>
              <a:t>bulunduğu</a:t>
            </a:r>
            <a:r>
              <a:rPr lang="en-US" sz="2000" dirty="0" smtClean="0"/>
              <a:t>	</a:t>
            </a:r>
            <a:r>
              <a:rPr lang="en-US" sz="2000" dirty="0" err="1" smtClean="0"/>
              <a:t>durumlarda</a:t>
            </a:r>
            <a:r>
              <a:rPr lang="en-US" sz="2000" dirty="0" smtClean="0"/>
              <a:t>	</a:t>
            </a:r>
            <a:r>
              <a:rPr lang="tr-TR" sz="2000" dirty="0" smtClean="0"/>
              <a:t>ve/ veya </a:t>
            </a:r>
            <a:r>
              <a:rPr lang="en-US" sz="2000" dirty="0" err="1" smtClean="0"/>
              <a:t>hastanede</a:t>
            </a:r>
            <a:r>
              <a:rPr lang="en-US" sz="2000" dirty="0" smtClean="0"/>
              <a:t>	</a:t>
            </a:r>
            <a:r>
              <a:rPr lang="en-US" sz="2000" dirty="0" err="1" smtClean="0"/>
              <a:t>tedavi</a:t>
            </a:r>
            <a:r>
              <a:rPr lang="en-US" sz="2000" dirty="0" smtClean="0"/>
              <a:t>	</a:t>
            </a:r>
            <a:r>
              <a:rPr lang="en-US" sz="2000" dirty="0" err="1" smtClean="0"/>
              <a:t>görürken</a:t>
            </a:r>
            <a:r>
              <a:rPr lang="en-US" sz="2000" dirty="0" smtClean="0"/>
              <a:t>	</a:t>
            </a:r>
            <a:r>
              <a:rPr lang="en-US" sz="2000" dirty="0" err="1" smtClean="0"/>
              <a:t>yarala</a:t>
            </a:r>
            <a:r>
              <a:rPr lang="tr-TR" sz="2000" dirty="0" smtClean="0"/>
              <a:t>n</a:t>
            </a:r>
            <a:r>
              <a:rPr lang="en-US" sz="2000" dirty="0" smtClean="0"/>
              <a:t>ma</a:t>
            </a:r>
            <a:r>
              <a:rPr lang="tr-TR" sz="2000" dirty="0" smtClean="0"/>
              <a:t>, sakat kalma </a:t>
            </a:r>
            <a:r>
              <a:rPr lang="en-US" sz="2000" dirty="0" smtClean="0"/>
              <a:t>	</a:t>
            </a:r>
            <a:r>
              <a:rPr lang="en-US" sz="2000" dirty="0" err="1" smtClean="0"/>
              <a:t>ve</a:t>
            </a:r>
            <a:r>
              <a:rPr lang="en-US" sz="2000" dirty="0" smtClean="0"/>
              <a:t> </a:t>
            </a:r>
            <a:r>
              <a:rPr lang="en-US" sz="2000" dirty="0" err="1" smtClean="0"/>
              <a:t>meydana</a:t>
            </a:r>
            <a:r>
              <a:rPr lang="en-US" sz="2000" dirty="0" smtClean="0"/>
              <a:t> </a:t>
            </a:r>
            <a:r>
              <a:rPr lang="en-US" sz="2000" dirty="0" err="1" smtClean="0"/>
              <a:t>gelen</a:t>
            </a:r>
            <a:r>
              <a:rPr lang="en-US" sz="2000" dirty="0" smtClean="0"/>
              <a:t> </a:t>
            </a:r>
            <a:r>
              <a:rPr lang="en-US" sz="2000" dirty="0" err="1" smtClean="0"/>
              <a:t>ölüm</a:t>
            </a:r>
            <a:r>
              <a:rPr lang="en-US" sz="2000" dirty="0" smtClean="0"/>
              <a:t> </a:t>
            </a:r>
            <a:r>
              <a:rPr lang="en-US" sz="2000" dirty="0" err="1" smtClean="0"/>
              <a:t>olaylarında</a:t>
            </a:r>
            <a:r>
              <a:rPr lang="en-US" sz="2000" dirty="0" smtClean="0"/>
              <a:t>, </a:t>
            </a:r>
            <a:r>
              <a:rPr lang="en-US" sz="2000" dirty="0" err="1" smtClean="0"/>
              <a:t>trafik</a:t>
            </a:r>
            <a:r>
              <a:rPr lang="en-US" sz="2000" dirty="0" smtClean="0"/>
              <a:t> </a:t>
            </a:r>
            <a:r>
              <a:rPr lang="en-US" sz="2000" dirty="0" err="1" smtClean="0"/>
              <a:t>kazalarında</a:t>
            </a:r>
            <a:r>
              <a:rPr lang="en-US" sz="2000" dirty="0" smtClean="0"/>
              <a:t> veya </a:t>
            </a:r>
            <a:r>
              <a:rPr lang="en-US" sz="2000" dirty="0" err="1" smtClean="0"/>
              <a:t>fiilin</a:t>
            </a:r>
            <a:r>
              <a:rPr lang="en-US" sz="2000" dirty="0" smtClean="0"/>
              <a:t> </a:t>
            </a:r>
            <a:r>
              <a:rPr lang="en-US" sz="2000" dirty="0" err="1" smtClean="0"/>
              <a:t>gerektirdiği</a:t>
            </a:r>
            <a:r>
              <a:rPr lang="en-US" sz="2000" dirty="0" smtClean="0"/>
              <a:t> </a:t>
            </a:r>
            <a:r>
              <a:rPr lang="en-US" sz="2000" dirty="0" err="1" smtClean="0"/>
              <a:t>diğer</a:t>
            </a:r>
            <a:r>
              <a:rPr lang="en-US" sz="2000" dirty="0" smtClean="0"/>
              <a:t> </a:t>
            </a:r>
            <a:r>
              <a:rPr lang="en-US" sz="2000" dirty="0" err="1" smtClean="0"/>
              <a:t>hallerde</a:t>
            </a:r>
            <a:r>
              <a:rPr lang="tr-TR" sz="2000" dirty="0" smtClean="0"/>
              <a:t> doğru karar verilebilmesi için </a:t>
            </a:r>
            <a:r>
              <a:rPr lang="en-US" sz="2000" dirty="0" smtClean="0"/>
              <a:t> </a:t>
            </a:r>
            <a:r>
              <a:rPr lang="en-US" sz="2000" dirty="0" err="1" smtClean="0"/>
              <a:t>ilgili</a:t>
            </a:r>
            <a:r>
              <a:rPr lang="en-US" sz="2000" dirty="0" smtClean="0"/>
              <a:t> </a:t>
            </a:r>
            <a:r>
              <a:rPr lang="en-US" sz="2000" dirty="0" err="1" smtClean="0"/>
              <a:t>birimlerden</a:t>
            </a:r>
            <a:r>
              <a:rPr lang="en-US" sz="2000" dirty="0" smtClean="0"/>
              <a:t> </a:t>
            </a:r>
            <a:r>
              <a:rPr lang="en-US" sz="2000" b="1" u="heavy" dirty="0" err="1" smtClean="0"/>
              <a:t>bilirkişi</a:t>
            </a:r>
            <a:r>
              <a:rPr lang="en-US" sz="2000" b="1" u="heavy" dirty="0" smtClean="0"/>
              <a:t> </a:t>
            </a:r>
            <a:r>
              <a:rPr lang="en-US" sz="2000" b="1" u="heavy" dirty="0" err="1" smtClean="0"/>
              <a:t>raporu</a:t>
            </a:r>
            <a:r>
              <a:rPr lang="en-US" sz="2000" b="1" u="heavy" dirty="0" smtClean="0"/>
              <a:t> </a:t>
            </a:r>
            <a:r>
              <a:rPr lang="en-US" sz="2000" b="1" u="heavy" dirty="0" err="1" smtClean="0"/>
              <a:t>alınma</a:t>
            </a:r>
            <a:r>
              <a:rPr lang="tr-TR" sz="2000" b="1" u="heavy" dirty="0" smtClean="0"/>
              <a:t>s</a:t>
            </a:r>
            <a:r>
              <a:rPr lang="en-US" sz="2000" b="1" u="heavy" dirty="0" err="1" smtClean="0"/>
              <a:t>ı</a:t>
            </a:r>
            <a:r>
              <a:rPr lang="tr-TR" sz="2000" b="1" u="heavy" dirty="0" smtClean="0"/>
              <a:t> tavsiye edilir.</a:t>
            </a:r>
            <a:r>
              <a:rPr lang="en-US" sz="2000" b="1" dirty="0" smtClean="0"/>
              <a:t> </a:t>
            </a:r>
            <a:r>
              <a:rPr lang="en-US" sz="2000" dirty="0" smtClean="0"/>
              <a:t>Bu </a:t>
            </a:r>
            <a:r>
              <a:rPr lang="en-US" sz="2000" dirty="0" err="1" smtClean="0"/>
              <a:t>hususta</a:t>
            </a:r>
            <a:r>
              <a:rPr lang="en-US" sz="2000" dirty="0" smtClean="0"/>
              <a:t> </a:t>
            </a:r>
            <a:r>
              <a:rPr lang="en-US" sz="2000" dirty="0" err="1" smtClean="0"/>
              <a:t>soruşturmacının</a:t>
            </a:r>
            <a:r>
              <a:rPr lang="en-US" sz="2000" dirty="0" smtClean="0"/>
              <a:t> </a:t>
            </a:r>
            <a:r>
              <a:rPr lang="en-US" sz="2000" dirty="0" err="1" smtClean="0"/>
              <a:t>talebi</a:t>
            </a:r>
            <a:r>
              <a:rPr lang="en-US" sz="2000" dirty="0" smtClean="0"/>
              <a:t> </a:t>
            </a:r>
            <a:r>
              <a:rPr lang="en-US" sz="2000" dirty="0" err="1" smtClean="0"/>
              <a:t>üzerine</a:t>
            </a:r>
            <a:r>
              <a:rPr lang="en-US" sz="2000" dirty="0" smtClean="0"/>
              <a:t> </a:t>
            </a:r>
            <a:r>
              <a:rPr lang="en-US" sz="2000" dirty="0" err="1" smtClean="0"/>
              <a:t>gerekli</a:t>
            </a:r>
            <a:r>
              <a:rPr lang="en-US" sz="2000" dirty="0" smtClean="0"/>
              <a:t> </a:t>
            </a:r>
            <a:r>
              <a:rPr lang="en-US" sz="2000" dirty="0" err="1" smtClean="0"/>
              <a:t>işlemler</a:t>
            </a:r>
            <a:r>
              <a:rPr lang="en-US" sz="2000" dirty="0" smtClean="0"/>
              <a:t> </a:t>
            </a:r>
            <a:r>
              <a:rPr lang="tr-TR" sz="2000" dirty="0" smtClean="0"/>
              <a:t>için </a:t>
            </a:r>
            <a:r>
              <a:rPr lang="en-US" sz="2000" dirty="0" err="1" smtClean="0"/>
              <a:t>kurumların</a:t>
            </a:r>
            <a:r>
              <a:rPr lang="en-US" sz="2000" dirty="0" smtClean="0"/>
              <a:t> </a:t>
            </a:r>
            <a:r>
              <a:rPr lang="en-US" sz="2000" dirty="0" err="1" smtClean="0"/>
              <a:t>ilgili</a:t>
            </a:r>
            <a:r>
              <a:rPr lang="en-US" sz="2000" dirty="0" smtClean="0"/>
              <a:t> </a:t>
            </a:r>
            <a:r>
              <a:rPr lang="en-US" sz="2000" dirty="0" err="1" smtClean="0"/>
              <a:t>birimleri</a:t>
            </a:r>
            <a:r>
              <a:rPr lang="en-US" sz="2000" dirty="0" smtClean="0"/>
              <a:t> </a:t>
            </a:r>
            <a:r>
              <a:rPr lang="en-US" sz="2000" dirty="0" err="1" smtClean="0"/>
              <a:t>tarafından</a:t>
            </a:r>
            <a:r>
              <a:rPr lang="en-US" sz="2000" dirty="0" smtClean="0"/>
              <a:t> </a:t>
            </a:r>
            <a:r>
              <a:rPr lang="en-US" sz="2000" dirty="0" err="1" smtClean="0"/>
              <a:t>bilirkişi</a:t>
            </a:r>
            <a:r>
              <a:rPr lang="en-US" sz="2000" dirty="0" smtClean="0"/>
              <a:t> </a:t>
            </a:r>
            <a:r>
              <a:rPr lang="en-US" sz="2000" dirty="0" err="1" smtClean="0"/>
              <a:t>görevlendirilmelidir</a:t>
            </a:r>
            <a:r>
              <a:rPr lang="en-US" sz="2000" dirty="0" smtClean="0"/>
              <a:t>.</a:t>
            </a:r>
            <a:r>
              <a:rPr lang="en-US" sz="2000" dirty="0"/>
              <a:t> </a:t>
            </a:r>
            <a:endParaRPr lang="tr-TR" sz="2000" dirty="0"/>
          </a:p>
          <a:p>
            <a:pPr marL="342900" lvl="1" indent="-342900"/>
            <a:r>
              <a:rPr lang="en-US" sz="2000" dirty="0" err="1"/>
              <a:t>Soruşturma</a:t>
            </a:r>
            <a:r>
              <a:rPr lang="en-US" sz="2000" dirty="0"/>
              <a:t> </a:t>
            </a:r>
            <a:r>
              <a:rPr lang="en-US" sz="2000" b="1" dirty="0" err="1"/>
              <a:t>raporunun</a:t>
            </a:r>
            <a:r>
              <a:rPr lang="en-US" sz="2000" b="1" dirty="0"/>
              <a:t> </a:t>
            </a:r>
            <a:r>
              <a:rPr lang="en-US" sz="2000" b="1" dirty="0" err="1"/>
              <a:t>ve</a:t>
            </a:r>
            <a:r>
              <a:rPr lang="en-US" sz="2000" b="1" dirty="0"/>
              <a:t> </a:t>
            </a:r>
            <a:r>
              <a:rPr lang="en-US" sz="2000" dirty="0" err="1"/>
              <a:t>dosyasının</a:t>
            </a:r>
            <a:r>
              <a:rPr lang="en-US" sz="2000" dirty="0"/>
              <a:t> </a:t>
            </a:r>
            <a:r>
              <a:rPr lang="en-US" sz="2000" b="1" dirty="0" err="1"/>
              <a:t>en</a:t>
            </a:r>
            <a:r>
              <a:rPr lang="en-US" sz="2000" b="1" dirty="0"/>
              <a:t> </a:t>
            </a:r>
            <a:r>
              <a:rPr lang="en-US" sz="2000" b="1" dirty="0" err="1"/>
              <a:t>az</a:t>
            </a:r>
            <a:r>
              <a:rPr lang="en-US" sz="2000" b="1" dirty="0"/>
              <a:t> </a:t>
            </a:r>
            <a:r>
              <a:rPr lang="en-US" sz="2000" b="1" dirty="0" err="1"/>
              <a:t>iki</a:t>
            </a:r>
            <a:r>
              <a:rPr lang="en-US" sz="2000" b="1" dirty="0"/>
              <a:t> </a:t>
            </a:r>
            <a:r>
              <a:rPr lang="en-US" sz="2000" b="1" dirty="0" err="1"/>
              <a:t>suret</a:t>
            </a:r>
            <a:r>
              <a:rPr lang="en-US" sz="2000" b="1" dirty="0"/>
              <a:t> </a:t>
            </a:r>
            <a:r>
              <a:rPr lang="en-US" sz="2000" b="1" dirty="0" err="1"/>
              <a:t>olması</a:t>
            </a:r>
            <a:r>
              <a:rPr lang="en-US" sz="2000" b="1" dirty="0"/>
              <a:t> </a:t>
            </a:r>
            <a:r>
              <a:rPr lang="en-US" sz="2000" b="1" dirty="0" err="1"/>
              <a:t>gerekmektedir</a:t>
            </a:r>
            <a:r>
              <a:rPr lang="en-US" sz="2000" b="1" dirty="0" smtClean="0"/>
              <a:t>.</a:t>
            </a:r>
            <a:r>
              <a:rPr lang="en-US" sz="2000" b="1" dirty="0"/>
              <a:t> </a:t>
            </a:r>
            <a:endParaRPr lang="tr-TR" sz="2000" dirty="0"/>
          </a:p>
          <a:p>
            <a:pPr marL="342900" lvl="1" indent="-342900"/>
            <a:r>
              <a:rPr lang="en-US" sz="2000" b="1" dirty="0" err="1"/>
              <a:t>Soruşturma</a:t>
            </a:r>
            <a:r>
              <a:rPr lang="en-US" sz="2000" b="1" dirty="0"/>
              <a:t> </a:t>
            </a:r>
            <a:r>
              <a:rPr lang="en-US" sz="2000" b="1" dirty="0" err="1"/>
              <a:t>raporunda</a:t>
            </a:r>
            <a:r>
              <a:rPr lang="en-US" sz="2000" b="1" dirty="0"/>
              <a:t> </a:t>
            </a:r>
            <a:r>
              <a:rPr lang="en-US" sz="2000" b="1" dirty="0" err="1"/>
              <a:t>dosyadaki</a:t>
            </a:r>
            <a:r>
              <a:rPr lang="en-US" sz="2000" b="1" dirty="0"/>
              <a:t> </a:t>
            </a:r>
            <a:r>
              <a:rPr lang="en-US" sz="2000" b="1" dirty="0" err="1"/>
              <a:t>delillere</a:t>
            </a:r>
            <a:r>
              <a:rPr lang="en-US" sz="2000" b="1" dirty="0"/>
              <a:t> </a:t>
            </a:r>
            <a:r>
              <a:rPr lang="en-US" sz="2000" b="1" dirty="0" err="1"/>
              <a:t>göre</a:t>
            </a:r>
            <a:r>
              <a:rPr lang="en-US" sz="2000" b="1" dirty="0"/>
              <a:t> </a:t>
            </a:r>
            <a:r>
              <a:rPr lang="en-US" sz="2000" b="1" dirty="0" err="1"/>
              <a:t>işlenilen</a:t>
            </a:r>
            <a:r>
              <a:rPr lang="en-US" sz="2000" b="1" dirty="0"/>
              <a:t> </a:t>
            </a:r>
            <a:r>
              <a:rPr lang="en-US" sz="2000" b="1" dirty="0" err="1"/>
              <a:t>fiil</a:t>
            </a:r>
            <a:r>
              <a:rPr lang="en-US" sz="2000" b="1" dirty="0"/>
              <a:t> </a:t>
            </a:r>
            <a:r>
              <a:rPr lang="en-US" sz="2000" b="1" dirty="0" err="1"/>
              <a:t>ile</a:t>
            </a:r>
            <a:r>
              <a:rPr lang="en-US" sz="2000" b="1" dirty="0"/>
              <a:t> 657 </a:t>
            </a:r>
            <a:r>
              <a:rPr lang="en-US" sz="2000" b="1" dirty="0" err="1"/>
              <a:t>Sayılı</a:t>
            </a:r>
            <a:r>
              <a:rPr lang="en-US" sz="2000" b="1" dirty="0"/>
              <a:t> </a:t>
            </a:r>
            <a:r>
              <a:rPr lang="en-US" sz="2000" b="1" dirty="0" err="1" smtClean="0"/>
              <a:t>Kanun</a:t>
            </a:r>
            <a:r>
              <a:rPr lang="tr-TR" sz="2000" b="1" dirty="0" smtClean="0"/>
              <a:t>’</a:t>
            </a:r>
            <a:r>
              <a:rPr lang="en-US" sz="2000" b="1" dirty="0" smtClean="0"/>
              <a:t>un </a:t>
            </a:r>
            <a:r>
              <a:rPr lang="en-US" sz="2000" b="1" dirty="0"/>
              <a:t>125. </a:t>
            </a:r>
            <a:r>
              <a:rPr lang="en-US" sz="2000" b="1" dirty="0" err="1"/>
              <a:t>Maddesindeki</a:t>
            </a:r>
            <a:r>
              <a:rPr lang="en-US" sz="2000" b="1" dirty="0"/>
              <a:t> </a:t>
            </a:r>
            <a:r>
              <a:rPr lang="en-US" sz="2000" b="1" dirty="0" err="1"/>
              <a:t>bu</a:t>
            </a:r>
            <a:r>
              <a:rPr lang="en-US" sz="2000" b="1" dirty="0"/>
              <a:t> </a:t>
            </a:r>
            <a:r>
              <a:rPr lang="en-US" sz="2000" b="1" dirty="0" err="1"/>
              <a:t>fiile</a:t>
            </a:r>
            <a:r>
              <a:rPr lang="en-US" sz="2000" b="1" dirty="0"/>
              <a:t> </a:t>
            </a:r>
            <a:r>
              <a:rPr lang="en-US" sz="2000" b="1" dirty="0" err="1"/>
              <a:t>karşılık</a:t>
            </a:r>
            <a:r>
              <a:rPr lang="en-US" sz="2000" b="1" dirty="0"/>
              <a:t> </a:t>
            </a:r>
            <a:r>
              <a:rPr lang="en-US" sz="2000" b="1" dirty="0" err="1"/>
              <a:t>gelen</a:t>
            </a:r>
            <a:r>
              <a:rPr lang="en-US" sz="2000" b="1" dirty="0"/>
              <a:t> </a:t>
            </a:r>
            <a:r>
              <a:rPr lang="en-US" sz="2000" b="1" dirty="0" err="1"/>
              <a:t>madde</a:t>
            </a:r>
            <a:r>
              <a:rPr lang="en-US" sz="2000" b="1" dirty="0"/>
              <a:t> </a:t>
            </a:r>
            <a:r>
              <a:rPr lang="en-US" sz="2000" b="1" dirty="0" err="1"/>
              <a:t>belirtilerek</a:t>
            </a:r>
            <a:r>
              <a:rPr lang="en-US" sz="2000" b="1" dirty="0"/>
              <a:t> </a:t>
            </a:r>
            <a:r>
              <a:rPr lang="en-US" sz="2000" b="1" dirty="0" err="1"/>
              <a:t>ceza</a:t>
            </a:r>
            <a:r>
              <a:rPr lang="en-US" sz="2000" b="1" dirty="0"/>
              <a:t> </a:t>
            </a:r>
            <a:r>
              <a:rPr lang="en-US" sz="2000" b="1" dirty="0" err="1"/>
              <a:t>teklif</a:t>
            </a:r>
            <a:r>
              <a:rPr lang="en-US" sz="2000" b="1" dirty="0"/>
              <a:t> </a:t>
            </a:r>
            <a:r>
              <a:rPr lang="en-US" sz="2000" b="1" dirty="0" err="1"/>
              <a:t>edilir</a:t>
            </a:r>
            <a:r>
              <a:rPr lang="en-US" sz="2000" b="1" dirty="0" smtClean="0"/>
              <a:t>.</a:t>
            </a:r>
            <a:r>
              <a:rPr lang="en-US" sz="2000" dirty="0"/>
              <a:t> </a:t>
            </a:r>
            <a:endParaRPr lang="tr-TR" sz="2000" dirty="0"/>
          </a:p>
          <a:p>
            <a:pPr marL="342900" lvl="1" indent="-342900"/>
            <a:r>
              <a:rPr lang="en-US" sz="2000" b="1" dirty="0" err="1"/>
              <a:t>Soruşturmacı</a:t>
            </a:r>
            <a:r>
              <a:rPr lang="en-US" sz="2000" b="1" dirty="0"/>
              <a:t> </a:t>
            </a:r>
            <a:r>
              <a:rPr lang="en-US" sz="2000" b="1" dirty="0" err="1"/>
              <a:t>personelin</a:t>
            </a:r>
            <a:r>
              <a:rPr lang="en-US" sz="2000" b="1" dirty="0"/>
              <a:t> </a:t>
            </a:r>
            <a:r>
              <a:rPr lang="en-US" sz="2000" b="1" dirty="0" err="1"/>
              <a:t>ödül</a:t>
            </a:r>
            <a:r>
              <a:rPr lang="en-US" sz="2000" b="1" dirty="0"/>
              <a:t>, </a:t>
            </a:r>
            <a:r>
              <a:rPr lang="en-US" sz="2000" b="1" dirty="0" err="1"/>
              <a:t>ceza</a:t>
            </a:r>
            <a:r>
              <a:rPr lang="en-US" sz="2000" b="1" dirty="0"/>
              <a:t> </a:t>
            </a:r>
            <a:r>
              <a:rPr lang="en-US" sz="2000" b="1" dirty="0" err="1"/>
              <a:t>başarı</a:t>
            </a:r>
            <a:r>
              <a:rPr lang="en-US" sz="2000" b="1" dirty="0"/>
              <a:t> </a:t>
            </a:r>
            <a:r>
              <a:rPr lang="en-US" sz="2000" b="1" dirty="0" err="1"/>
              <a:t>durumuna</a:t>
            </a:r>
            <a:r>
              <a:rPr lang="en-US" sz="2000" b="1" dirty="0"/>
              <a:t> </a:t>
            </a:r>
            <a:r>
              <a:rPr lang="en-US" sz="2000" b="1" dirty="0" err="1"/>
              <a:t>göre</a:t>
            </a:r>
            <a:r>
              <a:rPr lang="en-US" sz="2000" b="1" dirty="0"/>
              <a:t> </a:t>
            </a:r>
            <a:r>
              <a:rPr lang="en-US" sz="2000" b="1" u="sng" dirty="0" err="1"/>
              <a:t>bir</a:t>
            </a:r>
            <a:r>
              <a:rPr lang="en-US" sz="2000" b="1" u="sng" dirty="0"/>
              <a:t> alt </a:t>
            </a:r>
            <a:r>
              <a:rPr lang="en-US" sz="2000" b="1" u="sng" dirty="0" err="1"/>
              <a:t>ceza</a:t>
            </a:r>
            <a:r>
              <a:rPr lang="en-US" sz="2000" b="1" u="sng" dirty="0"/>
              <a:t> </a:t>
            </a:r>
            <a:r>
              <a:rPr lang="en-US" sz="2000" b="1" u="sng" dirty="0" err="1"/>
              <a:t>teklifi</a:t>
            </a:r>
            <a:r>
              <a:rPr lang="en-US" sz="2000" b="1" u="sng" dirty="0"/>
              <a:t> </a:t>
            </a:r>
            <a:r>
              <a:rPr lang="en-US" sz="2000" b="1" u="sng" dirty="0" err="1"/>
              <a:t>sunmamalı</a:t>
            </a:r>
            <a:r>
              <a:rPr lang="en-US" sz="2000" b="1" dirty="0"/>
              <a:t>, </a:t>
            </a:r>
            <a:r>
              <a:rPr lang="en-US" sz="2000" b="1" dirty="0" err="1"/>
              <a:t>bunun</a:t>
            </a:r>
            <a:r>
              <a:rPr lang="en-US" sz="2000" b="1" dirty="0"/>
              <a:t> </a:t>
            </a:r>
            <a:r>
              <a:rPr lang="en-US" sz="2000" b="1" dirty="0" err="1"/>
              <a:t>takdiri</a:t>
            </a:r>
            <a:r>
              <a:rPr lang="en-US" sz="2000" b="1" dirty="0"/>
              <a:t> </a:t>
            </a:r>
            <a:r>
              <a:rPr lang="en-US" sz="2000" b="1" dirty="0" err="1"/>
              <a:t>disiplin</a:t>
            </a:r>
            <a:r>
              <a:rPr lang="en-US" sz="2000" b="1" dirty="0"/>
              <a:t> </a:t>
            </a:r>
            <a:r>
              <a:rPr lang="en-US" sz="2000" b="1" dirty="0" err="1"/>
              <a:t>amirine</a:t>
            </a:r>
            <a:r>
              <a:rPr lang="en-US" sz="2000" b="1" dirty="0"/>
              <a:t> veya </a:t>
            </a:r>
            <a:r>
              <a:rPr lang="en-US" sz="2000" b="1" dirty="0" err="1"/>
              <a:t>disiplin</a:t>
            </a:r>
            <a:r>
              <a:rPr lang="en-US" sz="2000" b="1" dirty="0"/>
              <a:t> </a:t>
            </a:r>
            <a:r>
              <a:rPr lang="en-US" sz="2000" b="1" dirty="0" err="1"/>
              <a:t>kuruluna</a:t>
            </a:r>
            <a:r>
              <a:rPr lang="en-US" sz="2000" b="1" dirty="0"/>
              <a:t> </a:t>
            </a:r>
            <a:r>
              <a:rPr lang="en-US" sz="2000" b="1" dirty="0" err="1"/>
              <a:t>bırakılmalıdır</a:t>
            </a:r>
            <a:r>
              <a:rPr lang="en-US" sz="2000" b="1" dirty="0"/>
              <a:t>. </a:t>
            </a:r>
            <a:r>
              <a:rPr lang="en-US" sz="2000" dirty="0"/>
              <a:t> </a:t>
            </a:r>
          </a:p>
          <a:p>
            <a:r>
              <a:rPr lang="en-US" sz="2000" dirty="0" err="1" smtClean="0"/>
              <a:t>Disiplin</a:t>
            </a:r>
            <a:r>
              <a:rPr lang="en-US" sz="2000" dirty="0" smtClean="0"/>
              <a:t> </a:t>
            </a:r>
            <a:r>
              <a:rPr lang="en-US" sz="2000" dirty="0" err="1" smtClean="0"/>
              <a:t>soruşturma</a:t>
            </a:r>
            <a:r>
              <a:rPr lang="en-US" sz="2000" dirty="0" smtClean="0"/>
              <a:t> </a:t>
            </a:r>
            <a:r>
              <a:rPr lang="en-US" sz="2000" dirty="0" err="1" smtClean="0"/>
              <a:t>dosyası</a:t>
            </a:r>
            <a:r>
              <a:rPr lang="en-US" sz="2000" dirty="0" smtClean="0"/>
              <a:t> </a:t>
            </a:r>
            <a:r>
              <a:rPr lang="en-US" sz="2000" dirty="0" err="1" smtClean="0"/>
              <a:t>hazırlanırken</a:t>
            </a:r>
            <a:r>
              <a:rPr lang="en-US" sz="2000" dirty="0" smtClean="0"/>
              <a:t> </a:t>
            </a:r>
            <a:r>
              <a:rPr lang="en-US" sz="2000" dirty="0" err="1" smtClean="0"/>
              <a:t>konuyu</a:t>
            </a:r>
            <a:r>
              <a:rPr lang="en-US" sz="2000" dirty="0" smtClean="0"/>
              <a:t> </a:t>
            </a:r>
            <a:r>
              <a:rPr lang="en-US" sz="2000" dirty="0" err="1" smtClean="0"/>
              <a:t>açıklığa</a:t>
            </a:r>
            <a:r>
              <a:rPr lang="en-US" sz="2000" dirty="0" smtClean="0"/>
              <a:t> </a:t>
            </a:r>
            <a:r>
              <a:rPr lang="en-US" sz="2000" dirty="0" err="1" smtClean="0"/>
              <a:t>kavuşturacak</a:t>
            </a:r>
            <a:r>
              <a:rPr lang="en-US" sz="2000" dirty="0" smtClean="0"/>
              <a:t> </a:t>
            </a:r>
            <a:r>
              <a:rPr lang="en-US" sz="2000" dirty="0" err="1" smtClean="0"/>
              <a:t>ve</a:t>
            </a:r>
            <a:r>
              <a:rPr lang="en-US" sz="2000" dirty="0" smtClean="0"/>
              <a:t> </a:t>
            </a:r>
            <a:r>
              <a:rPr lang="en-US" sz="2000" dirty="0" err="1" smtClean="0"/>
              <a:t>disiplin</a:t>
            </a:r>
            <a:r>
              <a:rPr lang="en-US" sz="2000" dirty="0" smtClean="0"/>
              <a:t> </a:t>
            </a:r>
            <a:r>
              <a:rPr lang="en-US" sz="2000" dirty="0" err="1" smtClean="0"/>
              <a:t>amiri</a:t>
            </a:r>
            <a:r>
              <a:rPr lang="en-US" sz="2000" dirty="0" smtClean="0"/>
              <a:t> veya </a:t>
            </a:r>
            <a:r>
              <a:rPr lang="en-US" sz="2000" dirty="0" err="1" smtClean="0"/>
              <a:t>disiplin</a:t>
            </a:r>
            <a:r>
              <a:rPr lang="en-US" sz="2000" dirty="0" smtClean="0"/>
              <a:t> </a:t>
            </a:r>
            <a:r>
              <a:rPr lang="en-US" sz="2000" dirty="0" err="1" smtClean="0"/>
              <a:t>kurulunun</a:t>
            </a:r>
            <a:r>
              <a:rPr lang="en-US" sz="2000" dirty="0" smtClean="0"/>
              <a:t> </a:t>
            </a:r>
            <a:r>
              <a:rPr lang="en-US" sz="2000" dirty="0" err="1" smtClean="0"/>
              <a:t>karar</a:t>
            </a:r>
            <a:r>
              <a:rPr lang="en-US" sz="2000" dirty="0" smtClean="0"/>
              <a:t> </a:t>
            </a:r>
            <a:r>
              <a:rPr lang="en-US" sz="2000" dirty="0" err="1" smtClean="0"/>
              <a:t>vermesini</a:t>
            </a:r>
            <a:r>
              <a:rPr lang="en-US" sz="2000" dirty="0" smtClean="0"/>
              <a:t> </a:t>
            </a:r>
            <a:r>
              <a:rPr lang="en-US" sz="2000" dirty="0" err="1" smtClean="0"/>
              <a:t>sağlayacak</a:t>
            </a:r>
            <a:r>
              <a:rPr lang="en-US" sz="2000" dirty="0" smtClean="0"/>
              <a:t> </a:t>
            </a:r>
            <a:r>
              <a:rPr lang="en-US" sz="2000" dirty="0" err="1" smtClean="0"/>
              <a:t>tüm</a:t>
            </a:r>
            <a:r>
              <a:rPr lang="en-US" sz="2000" dirty="0" smtClean="0"/>
              <a:t> </a:t>
            </a:r>
            <a:r>
              <a:rPr lang="en-US" sz="2000" dirty="0" err="1" smtClean="0"/>
              <a:t>bilgi</a:t>
            </a:r>
            <a:r>
              <a:rPr lang="en-US" sz="2000" dirty="0" smtClean="0"/>
              <a:t>, </a:t>
            </a:r>
            <a:r>
              <a:rPr lang="en-US" sz="2000" dirty="0" err="1" smtClean="0"/>
              <a:t>belge</a:t>
            </a:r>
            <a:r>
              <a:rPr lang="en-US" sz="2000" dirty="0" smtClean="0"/>
              <a:t>, </a:t>
            </a:r>
            <a:r>
              <a:rPr lang="en-US" sz="2000" dirty="0" err="1" smtClean="0"/>
              <a:t>ifade</a:t>
            </a:r>
            <a:r>
              <a:rPr lang="en-US" sz="2000" dirty="0" smtClean="0"/>
              <a:t> </a:t>
            </a:r>
            <a:r>
              <a:rPr lang="en-US" sz="2000" dirty="0" err="1" smtClean="0"/>
              <a:t>ve</a:t>
            </a:r>
            <a:r>
              <a:rPr lang="en-US" sz="2000" dirty="0" smtClean="0"/>
              <a:t> </a:t>
            </a:r>
            <a:r>
              <a:rPr lang="en-US" sz="2000" dirty="0" err="1" smtClean="0"/>
              <a:t>ekler</a:t>
            </a:r>
            <a:r>
              <a:rPr lang="en-US" sz="2000" dirty="0" smtClean="0"/>
              <a:t> </a:t>
            </a:r>
            <a:r>
              <a:rPr lang="en-US" sz="2000" dirty="0" err="1" smtClean="0"/>
              <a:t>toplanmalı</a:t>
            </a:r>
            <a:r>
              <a:rPr lang="en-US" sz="2000" dirty="0" smtClean="0"/>
              <a:t>, </a:t>
            </a:r>
            <a:r>
              <a:rPr lang="en-US" sz="2000" dirty="0" err="1" smtClean="0"/>
              <a:t>eksik</a:t>
            </a:r>
            <a:r>
              <a:rPr lang="en-US" sz="2000" dirty="0" smtClean="0"/>
              <a:t> </a:t>
            </a:r>
            <a:r>
              <a:rPr lang="en-US" sz="2000" dirty="0" err="1" smtClean="0"/>
              <a:t>bilgi</a:t>
            </a:r>
            <a:r>
              <a:rPr lang="en-US" sz="2000" dirty="0" smtClean="0"/>
              <a:t> </a:t>
            </a:r>
            <a:r>
              <a:rPr lang="en-US" sz="2000" dirty="0" err="1" smtClean="0"/>
              <a:t>ve</a:t>
            </a:r>
            <a:r>
              <a:rPr lang="en-US" sz="2000" dirty="0" smtClean="0"/>
              <a:t> </a:t>
            </a:r>
            <a:r>
              <a:rPr lang="en-US" sz="2000" dirty="0" err="1" smtClean="0"/>
              <a:t>belge</a:t>
            </a:r>
            <a:r>
              <a:rPr lang="en-US" sz="2000" dirty="0" smtClean="0"/>
              <a:t> </a:t>
            </a:r>
            <a:r>
              <a:rPr lang="en-US" sz="2000" dirty="0" err="1" smtClean="0"/>
              <a:t>bırakılmamalıdır</a:t>
            </a:r>
            <a:r>
              <a:rPr lang="en-US" sz="2000" dirty="0" smtClean="0"/>
              <a:t>.</a:t>
            </a:r>
            <a:endParaRPr lang="tr-TR" sz="2000" dirty="0"/>
          </a:p>
        </p:txBody>
      </p:sp>
      <p:sp>
        <p:nvSpPr>
          <p:cNvPr id="4" name="Altbilgi Yer Tutucusu 3"/>
          <p:cNvSpPr>
            <a:spLocks noGrp="1"/>
          </p:cNvSpPr>
          <p:nvPr>
            <p:ph type="ftr" sz="quarter" idx="11"/>
          </p:nvPr>
        </p:nvSpPr>
        <p:spPr>
          <a:xfrm>
            <a:off x="7275871" y="6341802"/>
            <a:ext cx="4328354"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520642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2200" y="1358901"/>
            <a:ext cx="10858501" cy="4776907"/>
          </a:xfrm>
        </p:spPr>
        <p:txBody>
          <a:bodyPr>
            <a:noAutofit/>
          </a:bodyPr>
          <a:lstStyle/>
          <a:p>
            <a:r>
              <a:rPr lang="en-US" sz="1900" b="1" dirty="0" err="1"/>
              <a:t>Soruşturma</a:t>
            </a:r>
            <a:r>
              <a:rPr lang="en-US" sz="1900" b="1" dirty="0"/>
              <a:t> </a:t>
            </a:r>
            <a:r>
              <a:rPr lang="en-US" sz="1900" b="1" dirty="0" err="1"/>
              <a:t>Dosyasının</a:t>
            </a:r>
            <a:r>
              <a:rPr lang="en-US" sz="1900" b="1" dirty="0"/>
              <a:t> </a:t>
            </a:r>
            <a:r>
              <a:rPr lang="en-US" sz="1900" b="1" dirty="0" err="1"/>
              <a:t>Yetkili</a:t>
            </a:r>
            <a:r>
              <a:rPr lang="en-US" sz="1900" b="1" dirty="0"/>
              <a:t> </a:t>
            </a:r>
            <a:r>
              <a:rPr lang="en-US" sz="1900" b="1" dirty="0" err="1"/>
              <a:t>Makama</a:t>
            </a:r>
            <a:r>
              <a:rPr lang="en-US" sz="1900" b="1" dirty="0"/>
              <a:t> </a:t>
            </a:r>
            <a:r>
              <a:rPr lang="en-US" sz="1900" b="1" dirty="0" err="1"/>
              <a:t>Tesliminden</a:t>
            </a:r>
            <a:r>
              <a:rPr lang="en-US" sz="1900" b="1" dirty="0"/>
              <a:t> </a:t>
            </a:r>
            <a:r>
              <a:rPr lang="en-US" sz="1900" b="1" dirty="0" err="1"/>
              <a:t>Sonra</a:t>
            </a:r>
            <a:r>
              <a:rPr lang="en-US" sz="1900" b="1" dirty="0"/>
              <a:t> </a:t>
            </a:r>
            <a:r>
              <a:rPr lang="en-US" sz="1900" b="1" dirty="0" err="1"/>
              <a:t>Yapılacak</a:t>
            </a:r>
            <a:r>
              <a:rPr lang="en-US" sz="1900" b="1" dirty="0"/>
              <a:t> </a:t>
            </a:r>
            <a:r>
              <a:rPr lang="en-US" sz="1900" b="1" dirty="0" err="1" smtClean="0"/>
              <a:t>İşlemler</a:t>
            </a:r>
            <a:r>
              <a:rPr lang="en-US" sz="1900" b="1" dirty="0"/>
              <a:t> </a:t>
            </a:r>
            <a:endParaRPr lang="tr-TR" sz="1900" dirty="0"/>
          </a:p>
          <a:p>
            <a:r>
              <a:rPr lang="en-US" sz="1900" dirty="0" err="1"/>
              <a:t>Soruşturma</a:t>
            </a:r>
            <a:r>
              <a:rPr lang="en-US" sz="1900" dirty="0"/>
              <a:t> </a:t>
            </a:r>
            <a:r>
              <a:rPr lang="en-US" sz="1900" dirty="0" err="1"/>
              <a:t>dosyasının</a:t>
            </a:r>
            <a:r>
              <a:rPr lang="en-US" sz="1900" dirty="0"/>
              <a:t> </a:t>
            </a:r>
            <a:r>
              <a:rPr lang="en-US" sz="1900" dirty="0" err="1"/>
              <a:t>usul</a:t>
            </a:r>
            <a:r>
              <a:rPr lang="en-US" sz="1900" dirty="0"/>
              <a:t> </a:t>
            </a:r>
            <a:r>
              <a:rPr lang="en-US" sz="1900" dirty="0" err="1"/>
              <a:t>işlemleri</a:t>
            </a:r>
            <a:r>
              <a:rPr lang="en-US" sz="1900" dirty="0"/>
              <a:t> </a:t>
            </a:r>
            <a:r>
              <a:rPr lang="en-US" sz="1900" dirty="0" err="1"/>
              <a:t>açısından</a:t>
            </a:r>
            <a:r>
              <a:rPr lang="en-US" sz="1900" dirty="0"/>
              <a:t> </a:t>
            </a:r>
            <a:r>
              <a:rPr lang="en-US" sz="1900" dirty="0" err="1"/>
              <a:t>incelenmesi</a:t>
            </a:r>
            <a:r>
              <a:rPr lang="en-US" sz="1900" dirty="0" smtClean="0"/>
              <a:t>;</a:t>
            </a:r>
            <a:r>
              <a:rPr lang="en-US" sz="1900" dirty="0"/>
              <a:t> </a:t>
            </a:r>
            <a:endParaRPr lang="tr-TR" sz="1900" dirty="0"/>
          </a:p>
          <a:p>
            <a:pPr lvl="0"/>
            <a:r>
              <a:rPr lang="en-US" sz="1900" dirty="0" err="1"/>
              <a:t>Soruşturma</a:t>
            </a:r>
            <a:r>
              <a:rPr lang="en-US" sz="1900" dirty="0"/>
              <a:t> </a:t>
            </a:r>
            <a:r>
              <a:rPr lang="en-US" sz="1900" dirty="0" err="1"/>
              <a:t>dosyasının</a:t>
            </a:r>
            <a:r>
              <a:rPr lang="en-US" sz="1900" dirty="0"/>
              <a:t> </a:t>
            </a:r>
            <a:r>
              <a:rPr lang="en-US" sz="1900" u="heavy" dirty="0" err="1"/>
              <a:t>dizi</a:t>
            </a:r>
            <a:r>
              <a:rPr lang="en-US" sz="1900" u="heavy" dirty="0"/>
              <a:t> </a:t>
            </a:r>
            <a:r>
              <a:rPr lang="en-US" sz="1900" u="heavy" dirty="0" err="1"/>
              <a:t>pusulasına</a:t>
            </a:r>
            <a:r>
              <a:rPr lang="en-US" sz="1900" u="heavy" dirty="0"/>
              <a:t> </a:t>
            </a:r>
            <a:r>
              <a:rPr lang="en-US" sz="1900" u="heavy" dirty="0" err="1"/>
              <a:t>uygun</a:t>
            </a:r>
            <a:r>
              <a:rPr lang="en-US" sz="1900" u="heavy" dirty="0"/>
              <a:t> </a:t>
            </a:r>
            <a:r>
              <a:rPr lang="en-US" sz="1900" u="heavy" dirty="0" err="1"/>
              <a:t>hazırlanıp</a:t>
            </a:r>
            <a:r>
              <a:rPr lang="en-US" sz="1900" u="heavy" dirty="0"/>
              <a:t> </a:t>
            </a:r>
            <a:r>
              <a:rPr lang="en-US" sz="1900" u="heavy" dirty="0" err="1"/>
              <a:t>hazırlanmadığı</a:t>
            </a:r>
            <a:r>
              <a:rPr lang="en-US" sz="1900" dirty="0"/>
              <a:t>,</a:t>
            </a:r>
            <a:endParaRPr lang="tr-TR" sz="1900" dirty="0"/>
          </a:p>
          <a:p>
            <a:pPr lvl="0"/>
            <a:r>
              <a:rPr lang="en-US" sz="1900" dirty="0" err="1"/>
              <a:t>Soruşturma</a:t>
            </a:r>
            <a:r>
              <a:rPr lang="en-US" sz="1900" dirty="0"/>
              <a:t> </a:t>
            </a:r>
            <a:r>
              <a:rPr lang="en-US" sz="1900" dirty="0" err="1"/>
              <a:t>raporunun</a:t>
            </a:r>
            <a:r>
              <a:rPr lang="en-US" sz="1900" dirty="0"/>
              <a:t> </a:t>
            </a:r>
            <a:r>
              <a:rPr lang="en-US" sz="1900" dirty="0" err="1"/>
              <a:t>ve</a:t>
            </a:r>
            <a:r>
              <a:rPr lang="en-US" sz="1900" dirty="0"/>
              <a:t> </a:t>
            </a:r>
            <a:r>
              <a:rPr lang="en-US" sz="1900" dirty="0" err="1"/>
              <a:t>dosyasının</a:t>
            </a:r>
            <a:r>
              <a:rPr lang="en-US" sz="1900" dirty="0"/>
              <a:t> </a:t>
            </a:r>
            <a:r>
              <a:rPr lang="en-US" sz="1900" u="heavy" dirty="0" err="1"/>
              <a:t>iki</a:t>
            </a:r>
            <a:r>
              <a:rPr lang="en-US" sz="1900" u="heavy" dirty="0"/>
              <a:t> </a:t>
            </a:r>
            <a:r>
              <a:rPr lang="en-US" sz="1900" u="heavy" dirty="0" err="1"/>
              <a:t>nüsha</a:t>
            </a:r>
            <a:r>
              <a:rPr lang="en-US" sz="1900" u="heavy" dirty="0"/>
              <a:t> </a:t>
            </a:r>
            <a:r>
              <a:rPr lang="en-US" sz="1900" u="heavy" dirty="0" err="1"/>
              <a:t>olup</a:t>
            </a:r>
            <a:r>
              <a:rPr lang="en-US" sz="1900" u="heavy" dirty="0"/>
              <a:t> </a:t>
            </a:r>
            <a:r>
              <a:rPr lang="en-US" sz="1900" u="heavy" dirty="0" err="1"/>
              <a:t>olmadığı</a:t>
            </a:r>
            <a:r>
              <a:rPr lang="en-US" sz="1900" dirty="0"/>
              <a:t>,</a:t>
            </a:r>
            <a:endParaRPr lang="tr-TR" sz="1900" dirty="0"/>
          </a:p>
          <a:p>
            <a:pPr lvl="0"/>
            <a:r>
              <a:rPr lang="en-US" sz="1900" dirty="0" err="1"/>
              <a:t>Soruşturma</a:t>
            </a:r>
            <a:r>
              <a:rPr lang="en-US" sz="1900" dirty="0"/>
              <a:t> </a:t>
            </a:r>
            <a:r>
              <a:rPr lang="en-US" sz="1900" dirty="0" err="1"/>
              <a:t>raporunun</a:t>
            </a:r>
            <a:r>
              <a:rPr lang="en-US" sz="1900" dirty="0"/>
              <a:t> her </a:t>
            </a:r>
            <a:r>
              <a:rPr lang="en-US" sz="1900" dirty="0" err="1"/>
              <a:t>bir</a:t>
            </a:r>
            <a:r>
              <a:rPr lang="en-US" sz="1900" dirty="0"/>
              <a:t> </a:t>
            </a:r>
            <a:r>
              <a:rPr lang="en-US" sz="1900" dirty="0" err="1"/>
              <a:t>sayfasının</a:t>
            </a:r>
            <a:r>
              <a:rPr lang="en-US" sz="1900" dirty="0"/>
              <a:t> </a:t>
            </a:r>
            <a:r>
              <a:rPr lang="en-US" sz="1900" dirty="0" err="1"/>
              <a:t>soruşturmacı</a:t>
            </a:r>
            <a:r>
              <a:rPr lang="en-US" sz="1900" dirty="0"/>
              <a:t> </a:t>
            </a:r>
            <a:r>
              <a:rPr lang="en-US" sz="1900" dirty="0" err="1"/>
              <a:t>tarafından</a:t>
            </a:r>
            <a:r>
              <a:rPr lang="en-US" sz="1900" dirty="0"/>
              <a:t> </a:t>
            </a:r>
            <a:r>
              <a:rPr lang="en-US" sz="1900" u="heavy" dirty="0" err="1"/>
              <a:t>imzalanıp</a:t>
            </a:r>
            <a:r>
              <a:rPr lang="en-US" sz="1900" u="heavy" dirty="0"/>
              <a:t> </a:t>
            </a:r>
            <a:r>
              <a:rPr lang="en-US" sz="1900" u="heavy" dirty="0" err="1"/>
              <a:t>imzalanmadığı</a:t>
            </a:r>
            <a:r>
              <a:rPr lang="en-US" sz="1900" dirty="0"/>
              <a:t>,</a:t>
            </a:r>
            <a:endParaRPr lang="tr-TR" sz="1900" dirty="0"/>
          </a:p>
          <a:p>
            <a:pPr lvl="0"/>
            <a:r>
              <a:rPr lang="en-US" sz="1900" u="heavy" dirty="0" err="1"/>
              <a:t>İfadelerin</a:t>
            </a:r>
            <a:r>
              <a:rPr lang="en-US" sz="1900" dirty="0"/>
              <a:t> </a:t>
            </a:r>
            <a:r>
              <a:rPr lang="en-US" sz="1900" dirty="0" smtClean="0"/>
              <a:t>(</a:t>
            </a:r>
            <a:r>
              <a:rPr lang="tr-TR" sz="1900" dirty="0" smtClean="0"/>
              <a:t>hakkında soruşturma yapılan</a:t>
            </a:r>
            <a:r>
              <a:rPr lang="en-US" sz="1900" dirty="0" smtClean="0"/>
              <a:t>, </a:t>
            </a:r>
            <a:r>
              <a:rPr lang="en-US" sz="1900" dirty="0" err="1"/>
              <a:t>tanık</a:t>
            </a:r>
            <a:r>
              <a:rPr lang="en-US" sz="1900" dirty="0"/>
              <a:t> </a:t>
            </a:r>
            <a:r>
              <a:rPr lang="en-US" sz="1900" dirty="0" err="1"/>
              <a:t>ve</a:t>
            </a:r>
            <a:r>
              <a:rPr lang="en-US" sz="1900" dirty="0"/>
              <a:t> </a:t>
            </a:r>
            <a:r>
              <a:rPr lang="en-US" sz="1900" dirty="0" err="1" smtClean="0"/>
              <a:t>şikayetçi</a:t>
            </a:r>
            <a:r>
              <a:rPr lang="tr-TR" sz="1900" dirty="0" smtClean="0"/>
              <a:t> ifadeleri</a:t>
            </a:r>
            <a:r>
              <a:rPr lang="en-US" sz="1900" dirty="0" smtClean="0"/>
              <a:t>) </a:t>
            </a:r>
            <a:r>
              <a:rPr lang="en-US" sz="1900" dirty="0" err="1"/>
              <a:t>eksiksiz</a:t>
            </a:r>
            <a:r>
              <a:rPr lang="en-US" sz="1900" dirty="0"/>
              <a:t> </a:t>
            </a:r>
            <a:r>
              <a:rPr lang="en-US" sz="1900" dirty="0" err="1"/>
              <a:t>olup</a:t>
            </a:r>
            <a:r>
              <a:rPr lang="en-US" sz="1900" dirty="0"/>
              <a:t> </a:t>
            </a:r>
            <a:r>
              <a:rPr lang="en-US" sz="1900" dirty="0" err="1"/>
              <a:t>olmadığı</a:t>
            </a:r>
            <a:r>
              <a:rPr lang="en-US" sz="1900" dirty="0"/>
              <a:t>,</a:t>
            </a:r>
            <a:endParaRPr lang="tr-TR" sz="1900" dirty="0"/>
          </a:p>
          <a:p>
            <a:pPr lvl="0"/>
            <a:r>
              <a:rPr lang="en-US" sz="1900" u="heavy" dirty="0" err="1"/>
              <a:t>Delillerin</a:t>
            </a:r>
            <a:r>
              <a:rPr lang="en-US" sz="1900" u="heavy" dirty="0"/>
              <a:t> </a:t>
            </a:r>
            <a:r>
              <a:rPr lang="en-US" sz="1900" u="heavy" dirty="0" err="1"/>
              <a:t>eksiksiz</a:t>
            </a:r>
            <a:r>
              <a:rPr lang="en-US" sz="1900" u="heavy" dirty="0"/>
              <a:t> </a:t>
            </a:r>
            <a:r>
              <a:rPr lang="en-US" sz="1900" u="heavy" dirty="0" err="1"/>
              <a:t>toplanıp</a:t>
            </a:r>
            <a:r>
              <a:rPr lang="en-US" sz="1900" u="heavy" dirty="0"/>
              <a:t> </a:t>
            </a:r>
            <a:r>
              <a:rPr lang="en-US" sz="1900" u="heavy" dirty="0" err="1"/>
              <a:t>toplanmadığı</a:t>
            </a:r>
            <a:r>
              <a:rPr lang="en-US" sz="1900" u="heavy" dirty="0"/>
              <a:t>,</a:t>
            </a:r>
            <a:endParaRPr lang="tr-TR" sz="1900" dirty="0"/>
          </a:p>
          <a:p>
            <a:pPr lvl="0"/>
            <a:r>
              <a:rPr lang="en-US" sz="1900" dirty="0" err="1"/>
              <a:t>Hakkında</a:t>
            </a:r>
            <a:r>
              <a:rPr lang="en-US" sz="1900" dirty="0"/>
              <a:t> </a:t>
            </a:r>
            <a:r>
              <a:rPr lang="en-US" sz="1900" dirty="0" err="1"/>
              <a:t>soruşturma</a:t>
            </a:r>
            <a:r>
              <a:rPr lang="en-US" sz="1900" dirty="0"/>
              <a:t> </a:t>
            </a:r>
            <a:r>
              <a:rPr lang="en-US" sz="1900" dirty="0" err="1"/>
              <a:t>yapılanın</a:t>
            </a:r>
            <a:r>
              <a:rPr lang="en-US" sz="1900" dirty="0"/>
              <a:t> </a:t>
            </a:r>
            <a:r>
              <a:rPr lang="en-US" sz="1900" u="heavy" dirty="0" err="1"/>
              <a:t>savunma</a:t>
            </a:r>
            <a:r>
              <a:rPr lang="en-US" sz="1900" u="heavy" dirty="0"/>
              <a:t> </a:t>
            </a:r>
            <a:r>
              <a:rPr lang="en-US" sz="1900" u="heavy" dirty="0" err="1"/>
              <a:t>hakkına</a:t>
            </a:r>
            <a:r>
              <a:rPr lang="en-US" sz="1900" u="heavy" dirty="0"/>
              <a:t> </a:t>
            </a:r>
            <a:r>
              <a:rPr lang="en-US" sz="1900" u="heavy" dirty="0" err="1"/>
              <a:t>riayet</a:t>
            </a:r>
            <a:r>
              <a:rPr lang="en-US" sz="1900" u="heavy" dirty="0"/>
              <a:t> </a:t>
            </a:r>
            <a:r>
              <a:rPr lang="en-US" sz="1900" u="heavy" dirty="0" err="1"/>
              <a:t>edilip</a:t>
            </a:r>
            <a:r>
              <a:rPr lang="en-US" sz="1900" u="heavy" dirty="0"/>
              <a:t> </a:t>
            </a:r>
            <a:r>
              <a:rPr lang="en-US" sz="1900" u="heavy" dirty="0" err="1"/>
              <a:t>edilmediği</a:t>
            </a:r>
            <a:r>
              <a:rPr lang="en-US" sz="1900" dirty="0"/>
              <a:t>, </a:t>
            </a:r>
            <a:r>
              <a:rPr lang="en-US" sz="1900" dirty="0" err="1"/>
              <a:t>en</a:t>
            </a:r>
            <a:r>
              <a:rPr lang="en-US" sz="1900" dirty="0"/>
              <a:t> </a:t>
            </a:r>
            <a:r>
              <a:rPr lang="en-US" sz="1900" dirty="0" err="1"/>
              <a:t>az</a:t>
            </a:r>
            <a:r>
              <a:rPr lang="en-US" sz="1900" dirty="0"/>
              <a:t> </a:t>
            </a:r>
            <a:r>
              <a:rPr lang="en-US" sz="1900" dirty="0" err="1"/>
              <a:t>yedi</a:t>
            </a:r>
            <a:r>
              <a:rPr lang="en-US" sz="1900" dirty="0"/>
              <a:t> </a:t>
            </a:r>
            <a:r>
              <a:rPr lang="en-US" sz="1900" dirty="0" err="1"/>
              <a:t>günlük</a:t>
            </a:r>
            <a:r>
              <a:rPr lang="en-US" sz="1900" dirty="0"/>
              <a:t> </a:t>
            </a:r>
            <a:r>
              <a:rPr lang="en-US" sz="1900" dirty="0" err="1"/>
              <a:t>savunma</a:t>
            </a:r>
            <a:r>
              <a:rPr lang="en-US" sz="1900" dirty="0"/>
              <a:t> </a:t>
            </a:r>
            <a:r>
              <a:rPr lang="en-US" sz="1900" dirty="0" err="1"/>
              <a:t>süresi</a:t>
            </a:r>
            <a:r>
              <a:rPr lang="en-US" sz="1900" dirty="0"/>
              <a:t> </a:t>
            </a:r>
            <a:r>
              <a:rPr lang="en-US" sz="1900" dirty="0" err="1"/>
              <a:t>verilip</a:t>
            </a:r>
            <a:r>
              <a:rPr lang="en-US" sz="1900" dirty="0"/>
              <a:t> </a:t>
            </a:r>
            <a:r>
              <a:rPr lang="en-US" sz="1900" dirty="0" err="1"/>
              <a:t>verilmediği</a:t>
            </a:r>
            <a:r>
              <a:rPr lang="en-US" sz="1900" dirty="0"/>
              <a:t>,</a:t>
            </a:r>
            <a:endParaRPr lang="tr-TR" sz="1900" dirty="0"/>
          </a:p>
          <a:p>
            <a:pPr lvl="0" defTabSz="354013"/>
            <a:r>
              <a:rPr lang="en-US" sz="1900" dirty="0"/>
              <a:t>Savunma  </a:t>
            </a:r>
            <a:r>
              <a:rPr lang="en-US" sz="1900" dirty="0" err="1"/>
              <a:t>istem</a:t>
            </a:r>
            <a:r>
              <a:rPr lang="en-US" sz="1900" dirty="0"/>
              <a:t> </a:t>
            </a:r>
            <a:r>
              <a:rPr lang="en-US" sz="1900" dirty="0" err="1"/>
              <a:t>yazısında</a:t>
            </a:r>
            <a:r>
              <a:rPr lang="en-US" sz="1900" dirty="0"/>
              <a:t>  </a:t>
            </a:r>
            <a:r>
              <a:rPr lang="en-US" sz="1900" dirty="0" err="1"/>
              <a:t>isnad</a:t>
            </a:r>
            <a:r>
              <a:rPr lang="en-US" sz="1900" dirty="0"/>
              <a:t>	</a:t>
            </a:r>
            <a:r>
              <a:rPr lang="en-US" sz="1900" dirty="0" err="1"/>
              <a:t>edilen</a:t>
            </a:r>
            <a:r>
              <a:rPr lang="en-US" sz="1900" dirty="0"/>
              <a:t>	</a:t>
            </a:r>
            <a:r>
              <a:rPr lang="en-US" sz="1900" dirty="0" err="1"/>
              <a:t>fiille</a:t>
            </a:r>
            <a:r>
              <a:rPr lang="en-US" sz="1900" dirty="0"/>
              <a:t>  </a:t>
            </a:r>
            <a:r>
              <a:rPr lang="en-US" sz="1900" dirty="0" err="1"/>
              <a:t>ilgili</a:t>
            </a:r>
            <a:r>
              <a:rPr lang="en-US" sz="1900" dirty="0"/>
              <a:t>	</a:t>
            </a:r>
            <a:r>
              <a:rPr lang="en-US" sz="1900" dirty="0" err="1"/>
              <a:t>bilgiler</a:t>
            </a:r>
            <a:r>
              <a:rPr lang="en-US" sz="1900" dirty="0"/>
              <a:t> </a:t>
            </a:r>
            <a:r>
              <a:rPr lang="en-US" sz="1900" u="heavy" dirty="0" err="1"/>
              <a:t>ve</a:t>
            </a:r>
            <a:r>
              <a:rPr lang="en-US" sz="1900" u="heavy" dirty="0"/>
              <a:t> «</a:t>
            </a:r>
            <a:r>
              <a:rPr lang="en-US" sz="1900" u="heavy" dirty="0" err="1"/>
              <a:t>süresinde</a:t>
            </a:r>
            <a:r>
              <a:rPr lang="en-US" sz="1900" dirty="0"/>
              <a:t> </a:t>
            </a:r>
            <a:r>
              <a:rPr lang="en-US" sz="1900" u="heavy" dirty="0" err="1"/>
              <a:t>savunmasını</a:t>
            </a:r>
            <a:r>
              <a:rPr lang="en-US" sz="1900" u="heavy" dirty="0"/>
              <a:t> </a:t>
            </a:r>
            <a:r>
              <a:rPr lang="en-US" sz="1900" u="heavy" dirty="0" err="1"/>
              <a:t>yapmadığı</a:t>
            </a:r>
            <a:r>
              <a:rPr lang="en-US" sz="1900" dirty="0"/>
              <a:t>	</a:t>
            </a:r>
            <a:r>
              <a:rPr lang="en-US" sz="1900" u="heavy" dirty="0" err="1"/>
              <a:t>takdirde</a:t>
            </a:r>
            <a:r>
              <a:rPr lang="en-US" sz="1900" dirty="0"/>
              <a:t>	</a:t>
            </a:r>
            <a:r>
              <a:rPr lang="en-US" sz="1900" u="heavy" dirty="0" err="1"/>
              <a:t>savunma</a:t>
            </a:r>
            <a:r>
              <a:rPr lang="en-US" sz="1900" dirty="0"/>
              <a:t>	</a:t>
            </a:r>
            <a:r>
              <a:rPr lang="en-US" sz="1900" u="heavy" dirty="0" err="1"/>
              <a:t>hakkından</a:t>
            </a:r>
            <a:r>
              <a:rPr lang="en-US" sz="1900" dirty="0"/>
              <a:t>	</a:t>
            </a:r>
            <a:r>
              <a:rPr lang="en-US" sz="1900" u="heavy" dirty="0" err="1"/>
              <a:t>vazgeçmiş</a:t>
            </a:r>
            <a:r>
              <a:rPr lang="en-US" sz="1900" dirty="0"/>
              <a:t>	</a:t>
            </a:r>
            <a:r>
              <a:rPr lang="en-US" sz="1900" u="heavy" dirty="0" err="1"/>
              <a:t>sayılacağı</a:t>
            </a:r>
            <a:r>
              <a:rPr lang="en-US" sz="1900" u="heavy" dirty="0"/>
              <a:t>»</a:t>
            </a:r>
            <a:r>
              <a:rPr lang="en-US" sz="1900" dirty="0"/>
              <a:t> </a:t>
            </a:r>
            <a:r>
              <a:rPr lang="en-US" sz="1900" u="heavy" dirty="0" err="1"/>
              <a:t>ibaresinin</a:t>
            </a:r>
            <a:r>
              <a:rPr lang="en-US" sz="1900" dirty="0"/>
              <a:t>	</a:t>
            </a:r>
            <a:r>
              <a:rPr lang="en-US" sz="1900" u="heavy" dirty="0" err="1"/>
              <a:t>yer</a:t>
            </a:r>
            <a:r>
              <a:rPr lang="en-US" sz="1900" dirty="0"/>
              <a:t>	</a:t>
            </a:r>
            <a:r>
              <a:rPr lang="en-US" sz="1900" u="heavy" dirty="0" err="1"/>
              <a:t>alıp</a:t>
            </a:r>
            <a:r>
              <a:rPr lang="en-US" sz="1900" dirty="0"/>
              <a:t>	</a:t>
            </a:r>
            <a:r>
              <a:rPr lang="en-US" sz="1900" u="heavy" dirty="0" err="1"/>
              <a:t>yer</a:t>
            </a:r>
            <a:r>
              <a:rPr lang="en-US" sz="1900" dirty="0"/>
              <a:t> </a:t>
            </a:r>
            <a:r>
              <a:rPr lang="en-US" sz="1900" dirty="0" err="1"/>
              <a:t>almadığı</a:t>
            </a:r>
            <a:r>
              <a:rPr lang="en-US" sz="1900" dirty="0" smtClean="0"/>
              <a:t>,</a:t>
            </a:r>
            <a:endParaRPr lang="tr-TR" sz="1900" dirty="0"/>
          </a:p>
        </p:txBody>
      </p:sp>
      <p:sp>
        <p:nvSpPr>
          <p:cNvPr id="4" name="Altbilgi Yer Tutucusu 3"/>
          <p:cNvSpPr>
            <a:spLocks noGrp="1"/>
          </p:cNvSpPr>
          <p:nvPr>
            <p:ph type="ftr" sz="quarter" idx="11"/>
          </p:nvPr>
        </p:nvSpPr>
        <p:spPr>
          <a:xfrm>
            <a:off x="7315200" y="6341802"/>
            <a:ext cx="4367683"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590498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2200" y="1562100"/>
            <a:ext cx="10858501" cy="4573708"/>
          </a:xfrm>
        </p:spPr>
        <p:txBody>
          <a:bodyPr>
            <a:noAutofit/>
          </a:bodyPr>
          <a:lstStyle/>
          <a:p>
            <a:r>
              <a:rPr lang="en-US" sz="2800" b="1" dirty="0" err="1"/>
              <a:t>Soruşturma</a:t>
            </a:r>
            <a:r>
              <a:rPr lang="en-US" sz="2800" b="1" dirty="0"/>
              <a:t> </a:t>
            </a:r>
            <a:r>
              <a:rPr lang="en-US" sz="2800" b="1" dirty="0" err="1"/>
              <a:t>Dosyasının</a:t>
            </a:r>
            <a:r>
              <a:rPr lang="en-US" sz="2800" b="1" dirty="0"/>
              <a:t> </a:t>
            </a:r>
            <a:r>
              <a:rPr lang="en-US" sz="2800" b="1" dirty="0" err="1"/>
              <a:t>Yetkili</a:t>
            </a:r>
            <a:r>
              <a:rPr lang="en-US" sz="2800" b="1" dirty="0"/>
              <a:t> </a:t>
            </a:r>
            <a:r>
              <a:rPr lang="en-US" sz="2800" b="1" dirty="0" err="1"/>
              <a:t>Makama</a:t>
            </a:r>
            <a:r>
              <a:rPr lang="en-US" sz="2800" b="1" dirty="0"/>
              <a:t> </a:t>
            </a:r>
            <a:r>
              <a:rPr lang="en-US" sz="2800" b="1" dirty="0" err="1"/>
              <a:t>Tesliminden</a:t>
            </a:r>
            <a:r>
              <a:rPr lang="en-US" sz="2800" b="1" dirty="0"/>
              <a:t> </a:t>
            </a:r>
            <a:r>
              <a:rPr lang="en-US" sz="2800" b="1" dirty="0" err="1"/>
              <a:t>Sonra</a:t>
            </a:r>
            <a:r>
              <a:rPr lang="en-US" sz="2800" b="1" dirty="0"/>
              <a:t> </a:t>
            </a:r>
            <a:r>
              <a:rPr lang="en-US" sz="2800" b="1" dirty="0" err="1"/>
              <a:t>Yapılacak</a:t>
            </a:r>
            <a:r>
              <a:rPr lang="en-US" sz="2800" b="1" dirty="0"/>
              <a:t> </a:t>
            </a:r>
            <a:r>
              <a:rPr lang="en-US" sz="2800" b="1" dirty="0" err="1" smtClean="0"/>
              <a:t>İşlemler</a:t>
            </a:r>
            <a:r>
              <a:rPr lang="en-US" sz="2800" b="1" dirty="0"/>
              <a:t> </a:t>
            </a:r>
            <a:endParaRPr lang="tr-TR" sz="2800" b="1" dirty="0"/>
          </a:p>
          <a:p>
            <a:pPr lvl="0"/>
            <a:r>
              <a:rPr lang="en-US" sz="2400" b="1" u="heavy" dirty="0" err="1"/>
              <a:t>Zamanaşımı</a:t>
            </a:r>
            <a:r>
              <a:rPr lang="en-US" sz="2400" b="1" u="heavy" dirty="0"/>
              <a:t> </a:t>
            </a:r>
            <a:r>
              <a:rPr lang="en-US" sz="2400" b="1" u="heavy" dirty="0" err="1"/>
              <a:t>sürelerine</a:t>
            </a:r>
            <a:r>
              <a:rPr lang="en-US" sz="2400" b="1" dirty="0"/>
              <a:t> (</a:t>
            </a:r>
            <a:r>
              <a:rPr lang="en-US" sz="2400" b="1" dirty="0" err="1"/>
              <a:t>soruşturma</a:t>
            </a:r>
            <a:r>
              <a:rPr lang="en-US" sz="2400" b="1" dirty="0"/>
              <a:t> </a:t>
            </a:r>
            <a:r>
              <a:rPr lang="en-US" sz="2400" b="1" dirty="0" err="1"/>
              <a:t>başlatma</a:t>
            </a:r>
            <a:r>
              <a:rPr lang="en-US" sz="2400" b="1" dirty="0"/>
              <a:t> </a:t>
            </a:r>
            <a:r>
              <a:rPr lang="en-US" sz="2400" b="1" dirty="0" err="1"/>
              <a:t>ve</a:t>
            </a:r>
            <a:r>
              <a:rPr lang="en-US" sz="2400" b="1" dirty="0"/>
              <a:t> </a:t>
            </a:r>
            <a:r>
              <a:rPr lang="en-US" sz="2400" b="1" dirty="0" err="1"/>
              <a:t>bitirme</a:t>
            </a:r>
            <a:r>
              <a:rPr lang="en-US" sz="2400" b="1" dirty="0"/>
              <a:t> </a:t>
            </a:r>
            <a:r>
              <a:rPr lang="en-US" sz="2400" b="1" dirty="0" err="1"/>
              <a:t>zamanaşımları</a:t>
            </a:r>
            <a:r>
              <a:rPr lang="en-US" sz="2400" b="1" dirty="0"/>
              <a:t>) </a:t>
            </a:r>
            <a:r>
              <a:rPr lang="en-US" sz="2400" b="1" dirty="0" err="1"/>
              <a:t>uyulup</a:t>
            </a:r>
            <a:r>
              <a:rPr lang="en-US" sz="2400" b="1" dirty="0"/>
              <a:t> </a:t>
            </a:r>
            <a:r>
              <a:rPr lang="en-US" sz="2400" b="1" dirty="0" err="1"/>
              <a:t>uyulmadığı</a:t>
            </a:r>
            <a:r>
              <a:rPr lang="en-US" sz="2400" b="1" dirty="0"/>
              <a:t>,</a:t>
            </a:r>
            <a:endParaRPr lang="tr-TR" sz="2400" b="1" dirty="0"/>
          </a:p>
          <a:p>
            <a:pPr lvl="0"/>
            <a:r>
              <a:rPr lang="en-US" sz="2400" b="1" dirty="0" err="1"/>
              <a:t>Soruşturma</a:t>
            </a:r>
            <a:r>
              <a:rPr lang="en-US" sz="2400" b="1" dirty="0"/>
              <a:t> </a:t>
            </a:r>
            <a:r>
              <a:rPr lang="en-US" sz="2400" b="1" dirty="0" err="1"/>
              <a:t>sonuç</a:t>
            </a:r>
            <a:r>
              <a:rPr lang="en-US" sz="2400" b="1" dirty="0"/>
              <a:t> </a:t>
            </a:r>
            <a:r>
              <a:rPr lang="en-US" sz="2400" b="1" dirty="0" err="1"/>
              <a:t>ve</a:t>
            </a:r>
            <a:r>
              <a:rPr lang="en-US" sz="2400" b="1" dirty="0"/>
              <a:t> </a:t>
            </a:r>
            <a:r>
              <a:rPr lang="en-US" sz="2400" b="1" dirty="0" err="1"/>
              <a:t>teklif</a:t>
            </a:r>
            <a:r>
              <a:rPr lang="en-US" sz="2400" b="1" dirty="0"/>
              <a:t> </a:t>
            </a:r>
            <a:r>
              <a:rPr lang="en-US" sz="2400" b="1" dirty="0" err="1"/>
              <a:t>kısmında</a:t>
            </a:r>
            <a:r>
              <a:rPr lang="en-US" sz="2400" b="1" dirty="0"/>
              <a:t> </a:t>
            </a:r>
            <a:r>
              <a:rPr lang="en-US" sz="2400" b="1" dirty="0" err="1"/>
              <a:t>ceza</a:t>
            </a:r>
            <a:r>
              <a:rPr lang="en-US" sz="2400" b="1" dirty="0"/>
              <a:t> </a:t>
            </a:r>
            <a:r>
              <a:rPr lang="en-US" sz="2400" b="1" dirty="0" err="1"/>
              <a:t>teklif</a:t>
            </a:r>
            <a:r>
              <a:rPr lang="en-US" sz="2400" b="1" dirty="0"/>
              <a:t> </a:t>
            </a:r>
            <a:r>
              <a:rPr lang="en-US" sz="2400" b="1" dirty="0" err="1"/>
              <a:t>edilmiş</a:t>
            </a:r>
            <a:r>
              <a:rPr lang="en-US" sz="2400" b="1" dirty="0"/>
              <a:t> </a:t>
            </a:r>
            <a:r>
              <a:rPr lang="en-US" sz="2400" b="1" u="heavy" dirty="0" err="1"/>
              <a:t>ise</a:t>
            </a:r>
            <a:r>
              <a:rPr lang="en-US" sz="2400" b="1" u="heavy" dirty="0"/>
              <a:t> </a:t>
            </a:r>
            <a:r>
              <a:rPr lang="en-US" sz="2400" b="1" u="heavy" dirty="0" err="1"/>
              <a:t>suç</a:t>
            </a:r>
            <a:r>
              <a:rPr lang="en-US" sz="2400" b="1" u="heavy" dirty="0"/>
              <a:t> </a:t>
            </a:r>
            <a:r>
              <a:rPr lang="en-US" sz="2400" b="1" u="heavy" dirty="0" err="1"/>
              <a:t>konusu</a:t>
            </a:r>
            <a:r>
              <a:rPr lang="en-US" sz="2400" b="1" u="heavy" dirty="0"/>
              <a:t> </a:t>
            </a:r>
            <a:r>
              <a:rPr lang="en-US" sz="2400" b="1" u="heavy" dirty="0" err="1"/>
              <a:t>fiil</a:t>
            </a:r>
            <a:r>
              <a:rPr lang="en-US" sz="2400" b="1" u="heavy" dirty="0"/>
              <a:t> </a:t>
            </a:r>
            <a:r>
              <a:rPr lang="en-US" sz="2400" b="1" u="heavy" dirty="0" err="1"/>
              <a:t>ile</a:t>
            </a:r>
            <a:r>
              <a:rPr lang="en-US" sz="2400" b="1" u="heavy" dirty="0"/>
              <a:t> </a:t>
            </a:r>
            <a:r>
              <a:rPr lang="en-US" sz="2400" b="1" u="heavy" dirty="0" err="1"/>
              <a:t>ilgili</a:t>
            </a:r>
            <a:r>
              <a:rPr lang="en-US" sz="2400" b="1" u="heavy" dirty="0"/>
              <a:t> </a:t>
            </a:r>
            <a:r>
              <a:rPr lang="en-US" sz="2400" b="1" u="heavy" dirty="0" err="1"/>
              <a:t>kanun</a:t>
            </a:r>
            <a:r>
              <a:rPr lang="en-US" sz="2400" b="1" u="heavy" dirty="0"/>
              <a:t> </a:t>
            </a:r>
            <a:r>
              <a:rPr lang="en-US" sz="2400" b="1" u="heavy" dirty="0" err="1"/>
              <a:t>maddesinin</a:t>
            </a:r>
            <a:r>
              <a:rPr lang="en-US" sz="2400" b="1" u="heavy" dirty="0"/>
              <a:t> </a:t>
            </a:r>
            <a:r>
              <a:rPr lang="en-US" sz="2400" b="1" u="heavy" dirty="0" err="1"/>
              <a:t>örtüşüp</a:t>
            </a:r>
            <a:r>
              <a:rPr lang="en-US" sz="2400" b="1" u="heavy" dirty="0"/>
              <a:t> </a:t>
            </a:r>
            <a:r>
              <a:rPr lang="en-US" sz="2400" b="1" u="heavy" dirty="0" err="1"/>
              <a:t>örtüşmediği</a:t>
            </a:r>
            <a:r>
              <a:rPr lang="en-US" sz="2400" b="1" u="heavy" dirty="0"/>
              <a:t>,</a:t>
            </a:r>
            <a:endParaRPr lang="tr-TR" sz="2400" b="1" dirty="0"/>
          </a:p>
          <a:p>
            <a:pPr lvl="0"/>
            <a:r>
              <a:rPr lang="en-US" sz="2400" b="1" dirty="0" err="1"/>
              <a:t>Tüm</a:t>
            </a:r>
            <a:r>
              <a:rPr lang="en-US" sz="2400" b="1" dirty="0"/>
              <a:t> </a:t>
            </a:r>
            <a:r>
              <a:rPr lang="en-US" sz="2400" b="1" dirty="0" err="1"/>
              <a:t>Soruşturma</a:t>
            </a:r>
            <a:r>
              <a:rPr lang="en-US" sz="2400" b="1" dirty="0"/>
              <a:t> </a:t>
            </a:r>
            <a:r>
              <a:rPr lang="en-US" sz="2400" b="1" dirty="0" err="1"/>
              <a:t>İşlemlerinin</a:t>
            </a:r>
            <a:r>
              <a:rPr lang="en-US" sz="2400" b="1" dirty="0"/>
              <a:t> 657 </a:t>
            </a:r>
            <a:r>
              <a:rPr lang="en-US" sz="2400" b="1" dirty="0" err="1"/>
              <a:t>Sayılı</a:t>
            </a:r>
            <a:r>
              <a:rPr lang="en-US" sz="2400" b="1" dirty="0"/>
              <a:t> </a:t>
            </a:r>
            <a:r>
              <a:rPr lang="en-US" sz="2400" b="1" dirty="0" err="1"/>
              <a:t>Devlet</a:t>
            </a:r>
            <a:r>
              <a:rPr lang="en-US" sz="2400" b="1" dirty="0"/>
              <a:t> </a:t>
            </a:r>
            <a:r>
              <a:rPr lang="en-US" sz="2400" b="1" dirty="0" err="1"/>
              <a:t>Memurları</a:t>
            </a:r>
            <a:r>
              <a:rPr lang="en-US" sz="2400" b="1" dirty="0"/>
              <a:t> </a:t>
            </a:r>
            <a:r>
              <a:rPr lang="en-US" sz="2400" b="1" dirty="0" err="1"/>
              <a:t>Kanunu</a:t>
            </a:r>
            <a:r>
              <a:rPr lang="en-US" sz="2400" b="1" dirty="0"/>
              <a:t> </a:t>
            </a:r>
            <a:r>
              <a:rPr lang="en-US" sz="2400" b="1" dirty="0" err="1"/>
              <a:t>ile</a:t>
            </a:r>
            <a:r>
              <a:rPr lang="en-US" sz="2400" b="1" dirty="0"/>
              <a:t> </a:t>
            </a:r>
            <a:r>
              <a:rPr lang="en-US" sz="2400" b="1" dirty="0" err="1"/>
              <a:t>Devlet</a:t>
            </a:r>
            <a:r>
              <a:rPr lang="en-US" sz="2400" b="1" dirty="0"/>
              <a:t> </a:t>
            </a:r>
            <a:r>
              <a:rPr lang="en-US" sz="2400" b="1" dirty="0" err="1"/>
              <a:t>Memurları</a:t>
            </a:r>
            <a:r>
              <a:rPr lang="en-US" sz="2400" b="1" dirty="0"/>
              <a:t> </a:t>
            </a:r>
            <a:r>
              <a:rPr lang="en-US" sz="2400" b="1" dirty="0" err="1"/>
              <a:t>Disiplin</a:t>
            </a:r>
            <a:r>
              <a:rPr lang="en-US" sz="2400" b="1" dirty="0"/>
              <a:t> </a:t>
            </a:r>
            <a:r>
              <a:rPr lang="en-US" sz="2400" b="1" dirty="0" err="1"/>
              <a:t>Yönetmeliği</a:t>
            </a:r>
            <a:r>
              <a:rPr lang="en-US" sz="2400" b="1" dirty="0"/>
              <a:t> </a:t>
            </a:r>
            <a:r>
              <a:rPr lang="en-US" sz="2400" b="1" dirty="0" err="1"/>
              <a:t>hükümlerine</a:t>
            </a:r>
            <a:r>
              <a:rPr lang="en-US" sz="2400" b="1" dirty="0"/>
              <a:t> </a:t>
            </a:r>
            <a:r>
              <a:rPr lang="en-US" sz="2400" b="1" dirty="0" err="1"/>
              <a:t>uygun</a:t>
            </a:r>
            <a:r>
              <a:rPr lang="en-US" sz="2400" b="1" dirty="0"/>
              <a:t> </a:t>
            </a:r>
            <a:r>
              <a:rPr lang="en-US" sz="2400" b="1" dirty="0" err="1"/>
              <a:t>şekilde</a:t>
            </a:r>
            <a:r>
              <a:rPr lang="en-US" sz="2400" b="1" dirty="0"/>
              <a:t> </a:t>
            </a:r>
            <a:r>
              <a:rPr lang="en-US" sz="2400" b="1" dirty="0" err="1"/>
              <a:t>yapılmış</a:t>
            </a:r>
            <a:r>
              <a:rPr lang="en-US" sz="2400" b="1" dirty="0"/>
              <a:t> </a:t>
            </a:r>
            <a:r>
              <a:rPr lang="en-US" sz="2400" b="1" dirty="0" err="1"/>
              <a:t>olması</a:t>
            </a:r>
            <a:r>
              <a:rPr lang="en-US" sz="2400" b="1" dirty="0"/>
              <a:t>, </a:t>
            </a:r>
            <a:r>
              <a:rPr lang="en-US" sz="2400" b="1" dirty="0" err="1"/>
              <a:t>h</a:t>
            </a:r>
            <a:r>
              <a:rPr lang="en-US" sz="2400" b="1" u="heavy" dirty="0" err="1"/>
              <a:t>ususlarına</a:t>
            </a:r>
            <a:r>
              <a:rPr lang="en-US" sz="2400" b="1" dirty="0"/>
              <a:t> </a:t>
            </a:r>
            <a:r>
              <a:rPr lang="en-US" sz="2400" b="1" dirty="0" err="1"/>
              <a:t>dikkat</a:t>
            </a:r>
            <a:r>
              <a:rPr lang="en-US" sz="2400" b="1" dirty="0"/>
              <a:t> </a:t>
            </a:r>
            <a:r>
              <a:rPr lang="en-US" sz="2400" b="1" dirty="0" err="1"/>
              <a:t>edilmesi</a:t>
            </a:r>
            <a:r>
              <a:rPr lang="en-US" sz="2400" b="1" dirty="0"/>
              <a:t> </a:t>
            </a:r>
            <a:r>
              <a:rPr lang="en-US" sz="2400" b="1" dirty="0" err="1"/>
              <a:t>gerekmektedir</a:t>
            </a:r>
            <a:r>
              <a:rPr lang="en-US" sz="2400" b="1" dirty="0"/>
              <a:t>.</a:t>
            </a:r>
            <a:endParaRPr lang="tr-TR" sz="2400" b="1" dirty="0"/>
          </a:p>
        </p:txBody>
      </p:sp>
      <p:sp>
        <p:nvSpPr>
          <p:cNvPr id="4" name="Altbilgi Yer Tutucusu 3"/>
          <p:cNvSpPr>
            <a:spLocks noGrp="1"/>
          </p:cNvSpPr>
          <p:nvPr>
            <p:ph type="ftr" sz="quarter" idx="11"/>
          </p:nvPr>
        </p:nvSpPr>
        <p:spPr>
          <a:xfrm>
            <a:off x="7089058" y="6362438"/>
            <a:ext cx="4593825"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314241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2200" y="1562100"/>
            <a:ext cx="10858501" cy="4573708"/>
          </a:xfrm>
        </p:spPr>
        <p:txBody>
          <a:bodyPr>
            <a:noAutofit/>
          </a:bodyPr>
          <a:lstStyle/>
          <a:p>
            <a:r>
              <a:rPr lang="en-US" sz="2000" b="1" dirty="0" err="1"/>
              <a:t>Soruşturma</a:t>
            </a:r>
            <a:r>
              <a:rPr lang="en-US" sz="2000" b="1" dirty="0"/>
              <a:t> </a:t>
            </a:r>
            <a:r>
              <a:rPr lang="en-US" sz="2000" b="1" dirty="0" err="1"/>
              <a:t>dosyasının</a:t>
            </a:r>
            <a:r>
              <a:rPr lang="en-US" sz="2000" b="1" dirty="0"/>
              <a:t> </a:t>
            </a:r>
            <a:r>
              <a:rPr lang="en-US" sz="2000" b="1" dirty="0" err="1"/>
              <a:t>usulen</a:t>
            </a:r>
            <a:r>
              <a:rPr lang="en-US" sz="2000" b="1" dirty="0"/>
              <a:t> </a:t>
            </a:r>
            <a:r>
              <a:rPr lang="en-US" sz="2000" b="1" dirty="0" err="1"/>
              <a:t>incelenmesi</a:t>
            </a:r>
            <a:r>
              <a:rPr lang="en-US" sz="2000" b="1" dirty="0"/>
              <a:t> </a:t>
            </a:r>
            <a:r>
              <a:rPr lang="en-US" sz="2000" b="1" dirty="0" err="1"/>
              <a:t>sonucunda</a:t>
            </a:r>
            <a:r>
              <a:rPr lang="en-US" sz="2000" b="1" dirty="0" smtClean="0"/>
              <a:t>;</a:t>
            </a:r>
            <a:r>
              <a:rPr lang="en-US" sz="2000" b="1" dirty="0"/>
              <a:t> </a:t>
            </a:r>
            <a:endParaRPr lang="tr-TR" sz="2000" dirty="0"/>
          </a:p>
          <a:p>
            <a:pPr lvl="0"/>
            <a:r>
              <a:rPr lang="en-US" sz="2000" u="heavy" dirty="0" err="1"/>
              <a:t>Soruşturma</a:t>
            </a:r>
            <a:r>
              <a:rPr lang="en-US" sz="2000" u="heavy" dirty="0"/>
              <a:t> </a:t>
            </a:r>
            <a:r>
              <a:rPr lang="en-US" sz="2000" u="heavy" dirty="0" err="1"/>
              <a:t>dosyasında</a:t>
            </a:r>
            <a:r>
              <a:rPr lang="en-US" sz="2000" u="heavy" dirty="0"/>
              <a:t> </a:t>
            </a:r>
            <a:r>
              <a:rPr lang="en-US" sz="2000" b="1" u="heavy" dirty="0" err="1"/>
              <a:t>eksiklik</a:t>
            </a:r>
            <a:r>
              <a:rPr lang="en-US" sz="2000" b="1" u="heavy" dirty="0"/>
              <a:t> </a:t>
            </a:r>
            <a:r>
              <a:rPr lang="en-US" sz="2000" b="1" u="heavy" dirty="0" err="1"/>
              <a:t>tespit</a:t>
            </a:r>
            <a:r>
              <a:rPr lang="en-US" sz="2000" b="1" u="heavy" dirty="0"/>
              <a:t> </a:t>
            </a:r>
            <a:r>
              <a:rPr lang="en-US" sz="2000" b="1" u="heavy" dirty="0" err="1"/>
              <a:t>edildiği</a:t>
            </a:r>
            <a:r>
              <a:rPr lang="en-US" sz="2000" b="1" u="heavy" dirty="0"/>
              <a:t> </a:t>
            </a:r>
            <a:r>
              <a:rPr lang="en-US" sz="2000" b="1" u="heavy" dirty="0" err="1"/>
              <a:t>takdirde</a:t>
            </a:r>
            <a:r>
              <a:rPr lang="en-US" sz="2000" u="heavy" dirty="0"/>
              <a:t>;</a:t>
            </a:r>
            <a:r>
              <a:rPr lang="en-US" sz="2000" dirty="0"/>
              <a:t> </a:t>
            </a:r>
            <a:r>
              <a:rPr lang="en-US" sz="2000" dirty="0" err="1"/>
              <a:t>soruşturma</a:t>
            </a:r>
            <a:r>
              <a:rPr lang="en-US" sz="2000" dirty="0"/>
              <a:t> </a:t>
            </a:r>
            <a:r>
              <a:rPr lang="en-US" sz="2000" dirty="0" err="1"/>
              <a:t>raporu</a:t>
            </a:r>
            <a:r>
              <a:rPr lang="en-US" sz="2000" dirty="0"/>
              <a:t> </a:t>
            </a:r>
            <a:r>
              <a:rPr lang="en-US" sz="2000" dirty="0" err="1"/>
              <a:t>ile</a:t>
            </a:r>
            <a:r>
              <a:rPr lang="en-US" sz="2000" dirty="0"/>
              <a:t> </a:t>
            </a:r>
            <a:r>
              <a:rPr lang="en-US" sz="2000" dirty="0" err="1"/>
              <a:t>dizi</a:t>
            </a:r>
            <a:r>
              <a:rPr lang="en-US" sz="2000" dirty="0"/>
              <a:t> </a:t>
            </a:r>
            <a:r>
              <a:rPr lang="en-US" sz="2000" dirty="0" err="1"/>
              <a:t>pusulasının</a:t>
            </a:r>
            <a:r>
              <a:rPr lang="en-US" sz="2000" dirty="0"/>
              <a:t>	</a:t>
            </a:r>
            <a:r>
              <a:rPr lang="en-US" sz="2000" dirty="0" err="1"/>
              <a:t>bir</a:t>
            </a:r>
            <a:r>
              <a:rPr lang="en-US" sz="2000" dirty="0"/>
              <a:t>	</a:t>
            </a:r>
            <a:r>
              <a:rPr lang="en-US" sz="2000" dirty="0" err="1"/>
              <a:t>örneği</a:t>
            </a:r>
            <a:r>
              <a:rPr lang="en-US" sz="2000" dirty="0"/>
              <a:t>	</a:t>
            </a:r>
            <a:r>
              <a:rPr lang="en-US" sz="2000" dirty="0" err="1"/>
              <a:t>alınarak</a:t>
            </a:r>
            <a:r>
              <a:rPr lang="en-US" sz="2000" dirty="0"/>
              <a:t>	</a:t>
            </a:r>
            <a:r>
              <a:rPr lang="en-US" sz="2000" dirty="0" err="1"/>
              <a:t>tüm</a:t>
            </a:r>
            <a:r>
              <a:rPr lang="en-US" sz="2000" dirty="0"/>
              <a:t>	</a:t>
            </a:r>
            <a:r>
              <a:rPr lang="en-US" sz="2000" dirty="0" err="1"/>
              <a:t>dosya</a:t>
            </a:r>
            <a:r>
              <a:rPr lang="en-US" sz="2000" dirty="0"/>
              <a:t>	</a:t>
            </a:r>
            <a:r>
              <a:rPr lang="en-US" sz="2000" dirty="0" err="1"/>
              <a:t>ekleri</a:t>
            </a:r>
            <a:r>
              <a:rPr lang="en-US" sz="2000" dirty="0"/>
              <a:t>	</a:t>
            </a:r>
            <a:r>
              <a:rPr lang="en-US" sz="2000" dirty="0" err="1"/>
              <a:t>ile</a:t>
            </a:r>
            <a:r>
              <a:rPr lang="en-US" sz="2000" dirty="0"/>
              <a:t>	</a:t>
            </a:r>
            <a:r>
              <a:rPr lang="en-US" sz="2000" dirty="0" err="1"/>
              <a:t>birlikte</a:t>
            </a:r>
            <a:r>
              <a:rPr lang="en-US" sz="2000" dirty="0"/>
              <a:t>	</a:t>
            </a:r>
            <a:r>
              <a:rPr lang="en-US" sz="2000" dirty="0" err="1"/>
              <a:t>eksikliklerin</a:t>
            </a:r>
            <a:r>
              <a:rPr lang="en-US" sz="2000" dirty="0"/>
              <a:t> </a:t>
            </a:r>
            <a:r>
              <a:rPr lang="en-US" sz="2000" dirty="0" err="1"/>
              <a:t>tamamlanması</a:t>
            </a:r>
            <a:r>
              <a:rPr lang="en-US" sz="2000" dirty="0"/>
              <a:t> </a:t>
            </a:r>
            <a:r>
              <a:rPr lang="en-US" sz="2000" dirty="0" err="1"/>
              <a:t>amacıyla</a:t>
            </a:r>
            <a:r>
              <a:rPr lang="en-US" sz="2000" dirty="0"/>
              <a:t> </a:t>
            </a:r>
            <a:r>
              <a:rPr lang="en-US" sz="2000" dirty="0" err="1"/>
              <a:t>yazı</a:t>
            </a:r>
            <a:r>
              <a:rPr lang="en-US" sz="2000" dirty="0"/>
              <a:t> </a:t>
            </a:r>
            <a:r>
              <a:rPr lang="en-US" sz="2000" dirty="0" err="1"/>
              <a:t>ile</a:t>
            </a:r>
            <a:r>
              <a:rPr lang="en-US" sz="2000" dirty="0"/>
              <a:t> </a:t>
            </a:r>
            <a:r>
              <a:rPr lang="en-US" sz="2000" dirty="0" err="1"/>
              <a:t>soruşturmacıya</a:t>
            </a:r>
            <a:r>
              <a:rPr lang="en-US" sz="2000" dirty="0"/>
              <a:t> </a:t>
            </a:r>
            <a:r>
              <a:rPr lang="en-US" sz="2000" dirty="0" err="1"/>
              <a:t>iade</a:t>
            </a:r>
            <a:r>
              <a:rPr lang="en-US" sz="2000" dirty="0"/>
              <a:t> </a:t>
            </a:r>
            <a:r>
              <a:rPr lang="en-US" sz="2000" dirty="0" err="1"/>
              <a:t>edilir</a:t>
            </a:r>
            <a:r>
              <a:rPr lang="en-US" sz="2000" dirty="0"/>
              <a:t>.</a:t>
            </a:r>
            <a:endParaRPr lang="tr-TR" sz="2000" dirty="0"/>
          </a:p>
          <a:p>
            <a:pPr lvl="0"/>
            <a:r>
              <a:rPr lang="en-US" sz="2000" u="heavy" dirty="0" err="1"/>
              <a:t>Soruşturma</a:t>
            </a:r>
            <a:r>
              <a:rPr lang="en-US" sz="2000" u="heavy" dirty="0"/>
              <a:t> </a:t>
            </a:r>
            <a:r>
              <a:rPr lang="en-US" sz="2000" u="heavy" dirty="0" err="1"/>
              <a:t>dosyasında</a:t>
            </a:r>
            <a:r>
              <a:rPr lang="en-US" sz="2000" u="heavy" dirty="0"/>
              <a:t> </a:t>
            </a:r>
            <a:r>
              <a:rPr lang="en-US" sz="2000" b="1" u="heavy" dirty="0" err="1"/>
              <a:t>eksiklik</a:t>
            </a:r>
            <a:r>
              <a:rPr lang="en-US" sz="2000" b="1" u="heavy" dirty="0"/>
              <a:t> </a:t>
            </a:r>
            <a:r>
              <a:rPr lang="en-US" sz="2000" b="1" u="heavy" dirty="0" err="1"/>
              <a:t>bulunmadığı</a:t>
            </a:r>
            <a:r>
              <a:rPr lang="en-US" sz="2000" b="1" u="heavy" dirty="0"/>
              <a:t> </a:t>
            </a:r>
            <a:r>
              <a:rPr lang="en-US" sz="2000" b="1" u="heavy" dirty="0" err="1"/>
              <a:t>takdirde</a:t>
            </a:r>
            <a:r>
              <a:rPr lang="en-US" sz="2000" b="1" dirty="0"/>
              <a:t> </a:t>
            </a:r>
            <a:r>
              <a:rPr lang="en-US" sz="2000" dirty="0" err="1"/>
              <a:t>sonuç</a:t>
            </a:r>
            <a:r>
              <a:rPr lang="en-US" sz="2000" dirty="0"/>
              <a:t> </a:t>
            </a:r>
            <a:r>
              <a:rPr lang="en-US" sz="2000" dirty="0" err="1"/>
              <a:t>ve</a:t>
            </a:r>
            <a:r>
              <a:rPr lang="en-US" sz="2000" dirty="0"/>
              <a:t> </a:t>
            </a:r>
            <a:r>
              <a:rPr lang="en-US" sz="2000" dirty="0" err="1"/>
              <a:t>teklif</a:t>
            </a:r>
            <a:r>
              <a:rPr lang="en-US" sz="2000" dirty="0"/>
              <a:t> </a:t>
            </a:r>
            <a:r>
              <a:rPr lang="en-US" sz="2000" dirty="0" err="1"/>
              <a:t>kısmına</a:t>
            </a:r>
            <a:r>
              <a:rPr lang="en-US" sz="2000" dirty="0"/>
              <a:t> </a:t>
            </a:r>
            <a:r>
              <a:rPr lang="en-US" sz="2000" dirty="0" err="1"/>
              <a:t>göre</a:t>
            </a:r>
            <a:r>
              <a:rPr lang="en-US" sz="2000" dirty="0"/>
              <a:t> </a:t>
            </a:r>
            <a:r>
              <a:rPr lang="en-US" sz="2000" dirty="0" err="1"/>
              <a:t>yapılacak</a:t>
            </a:r>
            <a:r>
              <a:rPr lang="en-US" sz="2000" dirty="0"/>
              <a:t> </a:t>
            </a:r>
            <a:r>
              <a:rPr lang="en-US" sz="2000" dirty="0" err="1"/>
              <a:t>olan</a:t>
            </a:r>
            <a:r>
              <a:rPr lang="en-US" sz="2000" dirty="0"/>
              <a:t> </a:t>
            </a:r>
            <a:r>
              <a:rPr lang="en-US" sz="2000" dirty="0" err="1"/>
              <a:t>işlemler</a:t>
            </a:r>
            <a:r>
              <a:rPr lang="en-US" sz="2000" dirty="0"/>
              <a:t> </a:t>
            </a:r>
            <a:r>
              <a:rPr lang="en-US" sz="2000" dirty="0" err="1"/>
              <a:t>farklılık</a:t>
            </a:r>
            <a:r>
              <a:rPr lang="en-US" sz="2000" dirty="0"/>
              <a:t> </a:t>
            </a:r>
            <a:r>
              <a:rPr lang="en-US" sz="2000" dirty="0" err="1"/>
              <a:t>arz</a:t>
            </a:r>
            <a:r>
              <a:rPr lang="en-US" sz="2000" dirty="0"/>
              <a:t> </a:t>
            </a:r>
            <a:r>
              <a:rPr lang="en-US" sz="2000" dirty="0" err="1"/>
              <a:t>etmektedir</a:t>
            </a:r>
            <a:r>
              <a:rPr lang="en-US" sz="2000" dirty="0"/>
              <a:t>.</a:t>
            </a:r>
            <a:endParaRPr lang="tr-TR" sz="2000" dirty="0"/>
          </a:p>
          <a:p>
            <a:pPr lvl="0"/>
            <a:r>
              <a:rPr lang="tr-TR" sz="2000" dirty="0" smtClean="0"/>
              <a:t>Personel</a:t>
            </a:r>
            <a:r>
              <a:rPr lang="en-US" sz="2000" dirty="0" smtClean="0"/>
              <a:t> </a:t>
            </a:r>
            <a:r>
              <a:rPr lang="en-US" sz="2000" dirty="0" err="1"/>
              <a:t>hakkında</a:t>
            </a:r>
            <a:r>
              <a:rPr lang="en-US" sz="2000" dirty="0"/>
              <a:t>	</a:t>
            </a:r>
            <a:r>
              <a:rPr lang="en-US" sz="2000" dirty="0" err="1"/>
              <a:t>disiplin</a:t>
            </a:r>
            <a:r>
              <a:rPr lang="en-US" sz="2000" dirty="0"/>
              <a:t>	</a:t>
            </a:r>
            <a:r>
              <a:rPr lang="en-US" sz="2000" dirty="0" err="1"/>
              <a:t>cezası</a:t>
            </a:r>
            <a:r>
              <a:rPr lang="en-US" sz="2000" dirty="0"/>
              <a:t>	</a:t>
            </a:r>
            <a:r>
              <a:rPr lang="en-US" sz="2000" dirty="0" err="1"/>
              <a:t>öngörülmemiş</a:t>
            </a:r>
            <a:r>
              <a:rPr lang="en-US" sz="2000" dirty="0"/>
              <a:t>	</a:t>
            </a:r>
            <a:r>
              <a:rPr lang="en-US" sz="2000" dirty="0" err="1"/>
              <a:t>ise</a:t>
            </a:r>
            <a:r>
              <a:rPr lang="en-US" sz="2000" dirty="0"/>
              <a:t> </a:t>
            </a:r>
            <a:r>
              <a:rPr lang="en-US" sz="2000" dirty="0" err="1"/>
              <a:t>dosya</a:t>
            </a:r>
            <a:r>
              <a:rPr lang="en-US" sz="2000" dirty="0"/>
              <a:t> </a:t>
            </a:r>
            <a:r>
              <a:rPr lang="en-US" sz="2000" dirty="0" err="1"/>
              <a:t>için</a:t>
            </a:r>
            <a:r>
              <a:rPr lang="en-US" sz="2000" dirty="0"/>
              <a:t> </a:t>
            </a:r>
            <a:r>
              <a:rPr lang="en-US" sz="2000" dirty="0" err="1"/>
              <a:t>işlemden</a:t>
            </a:r>
            <a:r>
              <a:rPr lang="en-US" sz="2000" dirty="0"/>
              <a:t> </a:t>
            </a:r>
            <a:r>
              <a:rPr lang="en-US" sz="2000" dirty="0" err="1"/>
              <a:t>kaldırma</a:t>
            </a:r>
            <a:r>
              <a:rPr lang="en-US" sz="2000" dirty="0"/>
              <a:t> </a:t>
            </a:r>
            <a:r>
              <a:rPr lang="en-US" sz="2000" dirty="0" err="1"/>
              <a:t>onayı</a:t>
            </a:r>
            <a:r>
              <a:rPr lang="en-US" sz="2000" dirty="0"/>
              <a:t> </a:t>
            </a:r>
            <a:r>
              <a:rPr lang="en-US" sz="2000" dirty="0" err="1"/>
              <a:t>alınarak</a:t>
            </a:r>
            <a:r>
              <a:rPr lang="en-US" sz="2000" dirty="0"/>
              <a:t>	</a:t>
            </a:r>
            <a:r>
              <a:rPr lang="en-US" sz="2000" dirty="0" err="1"/>
              <a:t>hakkında</a:t>
            </a:r>
            <a:r>
              <a:rPr lang="en-US" sz="2000" dirty="0"/>
              <a:t> </a:t>
            </a:r>
            <a:r>
              <a:rPr lang="en-US" sz="2000" dirty="0" err="1"/>
              <a:t>işlem</a:t>
            </a:r>
            <a:r>
              <a:rPr lang="en-US" sz="2000" dirty="0"/>
              <a:t> </a:t>
            </a:r>
            <a:r>
              <a:rPr lang="en-US" sz="2000" dirty="0" err="1"/>
              <a:t>yapılana</a:t>
            </a:r>
            <a:r>
              <a:rPr lang="en-US" sz="2000" dirty="0"/>
              <a:t>	</a:t>
            </a:r>
            <a:r>
              <a:rPr lang="en-US" sz="2000" dirty="0" err="1"/>
              <a:t>ve</a:t>
            </a:r>
            <a:r>
              <a:rPr lang="en-US" sz="2000" dirty="0"/>
              <a:t>	</a:t>
            </a:r>
            <a:r>
              <a:rPr lang="en-US" sz="2000" dirty="0" err="1"/>
              <a:t>şikayetçiye</a:t>
            </a:r>
            <a:r>
              <a:rPr lang="en-US" sz="2000" dirty="0"/>
              <a:t> </a:t>
            </a:r>
            <a:r>
              <a:rPr lang="en-US" sz="2000" dirty="0" err="1"/>
              <a:t>yazılı</a:t>
            </a:r>
            <a:r>
              <a:rPr lang="en-US" sz="2000" dirty="0"/>
              <a:t> </a:t>
            </a:r>
            <a:r>
              <a:rPr lang="en-US" sz="2000" dirty="0" err="1"/>
              <a:t>bilgilendirme</a:t>
            </a:r>
            <a:r>
              <a:rPr lang="en-US" sz="2000" dirty="0"/>
              <a:t> </a:t>
            </a:r>
            <a:r>
              <a:rPr lang="en-US" sz="2000" dirty="0" err="1"/>
              <a:t>yapılarak</a:t>
            </a:r>
            <a:r>
              <a:rPr lang="en-US" sz="2000" dirty="0"/>
              <a:t> </a:t>
            </a:r>
            <a:r>
              <a:rPr lang="en-US" sz="2000" dirty="0" err="1"/>
              <a:t>işlem</a:t>
            </a:r>
            <a:r>
              <a:rPr lang="en-US" sz="2000" dirty="0"/>
              <a:t> </a:t>
            </a:r>
            <a:r>
              <a:rPr lang="en-US" sz="2000" dirty="0" err="1"/>
              <a:t>sonuçlandırılır</a:t>
            </a:r>
            <a:r>
              <a:rPr lang="en-US" sz="2000" dirty="0"/>
              <a:t>.</a:t>
            </a:r>
            <a:endParaRPr lang="tr-TR" sz="2000" dirty="0"/>
          </a:p>
          <a:p>
            <a:r>
              <a:rPr lang="en-US" sz="2000" dirty="0"/>
              <a:t>	</a:t>
            </a:r>
            <a:r>
              <a:rPr lang="tr-TR" sz="2000" dirty="0"/>
              <a:t> Personel</a:t>
            </a:r>
            <a:r>
              <a:rPr lang="en-US" sz="2000" dirty="0" smtClean="0"/>
              <a:t> </a:t>
            </a:r>
            <a:r>
              <a:rPr lang="en-US" sz="2000" dirty="0" err="1"/>
              <a:t>hakkında</a:t>
            </a:r>
            <a:r>
              <a:rPr lang="en-US" sz="2000" dirty="0"/>
              <a:t> </a:t>
            </a:r>
            <a:r>
              <a:rPr lang="en-US" sz="2000" dirty="0" err="1"/>
              <a:t>disiplin</a:t>
            </a:r>
            <a:r>
              <a:rPr lang="en-US" sz="2000" dirty="0"/>
              <a:t> </a:t>
            </a:r>
            <a:r>
              <a:rPr lang="en-US" sz="2000" dirty="0" err="1"/>
              <a:t>cezası</a:t>
            </a:r>
            <a:r>
              <a:rPr lang="en-US" sz="2000" dirty="0"/>
              <a:t> </a:t>
            </a:r>
            <a:r>
              <a:rPr lang="en-US" sz="2000" dirty="0" err="1"/>
              <a:t>öngörülmüş</a:t>
            </a:r>
            <a:r>
              <a:rPr lang="en-US" sz="2000" dirty="0"/>
              <a:t> </a:t>
            </a:r>
            <a:r>
              <a:rPr lang="en-US" sz="2000" dirty="0" err="1"/>
              <a:t>ise</a:t>
            </a:r>
            <a:r>
              <a:rPr lang="en-US" sz="2000" dirty="0"/>
              <a:t> </a:t>
            </a:r>
            <a:r>
              <a:rPr lang="en-US" sz="2000" dirty="0" err="1"/>
              <a:t>öngörülen</a:t>
            </a:r>
            <a:r>
              <a:rPr lang="en-US" sz="2000" dirty="0"/>
              <a:t> </a:t>
            </a:r>
            <a:r>
              <a:rPr lang="en-US" sz="2000" dirty="0" err="1"/>
              <a:t>cezaya</a:t>
            </a:r>
            <a:r>
              <a:rPr lang="en-US" sz="2000" dirty="0"/>
              <a:t> </a:t>
            </a:r>
            <a:r>
              <a:rPr lang="en-US" sz="2000" dirty="0" err="1"/>
              <a:t>göre</a:t>
            </a:r>
            <a:r>
              <a:rPr lang="en-US" sz="2000" dirty="0"/>
              <a:t> </a:t>
            </a:r>
            <a:r>
              <a:rPr lang="en-US" sz="2000" dirty="0" err="1"/>
              <a:t>farklı</a:t>
            </a:r>
            <a:r>
              <a:rPr lang="en-US" sz="2000" dirty="0"/>
              <a:t> </a:t>
            </a:r>
            <a:r>
              <a:rPr lang="en-US" sz="2000" dirty="0" err="1"/>
              <a:t>değerlendirmeler</a:t>
            </a:r>
            <a:r>
              <a:rPr lang="en-US" sz="2000" dirty="0"/>
              <a:t> </a:t>
            </a:r>
            <a:r>
              <a:rPr lang="en-US" sz="2000" dirty="0" err="1"/>
              <a:t>olacaktır</a:t>
            </a:r>
            <a:r>
              <a:rPr lang="en-US" sz="2000" dirty="0" smtClean="0"/>
              <a:t>.</a:t>
            </a:r>
            <a:endParaRPr lang="tr-TR" sz="2000" b="1" dirty="0"/>
          </a:p>
        </p:txBody>
      </p:sp>
      <p:sp>
        <p:nvSpPr>
          <p:cNvPr id="4" name="Altbilgi Yer Tutucusu 3"/>
          <p:cNvSpPr>
            <a:spLocks noGrp="1"/>
          </p:cNvSpPr>
          <p:nvPr>
            <p:ph type="ftr" sz="quarter" idx="11"/>
          </p:nvPr>
        </p:nvSpPr>
        <p:spPr>
          <a:xfrm>
            <a:off x="7257535" y="6339007"/>
            <a:ext cx="4347221"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543743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5"/>
          <p:cNvSpPr>
            <a:spLocks noChangeArrowheads="1"/>
          </p:cNvSpPr>
          <p:nvPr/>
        </p:nvSpPr>
        <p:spPr bwMode="auto">
          <a:xfrm>
            <a:off x="2955925"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Rectangle 17"/>
          <p:cNvSpPr>
            <a:spLocks noChangeArrowheads="1"/>
          </p:cNvSpPr>
          <p:nvPr/>
        </p:nvSpPr>
        <p:spPr bwMode="auto">
          <a:xfrm>
            <a:off x="2955925" y="1320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1" name="Rectangle 23"/>
          <p:cNvSpPr>
            <a:spLocks noChangeArrowheads="1"/>
          </p:cNvSpPr>
          <p:nvPr/>
        </p:nvSpPr>
        <p:spPr bwMode="auto">
          <a:xfrm>
            <a:off x="1358900" y="-1412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4" name="Diyagram 33"/>
          <p:cNvGraphicFramePr/>
          <p:nvPr>
            <p:extLst>
              <p:ext uri="{D42A27DB-BD31-4B8C-83A1-F6EECF244321}">
                <p14:modId xmlns:p14="http://schemas.microsoft.com/office/powerpoint/2010/main" val="3061989564"/>
              </p:ext>
            </p:extLst>
          </p:nvPr>
        </p:nvGraphicFramePr>
        <p:xfrm>
          <a:off x="1895046" y="3709963"/>
          <a:ext cx="3111500" cy="143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5" name="Diyagram 34"/>
          <p:cNvGraphicFramePr/>
          <p:nvPr>
            <p:extLst>
              <p:ext uri="{D42A27DB-BD31-4B8C-83A1-F6EECF244321}">
                <p14:modId xmlns:p14="http://schemas.microsoft.com/office/powerpoint/2010/main" val="375719650"/>
              </p:ext>
            </p:extLst>
          </p:nvPr>
        </p:nvGraphicFramePr>
        <p:xfrm>
          <a:off x="5285357" y="3691856"/>
          <a:ext cx="2795178" cy="1434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6" name="Diyagram 35"/>
          <p:cNvGraphicFramePr/>
          <p:nvPr>
            <p:extLst>
              <p:ext uri="{D42A27DB-BD31-4B8C-83A1-F6EECF244321}">
                <p14:modId xmlns:p14="http://schemas.microsoft.com/office/powerpoint/2010/main" val="1741790660"/>
              </p:ext>
            </p:extLst>
          </p:nvPr>
        </p:nvGraphicFramePr>
        <p:xfrm>
          <a:off x="6981360" y="3690293"/>
          <a:ext cx="3111500" cy="14344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8" name="Sağ Ok 27"/>
          <p:cNvSpPr/>
          <p:nvPr/>
        </p:nvSpPr>
        <p:spPr>
          <a:xfrm rot="5400000">
            <a:off x="5353226" y="2432229"/>
            <a:ext cx="1841148"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Sağ Ok 28"/>
          <p:cNvSpPr/>
          <p:nvPr/>
        </p:nvSpPr>
        <p:spPr>
          <a:xfrm rot="8196805">
            <a:off x="3964974" y="2259045"/>
            <a:ext cx="2434165"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2732019">
            <a:off x="6139326" y="2249425"/>
            <a:ext cx="2407331"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3" name="Diyagram 32"/>
          <p:cNvGraphicFramePr/>
          <p:nvPr>
            <p:extLst>
              <p:ext uri="{D42A27DB-BD31-4B8C-83A1-F6EECF244321}">
                <p14:modId xmlns:p14="http://schemas.microsoft.com/office/powerpoint/2010/main" val="2440292367"/>
              </p:ext>
            </p:extLst>
          </p:nvPr>
        </p:nvGraphicFramePr>
        <p:xfrm>
          <a:off x="1663109" y="259557"/>
          <a:ext cx="9221382" cy="152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2" name="Altbilgi Yer Tutucusu 31"/>
          <p:cNvSpPr>
            <a:spLocks noGrp="1"/>
          </p:cNvSpPr>
          <p:nvPr>
            <p:ph type="ftr" sz="quarter" idx="11"/>
          </p:nvPr>
        </p:nvSpPr>
        <p:spPr>
          <a:xfrm>
            <a:off x="6549081" y="6176997"/>
            <a:ext cx="4335410" cy="365125"/>
          </a:xfrm>
        </p:spPr>
        <p:txBody>
          <a:bodyPr/>
          <a:lstStyle/>
          <a:p>
            <a:pPr algn="ctr"/>
            <a:r>
              <a:rPr lang="en-US" dirty="0" smtClean="0"/>
              <a:t>T.C. KASTAMONU VALİLİĞİ   /   İNCELEME ARAŞTIRMA SORUŞTURMA REHBERİ</a:t>
            </a:r>
            <a:endParaRPr lang="en-US" dirty="0"/>
          </a:p>
        </p:txBody>
      </p:sp>
      <p:sp>
        <p:nvSpPr>
          <p:cNvPr id="2" name="Slayt Numarası Yer Tutucusu 1"/>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28307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2200" y="1562100"/>
            <a:ext cx="10858501" cy="4800338"/>
          </a:xfrm>
        </p:spPr>
        <p:txBody>
          <a:bodyPr>
            <a:noAutofit/>
          </a:bodyPr>
          <a:lstStyle/>
          <a:p>
            <a:r>
              <a:rPr lang="en-US" sz="2400" dirty="0" err="1"/>
              <a:t>Ceza</a:t>
            </a:r>
            <a:r>
              <a:rPr lang="en-US" sz="2400" dirty="0"/>
              <a:t> </a:t>
            </a:r>
            <a:r>
              <a:rPr lang="en-US" sz="2400" dirty="0" err="1"/>
              <a:t>verilecek</a:t>
            </a:r>
            <a:r>
              <a:rPr lang="en-US" sz="2400" dirty="0"/>
              <a:t> </a:t>
            </a:r>
            <a:r>
              <a:rPr lang="en-US" sz="2400" dirty="0" err="1"/>
              <a:t>kişiye</a:t>
            </a:r>
            <a:r>
              <a:rPr lang="en-US" sz="2400" dirty="0"/>
              <a:t> </a:t>
            </a:r>
            <a:r>
              <a:rPr lang="en-US" sz="2400" b="1" dirty="0" err="1" smtClean="0"/>
              <a:t>savunmasını</a:t>
            </a:r>
            <a:r>
              <a:rPr lang="en-US" sz="2400" b="1" dirty="0" smtClean="0"/>
              <a:t> </a:t>
            </a:r>
            <a:r>
              <a:rPr lang="en-US" sz="2400" dirty="0" err="1"/>
              <a:t>yapması</a:t>
            </a:r>
            <a:r>
              <a:rPr lang="en-US" sz="2400" dirty="0"/>
              <a:t> </a:t>
            </a:r>
            <a:r>
              <a:rPr lang="en-US" sz="2400" dirty="0" err="1"/>
              <a:t>için</a:t>
            </a:r>
            <a:r>
              <a:rPr lang="en-US" sz="2400" dirty="0"/>
              <a:t> 657 </a:t>
            </a:r>
            <a:r>
              <a:rPr lang="en-US" sz="2400" dirty="0" err="1"/>
              <a:t>sayılı</a:t>
            </a:r>
            <a:r>
              <a:rPr lang="en-US" sz="2400" dirty="0"/>
              <a:t> </a:t>
            </a:r>
            <a:r>
              <a:rPr lang="en-US" sz="2400" dirty="0" err="1" smtClean="0"/>
              <a:t>Kanun</a:t>
            </a:r>
            <a:r>
              <a:rPr lang="tr-TR" sz="2400" dirty="0" smtClean="0"/>
              <a:t>’</a:t>
            </a:r>
            <a:r>
              <a:rPr lang="en-US" sz="2400" dirty="0" smtClean="0"/>
              <a:t>un </a:t>
            </a:r>
            <a:r>
              <a:rPr lang="en-US" sz="2400" dirty="0"/>
              <a:t>130. </a:t>
            </a:r>
            <a:r>
              <a:rPr lang="en-US" sz="2400" dirty="0" err="1"/>
              <a:t>Maddesine</a:t>
            </a:r>
            <a:r>
              <a:rPr lang="en-US" sz="2400" dirty="0"/>
              <a:t> </a:t>
            </a:r>
            <a:r>
              <a:rPr lang="en-US" sz="2400" dirty="0" err="1"/>
              <a:t>göre</a:t>
            </a:r>
            <a:r>
              <a:rPr lang="en-US" sz="2400" dirty="0"/>
              <a:t> </a:t>
            </a:r>
            <a:r>
              <a:rPr lang="tr-TR" sz="2400" dirty="0" smtClean="0"/>
              <a:t>en az </a:t>
            </a:r>
            <a:r>
              <a:rPr lang="en-US" sz="2400" dirty="0" smtClean="0"/>
              <a:t>7 </a:t>
            </a:r>
            <a:r>
              <a:rPr lang="tr-TR" sz="2400" dirty="0" smtClean="0"/>
              <a:t>(</a:t>
            </a:r>
            <a:r>
              <a:rPr lang="en-US" sz="2400" dirty="0" err="1" smtClean="0"/>
              <a:t>yedi</a:t>
            </a:r>
            <a:r>
              <a:rPr lang="tr-TR" sz="2400" dirty="0" smtClean="0"/>
              <a:t>)</a:t>
            </a:r>
            <a:r>
              <a:rPr lang="en-US" sz="2400" dirty="0" smtClean="0"/>
              <a:t> </a:t>
            </a:r>
            <a:r>
              <a:rPr lang="en-US" sz="2400" dirty="0" err="1"/>
              <a:t>günlük</a:t>
            </a:r>
            <a:r>
              <a:rPr lang="en-US" sz="2400" dirty="0"/>
              <a:t> </a:t>
            </a:r>
            <a:r>
              <a:rPr lang="en-US" sz="2400" dirty="0" err="1"/>
              <a:t>savunma</a:t>
            </a:r>
            <a:r>
              <a:rPr lang="en-US" sz="2400" dirty="0"/>
              <a:t> </a:t>
            </a:r>
            <a:r>
              <a:rPr lang="en-US" sz="2400" dirty="0" err="1" smtClean="0"/>
              <a:t>süresi</a:t>
            </a:r>
            <a:r>
              <a:rPr lang="tr-TR" sz="2400" dirty="0" smtClean="0"/>
              <a:t> verilerek</a:t>
            </a:r>
            <a:r>
              <a:rPr lang="en-US" sz="2400" dirty="0" smtClean="0"/>
              <a:t> </a:t>
            </a:r>
            <a:r>
              <a:rPr lang="en-US" sz="2400" dirty="0" err="1"/>
              <a:t>bildirim</a:t>
            </a:r>
            <a:r>
              <a:rPr lang="en-US" sz="2400" dirty="0"/>
              <a:t> </a:t>
            </a:r>
            <a:r>
              <a:rPr lang="en-US" sz="2400" dirty="0" err="1"/>
              <a:t>yapılır</a:t>
            </a:r>
            <a:r>
              <a:rPr lang="en-US" sz="2400" dirty="0" smtClean="0"/>
              <a:t>.</a:t>
            </a:r>
            <a:r>
              <a:rPr lang="tr-TR" sz="2400" dirty="0" smtClean="0"/>
              <a:t> </a:t>
            </a:r>
            <a:endParaRPr lang="tr-TR" sz="2400" dirty="0"/>
          </a:p>
          <a:p>
            <a:r>
              <a:rPr lang="en-US" sz="2400" u="heavy" dirty="0" err="1"/>
              <a:t>Disiplin</a:t>
            </a:r>
            <a:r>
              <a:rPr lang="en-US" sz="2400" dirty="0"/>
              <a:t> </a:t>
            </a:r>
            <a:r>
              <a:rPr lang="en-US" sz="2400" u="heavy" dirty="0" err="1"/>
              <a:t>amirleri</a:t>
            </a:r>
            <a:r>
              <a:rPr lang="en-US" sz="2400" u="heavy" dirty="0"/>
              <a:t>,</a:t>
            </a:r>
            <a:r>
              <a:rPr lang="en-US" sz="2400" dirty="0"/>
              <a:t> </a:t>
            </a:r>
            <a:r>
              <a:rPr lang="en-US" sz="2400" u="heavy" dirty="0" err="1"/>
              <a:t>cezaya</a:t>
            </a:r>
            <a:r>
              <a:rPr lang="en-US" sz="2400" dirty="0"/>
              <a:t> </a:t>
            </a:r>
            <a:r>
              <a:rPr lang="en-US" sz="2400" u="heavy" dirty="0" err="1"/>
              <a:t>hükmederken</a:t>
            </a:r>
            <a:r>
              <a:rPr lang="en-US" sz="2400" dirty="0"/>
              <a:t> </a:t>
            </a:r>
            <a:r>
              <a:rPr lang="en-US" sz="2400" u="heavy" dirty="0" err="1"/>
              <a:t>disiplin</a:t>
            </a:r>
            <a:r>
              <a:rPr lang="en-US" sz="2400" u="heavy" dirty="0"/>
              <a:t> </a:t>
            </a:r>
            <a:r>
              <a:rPr lang="en-US" sz="2400" u="heavy" dirty="0" err="1"/>
              <a:t>suçunu</a:t>
            </a:r>
            <a:r>
              <a:rPr lang="en-US" sz="2400" dirty="0"/>
              <a:t> </a:t>
            </a:r>
            <a:r>
              <a:rPr lang="en-US" sz="2400" u="heavy" dirty="0" err="1"/>
              <a:t>oluşturan</a:t>
            </a:r>
            <a:r>
              <a:rPr lang="en-US" sz="2400" dirty="0"/>
              <a:t> </a:t>
            </a:r>
            <a:r>
              <a:rPr lang="en-US" sz="2400" u="heavy" dirty="0" err="1"/>
              <a:t>eylemlerin</a:t>
            </a:r>
            <a:r>
              <a:rPr lang="en-US" sz="2400" dirty="0"/>
              <a:t> </a:t>
            </a:r>
            <a:r>
              <a:rPr lang="en-US" sz="2400" u="heavy" dirty="0" err="1"/>
              <a:t>ağırlığını</a:t>
            </a:r>
            <a:r>
              <a:rPr lang="en-US" sz="2400" u="heavy" dirty="0"/>
              <a:t>,</a:t>
            </a:r>
            <a:r>
              <a:rPr lang="en-US" sz="2400" dirty="0"/>
              <a:t>	</a:t>
            </a:r>
            <a:r>
              <a:rPr lang="en-US" sz="2400" u="heavy" dirty="0" err="1"/>
              <a:t>soruşturulan</a:t>
            </a:r>
            <a:r>
              <a:rPr lang="en-US" sz="2400" u="heavy" dirty="0"/>
              <a:t> </a:t>
            </a:r>
            <a:r>
              <a:rPr lang="en-US" sz="2400" u="heavy" dirty="0" err="1"/>
              <a:t>kişinin</a:t>
            </a:r>
            <a:r>
              <a:rPr lang="en-US" sz="2400" dirty="0"/>
              <a:t>  </a:t>
            </a:r>
            <a:r>
              <a:rPr lang="en-US" sz="2400" u="heavy" dirty="0" err="1"/>
              <a:t>daha</a:t>
            </a:r>
            <a:r>
              <a:rPr lang="en-US" sz="2400" u="heavy" dirty="0"/>
              <a:t> </a:t>
            </a:r>
            <a:r>
              <a:rPr lang="en-US" sz="2400" u="heavy" dirty="0" err="1"/>
              <a:t>önce</a:t>
            </a:r>
            <a:r>
              <a:rPr lang="en-US" sz="2400" u="heavy" dirty="0"/>
              <a:t> </a:t>
            </a:r>
            <a:r>
              <a:rPr lang="en-US" sz="2400" b="1" u="heavy" dirty="0" err="1"/>
              <a:t>bir</a:t>
            </a:r>
            <a:r>
              <a:rPr lang="en-US" sz="2400" b="1" dirty="0"/>
              <a:t>  </a:t>
            </a:r>
            <a:r>
              <a:rPr lang="en-US" sz="2400" b="1" u="heavy" dirty="0" err="1"/>
              <a:t>disiplin</a:t>
            </a:r>
            <a:r>
              <a:rPr lang="en-US" sz="2400" b="1" dirty="0"/>
              <a:t>  </a:t>
            </a:r>
            <a:r>
              <a:rPr lang="en-US" sz="2400" b="1" u="heavy" dirty="0" err="1"/>
              <a:t>cezası</a:t>
            </a:r>
            <a:r>
              <a:rPr lang="en-US" sz="2400" b="1" dirty="0"/>
              <a:t>	</a:t>
            </a:r>
            <a:r>
              <a:rPr lang="en-US" sz="2400" b="1" u="heavy" dirty="0" err="1"/>
              <a:t>alıp</a:t>
            </a:r>
            <a:r>
              <a:rPr lang="en-US" sz="2400" b="1" dirty="0"/>
              <a:t> </a:t>
            </a:r>
            <a:r>
              <a:rPr lang="en-US" sz="2400" b="1" u="heavy" dirty="0" err="1"/>
              <a:t>almadığını</a:t>
            </a:r>
            <a:r>
              <a:rPr lang="en-US" sz="2400" b="1" u="heavy" dirty="0"/>
              <a:t>,</a:t>
            </a:r>
            <a:r>
              <a:rPr lang="en-US" sz="2400" b="1" dirty="0"/>
              <a:t> </a:t>
            </a:r>
            <a:r>
              <a:rPr lang="en-US" sz="2400" b="1" u="heavy" dirty="0" err="1"/>
              <a:t>kişinin</a:t>
            </a:r>
            <a:r>
              <a:rPr lang="en-US" sz="2400" b="1" u="heavy" dirty="0"/>
              <a:t>  </a:t>
            </a:r>
            <a:r>
              <a:rPr lang="en-US" sz="2400" b="1" u="heavy" dirty="0" err="1"/>
              <a:t>aldığı</a:t>
            </a:r>
            <a:r>
              <a:rPr lang="en-US" sz="2400" b="1" u="heavy" dirty="0"/>
              <a:t> </a:t>
            </a:r>
            <a:r>
              <a:rPr lang="en-US" sz="2400" b="1" u="heavy" dirty="0" err="1"/>
              <a:t>ödül</a:t>
            </a:r>
            <a:r>
              <a:rPr lang="en-US" sz="2400" b="1" u="heavy" dirty="0"/>
              <a:t> </a:t>
            </a:r>
            <a:r>
              <a:rPr lang="en-US" sz="2400" b="1" u="heavy" dirty="0" err="1"/>
              <a:t>ve</a:t>
            </a:r>
            <a:r>
              <a:rPr lang="en-US" sz="2400" b="1" u="heavy" dirty="0"/>
              <a:t>	</a:t>
            </a:r>
            <a:r>
              <a:rPr lang="en-US" sz="2400" b="1" u="heavy" dirty="0" err="1"/>
              <a:t>başarıları</a:t>
            </a:r>
            <a:r>
              <a:rPr lang="en-US" sz="2400" b="1" u="heavy" dirty="0"/>
              <a:t>, </a:t>
            </a:r>
            <a:r>
              <a:rPr lang="en-US" sz="2400" b="1" u="heavy" dirty="0" err="1"/>
              <a:t>geçmiş</a:t>
            </a:r>
            <a:r>
              <a:rPr lang="en-US" sz="2400" b="1" u="heavy" dirty="0"/>
              <a:t> </a:t>
            </a:r>
            <a:r>
              <a:rPr lang="en-US" sz="2400" b="1" u="heavy" dirty="0" err="1"/>
              <a:t>hizmetlerindeki</a:t>
            </a:r>
            <a:r>
              <a:rPr lang="en-US" sz="2400" b="1" u="heavy" dirty="0"/>
              <a:t> </a:t>
            </a:r>
            <a:r>
              <a:rPr lang="en-US" sz="2400" b="1" u="heavy" dirty="0" err="1"/>
              <a:t>başarılı</a:t>
            </a:r>
            <a:r>
              <a:rPr lang="en-US" sz="2400" b="1" u="heavy" dirty="0"/>
              <a:t> </a:t>
            </a:r>
            <a:r>
              <a:rPr lang="en-US" sz="2400" b="1" u="heavy" dirty="0" err="1"/>
              <a:t>çalışmalarını</a:t>
            </a:r>
            <a:r>
              <a:rPr lang="en-US" sz="2400" b="1" u="heavy" dirty="0"/>
              <a:t>, </a:t>
            </a:r>
            <a:r>
              <a:rPr lang="en-US" sz="2400" u="heavy" dirty="0" err="1"/>
              <a:t>davranış</a:t>
            </a:r>
            <a:r>
              <a:rPr lang="en-US" sz="2400" u="heavy" dirty="0"/>
              <a:t>, </a:t>
            </a:r>
            <a:r>
              <a:rPr lang="en-US" sz="2400" u="heavy" dirty="0" err="1"/>
              <a:t>tavır</a:t>
            </a:r>
            <a:r>
              <a:rPr lang="en-US" sz="2400" u="heavy" dirty="0"/>
              <a:t> </a:t>
            </a:r>
            <a:r>
              <a:rPr lang="en-US" sz="2400" u="heavy" dirty="0" err="1"/>
              <a:t>ve</a:t>
            </a:r>
            <a:r>
              <a:rPr lang="en-US" sz="2400" u="heavy" dirty="0"/>
              <a:t> </a:t>
            </a:r>
            <a:r>
              <a:rPr lang="en-US" sz="2400" u="heavy" dirty="0" err="1"/>
              <a:t>hareketlerini</a:t>
            </a:r>
            <a:r>
              <a:rPr lang="en-US" sz="2400" u="heavy" dirty="0"/>
              <a:t>, </a:t>
            </a:r>
            <a:r>
              <a:rPr lang="en-US" sz="2400" u="heavy" dirty="0" err="1"/>
              <a:t>işlediği</a:t>
            </a:r>
            <a:r>
              <a:rPr lang="en-US" sz="2400" u="heavy" dirty="0"/>
              <a:t> </a:t>
            </a:r>
            <a:r>
              <a:rPr lang="en-US" sz="2400" u="heavy" dirty="0" err="1"/>
              <a:t>fiil</a:t>
            </a:r>
            <a:r>
              <a:rPr lang="en-US" sz="2400" u="heavy" dirty="0"/>
              <a:t> </a:t>
            </a:r>
            <a:r>
              <a:rPr lang="en-US" sz="2400" u="heavy" dirty="0" err="1"/>
              <a:t>ve</a:t>
            </a:r>
            <a:r>
              <a:rPr lang="en-US" sz="2400" dirty="0"/>
              <a:t> </a:t>
            </a:r>
            <a:r>
              <a:rPr lang="en-US" sz="2400" u="heavy" dirty="0" err="1"/>
              <a:t>yaptığı</a:t>
            </a:r>
            <a:r>
              <a:rPr lang="en-US" sz="2400" u="heavy" dirty="0"/>
              <a:t> </a:t>
            </a:r>
            <a:r>
              <a:rPr lang="en-US" sz="2400" u="heavy" dirty="0" err="1"/>
              <a:t>hareket</a:t>
            </a:r>
            <a:r>
              <a:rPr lang="en-US" sz="2400" u="heavy" dirty="0"/>
              <a:t> </a:t>
            </a:r>
            <a:r>
              <a:rPr lang="en-US" sz="2400" u="heavy" dirty="0" err="1"/>
              <a:t>dolayısıyla</a:t>
            </a:r>
            <a:r>
              <a:rPr lang="en-US" sz="2400" u="heavy" dirty="0"/>
              <a:t> </a:t>
            </a:r>
            <a:r>
              <a:rPr lang="en-US" sz="2400" u="heavy" dirty="0" err="1"/>
              <a:t>pişmanlık</a:t>
            </a:r>
            <a:r>
              <a:rPr lang="en-US" sz="2400" u="heavy" dirty="0"/>
              <a:t> </a:t>
            </a:r>
            <a:r>
              <a:rPr lang="en-US" sz="2400" u="heavy" dirty="0" err="1"/>
              <a:t>duyup</a:t>
            </a:r>
            <a:r>
              <a:rPr lang="en-US" sz="2400" u="heavy" dirty="0"/>
              <a:t> </a:t>
            </a:r>
            <a:r>
              <a:rPr lang="en-US" sz="2400" u="heavy" dirty="0" err="1"/>
              <a:t>duymadığını</a:t>
            </a:r>
            <a:r>
              <a:rPr lang="en-US" sz="2400" dirty="0"/>
              <a:t> </a:t>
            </a:r>
            <a:r>
              <a:rPr lang="en-US" sz="2400" dirty="0" err="1"/>
              <a:t>dikkate</a:t>
            </a:r>
            <a:r>
              <a:rPr lang="en-US" sz="2400" dirty="0"/>
              <a:t> </a:t>
            </a:r>
            <a:r>
              <a:rPr lang="en-US" sz="2400" dirty="0" err="1"/>
              <a:t>alırlar</a:t>
            </a:r>
            <a:r>
              <a:rPr lang="en-US" sz="2400" dirty="0"/>
              <a:t>. Bu </a:t>
            </a:r>
            <a:r>
              <a:rPr lang="en-US" sz="2400" dirty="0" err="1"/>
              <a:t>değerlendirmeye</a:t>
            </a:r>
            <a:r>
              <a:rPr lang="en-US" sz="2400" dirty="0"/>
              <a:t> </a:t>
            </a:r>
            <a:r>
              <a:rPr lang="en-US" sz="2400" dirty="0" err="1"/>
              <a:t>göre</a:t>
            </a:r>
            <a:r>
              <a:rPr lang="en-US" sz="2400" dirty="0"/>
              <a:t> </a:t>
            </a:r>
            <a:r>
              <a:rPr lang="en-US" sz="2400" dirty="0" err="1"/>
              <a:t>ya</a:t>
            </a:r>
            <a:r>
              <a:rPr lang="en-US" sz="2400" dirty="0"/>
              <a:t> </a:t>
            </a:r>
            <a:r>
              <a:rPr lang="en-US" sz="2400" dirty="0" err="1"/>
              <a:t>soruşturmacının</a:t>
            </a:r>
            <a:r>
              <a:rPr lang="en-US" sz="2400" dirty="0"/>
              <a:t> </a:t>
            </a:r>
            <a:r>
              <a:rPr lang="en-US" sz="2400" dirty="0" err="1"/>
              <a:t>teklifine</a:t>
            </a:r>
            <a:r>
              <a:rPr lang="en-US" sz="2400" dirty="0"/>
              <a:t> </a:t>
            </a:r>
            <a:r>
              <a:rPr lang="en-US" sz="2400" dirty="0" err="1"/>
              <a:t>aynen</a:t>
            </a:r>
            <a:r>
              <a:rPr lang="en-US" sz="2400" dirty="0"/>
              <a:t> </a:t>
            </a:r>
            <a:r>
              <a:rPr lang="en-US" sz="2400" dirty="0" err="1"/>
              <a:t>uyarlar</a:t>
            </a:r>
            <a:r>
              <a:rPr lang="en-US" sz="2400" dirty="0"/>
              <a:t>, </a:t>
            </a:r>
            <a:r>
              <a:rPr lang="en-US" sz="2400" dirty="0" err="1"/>
              <a:t>ya</a:t>
            </a:r>
            <a:r>
              <a:rPr lang="en-US" sz="2400" dirty="0"/>
              <a:t> da </a:t>
            </a:r>
            <a:r>
              <a:rPr lang="en-US" sz="2400" dirty="0" err="1"/>
              <a:t>bir</a:t>
            </a:r>
            <a:r>
              <a:rPr lang="en-US" sz="2400" dirty="0"/>
              <a:t> alt </a:t>
            </a:r>
            <a:r>
              <a:rPr lang="en-US" sz="2400" dirty="0" err="1"/>
              <a:t>ceza</a:t>
            </a:r>
            <a:r>
              <a:rPr lang="en-US" sz="2400" dirty="0"/>
              <a:t> </a:t>
            </a:r>
            <a:r>
              <a:rPr lang="en-US" sz="2400" dirty="0" err="1"/>
              <a:t>verme</a:t>
            </a:r>
            <a:r>
              <a:rPr lang="en-US" sz="2400" dirty="0"/>
              <a:t> veya </a:t>
            </a:r>
            <a:r>
              <a:rPr lang="en-US" sz="2400" dirty="0" err="1"/>
              <a:t>ceza</a:t>
            </a:r>
            <a:r>
              <a:rPr lang="en-US" sz="2400" dirty="0"/>
              <a:t> </a:t>
            </a:r>
            <a:r>
              <a:rPr lang="en-US" sz="2400" dirty="0" err="1"/>
              <a:t>vermeme</a:t>
            </a:r>
            <a:r>
              <a:rPr lang="en-US" sz="2400" dirty="0"/>
              <a:t> </a:t>
            </a:r>
            <a:r>
              <a:rPr lang="en-US" sz="2400" dirty="0" err="1"/>
              <a:t>yoluna</a:t>
            </a:r>
            <a:r>
              <a:rPr lang="en-US" sz="2400" dirty="0"/>
              <a:t> </a:t>
            </a:r>
            <a:r>
              <a:rPr lang="en-US" sz="2400" dirty="0" err="1"/>
              <a:t>giderler</a:t>
            </a:r>
            <a:r>
              <a:rPr lang="en-US" sz="2400" dirty="0" smtClean="0"/>
              <a:t>.</a:t>
            </a:r>
            <a:endParaRPr lang="tr-TR" sz="2400" dirty="0" smtClean="0"/>
          </a:p>
          <a:p>
            <a:r>
              <a:rPr lang="tr-TR" sz="2400" b="1" dirty="0" smtClean="0"/>
              <a:t>Ceza verilmemesi durumunda yazılı ikaz da yapılabilir.</a:t>
            </a:r>
            <a:r>
              <a:rPr lang="en-US" sz="2400" b="1" dirty="0" smtClean="0"/>
              <a:t>.</a:t>
            </a:r>
            <a:endParaRPr lang="tr-TR" sz="2400" b="1" dirty="0"/>
          </a:p>
        </p:txBody>
      </p:sp>
      <p:sp>
        <p:nvSpPr>
          <p:cNvPr id="4" name="Altbilgi Yer Tutucusu 3"/>
          <p:cNvSpPr>
            <a:spLocks noGrp="1"/>
          </p:cNvSpPr>
          <p:nvPr>
            <p:ph type="ftr" sz="quarter" idx="11"/>
          </p:nvPr>
        </p:nvSpPr>
        <p:spPr>
          <a:xfrm>
            <a:off x="7364361" y="6362438"/>
            <a:ext cx="4328353"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63885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1249" y="1386138"/>
            <a:ext cx="10858501" cy="2552700"/>
          </a:xfrm>
        </p:spPr>
        <p:txBody>
          <a:bodyPr>
            <a:noAutofit/>
          </a:bodyPr>
          <a:lstStyle/>
          <a:p>
            <a:r>
              <a:rPr lang="en-US" sz="2000" b="1" dirty="0" err="1"/>
              <a:t>Disiplin</a:t>
            </a:r>
            <a:r>
              <a:rPr lang="en-US" sz="2000" b="1" dirty="0"/>
              <a:t> </a:t>
            </a:r>
            <a:r>
              <a:rPr lang="en-US" sz="2000" b="1" dirty="0" err="1"/>
              <a:t>cezası</a:t>
            </a:r>
            <a:r>
              <a:rPr lang="en-US" sz="2000" b="1" dirty="0"/>
              <a:t> </a:t>
            </a:r>
            <a:r>
              <a:rPr lang="en-US" sz="2000" b="1" dirty="0" err="1"/>
              <a:t>vermeye</a:t>
            </a:r>
            <a:r>
              <a:rPr lang="en-US" sz="2000" b="1" dirty="0"/>
              <a:t> </a:t>
            </a:r>
            <a:r>
              <a:rPr lang="en-US" sz="2000" b="1" dirty="0" err="1"/>
              <a:t>yetkili</a:t>
            </a:r>
            <a:r>
              <a:rPr lang="en-US" sz="2000" b="1" dirty="0"/>
              <a:t> </a:t>
            </a:r>
            <a:r>
              <a:rPr lang="en-US" sz="2000" b="1" dirty="0" err="1"/>
              <a:t>makamlar</a:t>
            </a:r>
            <a:r>
              <a:rPr lang="en-US" sz="2000" b="1" dirty="0" smtClean="0"/>
              <a:t>;</a:t>
            </a:r>
            <a:r>
              <a:rPr lang="en-US" sz="2000" b="1" dirty="0"/>
              <a:t> </a:t>
            </a:r>
            <a:endParaRPr lang="tr-TR" sz="2000" b="1" dirty="0"/>
          </a:p>
          <a:p>
            <a:r>
              <a:rPr lang="en-US" sz="2000" b="1" dirty="0"/>
              <a:t>1­) </a:t>
            </a:r>
            <a:r>
              <a:rPr lang="en-US" sz="2000" b="1" dirty="0" err="1"/>
              <a:t>Soruşturmada</a:t>
            </a:r>
            <a:r>
              <a:rPr lang="en-US" sz="2000" b="1" dirty="0"/>
              <a:t> </a:t>
            </a:r>
            <a:r>
              <a:rPr lang="en-US" sz="2000" b="1" dirty="0" err="1"/>
              <a:t>eksiklik</a:t>
            </a:r>
            <a:r>
              <a:rPr lang="en-US" sz="2000" b="1" dirty="0"/>
              <a:t> </a:t>
            </a:r>
            <a:r>
              <a:rPr lang="en-US" sz="2000" b="1" dirty="0" err="1"/>
              <a:t>olduğunun</a:t>
            </a:r>
            <a:r>
              <a:rPr lang="en-US" sz="2000" b="1" dirty="0"/>
              <a:t> </a:t>
            </a:r>
            <a:r>
              <a:rPr lang="en-US" sz="2000" b="1" dirty="0" err="1"/>
              <a:t>tespiti</a:t>
            </a:r>
            <a:r>
              <a:rPr lang="en-US" sz="2000" b="1" dirty="0"/>
              <a:t> </a:t>
            </a:r>
            <a:r>
              <a:rPr lang="en-US" sz="2000" b="1" dirty="0" err="1"/>
              <a:t>halinde</a:t>
            </a:r>
            <a:r>
              <a:rPr lang="en-US" sz="2000" b="1" dirty="0"/>
              <a:t> </a:t>
            </a:r>
            <a:r>
              <a:rPr lang="en-US" sz="2000" b="1" dirty="0" err="1"/>
              <a:t>eksikliklerin</a:t>
            </a:r>
            <a:r>
              <a:rPr lang="en-US" sz="2000" b="1" dirty="0"/>
              <a:t> </a:t>
            </a:r>
            <a:r>
              <a:rPr lang="en-US" sz="2000" b="1" dirty="0" err="1"/>
              <a:t>giderilmesi</a:t>
            </a:r>
            <a:r>
              <a:rPr lang="en-US" sz="2000" b="1" dirty="0"/>
              <a:t> </a:t>
            </a:r>
            <a:r>
              <a:rPr lang="en-US" sz="2000" b="1" dirty="0" err="1"/>
              <a:t>amacıyla</a:t>
            </a:r>
            <a:r>
              <a:rPr lang="en-US" sz="2000" b="1" dirty="0"/>
              <a:t> </a:t>
            </a:r>
            <a:r>
              <a:rPr lang="en-US" sz="2000" b="1" dirty="0" err="1"/>
              <a:t>dosyayı</a:t>
            </a:r>
            <a:r>
              <a:rPr lang="en-US" sz="2000" b="1" dirty="0"/>
              <a:t> </a:t>
            </a:r>
            <a:r>
              <a:rPr lang="en-US" sz="2000" b="1" dirty="0" err="1"/>
              <a:t>iade</a:t>
            </a:r>
            <a:r>
              <a:rPr lang="en-US" sz="2000" b="1" dirty="0"/>
              <a:t> </a:t>
            </a:r>
            <a:r>
              <a:rPr lang="en-US" sz="2000" b="1" dirty="0" err="1"/>
              <a:t>edebilir</a:t>
            </a:r>
            <a:r>
              <a:rPr lang="en-US" sz="2000" b="1" dirty="0" smtClean="0"/>
              <a:t>,</a:t>
            </a:r>
            <a:r>
              <a:rPr lang="en-US" sz="2000" b="1" dirty="0"/>
              <a:t> </a:t>
            </a:r>
            <a:endParaRPr lang="tr-TR" sz="2000" b="1" dirty="0"/>
          </a:p>
          <a:p>
            <a:r>
              <a:rPr lang="en-US" sz="2000" b="1" dirty="0"/>
              <a:t>2­) </a:t>
            </a:r>
            <a:r>
              <a:rPr lang="en-US" sz="2000" b="1" dirty="0" err="1"/>
              <a:t>Soruşturmacı</a:t>
            </a:r>
            <a:r>
              <a:rPr lang="en-US" sz="2000" b="1" dirty="0"/>
              <a:t> </a:t>
            </a:r>
            <a:r>
              <a:rPr lang="en-US" sz="2000" b="1" dirty="0" err="1"/>
              <a:t>tarafından</a:t>
            </a:r>
            <a:r>
              <a:rPr lang="en-US" sz="2000" b="1" dirty="0"/>
              <a:t> </a:t>
            </a:r>
            <a:r>
              <a:rPr lang="en-US" sz="2000" b="1" dirty="0" err="1"/>
              <a:t>önerilen</a:t>
            </a:r>
            <a:r>
              <a:rPr lang="en-US" sz="2000" b="1" dirty="0"/>
              <a:t> </a:t>
            </a:r>
            <a:r>
              <a:rPr lang="en-US" sz="2000" b="1" dirty="0" err="1"/>
              <a:t>disiplin</a:t>
            </a:r>
            <a:r>
              <a:rPr lang="en-US" sz="2000" b="1" dirty="0"/>
              <a:t> </a:t>
            </a:r>
            <a:r>
              <a:rPr lang="en-US" sz="2000" b="1" dirty="0" err="1"/>
              <a:t>cezasını</a:t>
            </a:r>
            <a:r>
              <a:rPr lang="en-US" sz="2000" b="1" dirty="0"/>
              <a:t> </a:t>
            </a:r>
            <a:r>
              <a:rPr lang="en-US" sz="2000" b="1" dirty="0" err="1"/>
              <a:t>aynen</a:t>
            </a:r>
            <a:r>
              <a:rPr lang="en-US" sz="2000" b="1" dirty="0"/>
              <a:t> </a:t>
            </a:r>
            <a:r>
              <a:rPr lang="en-US" sz="2000" b="1" dirty="0" err="1"/>
              <a:t>verebilir</a:t>
            </a:r>
            <a:r>
              <a:rPr lang="en-US" sz="2000" b="1" dirty="0"/>
              <a:t>, </a:t>
            </a:r>
            <a:r>
              <a:rPr lang="en-US" sz="2000" b="1" dirty="0" err="1"/>
              <a:t>hafifletebilir</a:t>
            </a:r>
            <a:r>
              <a:rPr lang="en-US" sz="2000" b="1" dirty="0"/>
              <a:t> veya </a:t>
            </a:r>
            <a:r>
              <a:rPr lang="en-US" sz="2000" b="1" dirty="0" err="1"/>
              <a:t>kaldırabilir</a:t>
            </a:r>
            <a:r>
              <a:rPr lang="en-US" sz="2000" b="1" dirty="0" smtClean="0"/>
              <a:t>.</a:t>
            </a:r>
            <a:endParaRPr lang="tr-TR" sz="2000" b="1" dirty="0"/>
          </a:p>
          <a:p>
            <a:r>
              <a:rPr lang="en-US" sz="2000" b="1" dirty="0"/>
              <a:t>3­) </a:t>
            </a:r>
            <a:r>
              <a:rPr lang="en-US" sz="2000" b="1" dirty="0" err="1"/>
              <a:t>Disiplin</a:t>
            </a:r>
            <a:r>
              <a:rPr lang="en-US" sz="2000" b="1" dirty="0"/>
              <a:t> </a:t>
            </a:r>
            <a:r>
              <a:rPr lang="en-US" sz="2000" b="1" dirty="0" err="1"/>
              <a:t>Kurulu</a:t>
            </a:r>
            <a:r>
              <a:rPr lang="en-US" sz="2000" b="1" dirty="0"/>
              <a:t>/</a:t>
            </a:r>
            <a:r>
              <a:rPr lang="en-US" sz="2000" b="1" dirty="0" err="1"/>
              <a:t>Amiri</a:t>
            </a:r>
            <a:r>
              <a:rPr lang="en-US" sz="2000" b="1" dirty="0"/>
              <a:t> </a:t>
            </a:r>
            <a:r>
              <a:rPr lang="en-US" sz="2000" b="1" dirty="0" err="1"/>
              <a:t>tarafından</a:t>
            </a:r>
            <a:r>
              <a:rPr lang="en-US" sz="2000" b="1" dirty="0"/>
              <a:t> </a:t>
            </a:r>
            <a:r>
              <a:rPr lang="tr-TR" sz="2000" b="1" dirty="0" smtClean="0"/>
              <a:t>karar verilmesi durumunda </a:t>
            </a:r>
            <a:r>
              <a:rPr lang="en-US" sz="2000" b="1" dirty="0" err="1" smtClean="0"/>
              <a:t>verilen</a:t>
            </a:r>
            <a:r>
              <a:rPr lang="en-US" sz="2000" b="1" dirty="0" smtClean="0"/>
              <a:t> </a:t>
            </a:r>
            <a:r>
              <a:rPr lang="en-US" sz="2000" b="1" dirty="0" err="1"/>
              <a:t>karar</a:t>
            </a:r>
            <a:r>
              <a:rPr lang="en-US" sz="2000" b="1" dirty="0"/>
              <a:t> </a:t>
            </a:r>
            <a:r>
              <a:rPr lang="en-US" sz="2000" b="1" dirty="0" err="1"/>
              <a:t>ilgililere</a:t>
            </a:r>
            <a:r>
              <a:rPr lang="en-US" sz="2000" b="1" dirty="0"/>
              <a:t> </a:t>
            </a:r>
            <a:r>
              <a:rPr lang="en-US" sz="2000" b="1" dirty="0" err="1"/>
              <a:t>yazı</a:t>
            </a:r>
            <a:r>
              <a:rPr lang="en-US" sz="2000" b="1" dirty="0"/>
              <a:t> </a:t>
            </a:r>
            <a:r>
              <a:rPr lang="en-US" sz="2000" b="1" dirty="0" err="1"/>
              <a:t>ile</a:t>
            </a:r>
            <a:r>
              <a:rPr lang="en-US" sz="2000" b="1" dirty="0"/>
              <a:t> </a:t>
            </a:r>
            <a:r>
              <a:rPr lang="tr-TR" sz="2000" b="1" dirty="0" smtClean="0"/>
              <a:t>tebliğ </a:t>
            </a:r>
            <a:r>
              <a:rPr lang="tr-TR" sz="2000" b="1" dirty="0" err="1" smtClean="0"/>
              <a:t>ed</a:t>
            </a:r>
            <a:r>
              <a:rPr lang="en-US" sz="2000" b="1" dirty="0" err="1" smtClean="0"/>
              <a:t>ilir</a:t>
            </a:r>
            <a:r>
              <a:rPr lang="en-US" sz="2000" b="1" dirty="0" smtClean="0"/>
              <a:t>.</a:t>
            </a:r>
            <a:endParaRPr lang="tr-TR" sz="3200" b="1" dirty="0"/>
          </a:p>
        </p:txBody>
      </p:sp>
      <p:sp>
        <p:nvSpPr>
          <p:cNvPr id="4" name="Altbilgi Yer Tutucusu 3"/>
          <p:cNvSpPr>
            <a:spLocks noGrp="1"/>
          </p:cNvSpPr>
          <p:nvPr>
            <p:ph type="ftr" sz="quarter" idx="11"/>
          </p:nvPr>
        </p:nvSpPr>
        <p:spPr>
          <a:xfrm>
            <a:off x="7364361" y="6492875"/>
            <a:ext cx="4319639"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o 1"/>
          <p:cNvGraphicFramePr>
            <a:graphicFrameLocks noGrp="1"/>
          </p:cNvGraphicFramePr>
          <p:nvPr>
            <p:extLst>
              <p:ext uri="{D42A27DB-BD31-4B8C-83A1-F6EECF244321}">
                <p14:modId xmlns:p14="http://schemas.microsoft.com/office/powerpoint/2010/main" val="3297397639"/>
              </p:ext>
            </p:extLst>
          </p:nvPr>
        </p:nvGraphicFramePr>
        <p:xfrm>
          <a:off x="1092200" y="3966076"/>
          <a:ext cx="10591800" cy="2526799"/>
        </p:xfrm>
        <a:graphic>
          <a:graphicData uri="http://schemas.openxmlformats.org/drawingml/2006/table">
            <a:tbl>
              <a:tblPr firstRow="1" firstCol="1" bandRow="1">
                <a:tableStyleId>{5C22544A-7EE6-4342-B048-85BDC9FD1C3A}</a:tableStyleId>
              </a:tblPr>
              <a:tblGrid>
                <a:gridCol w="10591800">
                  <a:extLst>
                    <a:ext uri="{9D8B030D-6E8A-4147-A177-3AD203B41FA5}">
                      <a16:colId xmlns:a16="http://schemas.microsoft.com/office/drawing/2014/main" val="1914724858"/>
                    </a:ext>
                  </a:extLst>
                </a:gridCol>
              </a:tblGrid>
              <a:tr h="2526799">
                <a:tc>
                  <a:txBody>
                    <a:bodyPr/>
                    <a:lstStyle/>
                    <a:p>
                      <a:pPr algn="just">
                        <a:lnSpc>
                          <a:spcPct val="107000"/>
                        </a:lnSpc>
                        <a:spcAft>
                          <a:spcPts val="800"/>
                        </a:spcAft>
                      </a:pPr>
                      <a:r>
                        <a:rPr lang="en-US" sz="1400" dirty="0" err="1">
                          <a:effectLst/>
                        </a:rPr>
                        <a:t>Disiplin</a:t>
                      </a:r>
                      <a:r>
                        <a:rPr lang="en-US" sz="1400" dirty="0">
                          <a:effectLst/>
                        </a:rPr>
                        <a:t> </a:t>
                      </a:r>
                      <a:r>
                        <a:rPr lang="en-US" sz="1400" dirty="0" err="1">
                          <a:effectLst/>
                        </a:rPr>
                        <a:t>cezalarının</a:t>
                      </a:r>
                      <a:r>
                        <a:rPr lang="en-US" sz="1400" dirty="0">
                          <a:effectLst/>
                        </a:rPr>
                        <a:t> </a:t>
                      </a:r>
                      <a:r>
                        <a:rPr lang="en-US" sz="1400" dirty="0" err="1">
                          <a:effectLst/>
                        </a:rPr>
                        <a:t>bir</a:t>
                      </a:r>
                      <a:r>
                        <a:rPr lang="en-US" sz="1400" dirty="0">
                          <a:effectLst/>
                        </a:rPr>
                        <a:t> süre </a:t>
                      </a:r>
                      <a:r>
                        <a:rPr lang="en-US" sz="1400" dirty="0" err="1">
                          <a:effectLst/>
                        </a:rPr>
                        <a:t>sonra</a:t>
                      </a:r>
                      <a:r>
                        <a:rPr lang="en-US" sz="1400" dirty="0">
                          <a:effectLst/>
                        </a:rPr>
                        <a:t> </a:t>
                      </a:r>
                      <a:r>
                        <a:rPr lang="en-US" sz="1400" dirty="0" err="1">
                          <a:effectLst/>
                        </a:rPr>
                        <a:t>özlük</a:t>
                      </a:r>
                      <a:r>
                        <a:rPr lang="en-US" sz="1400" dirty="0">
                          <a:effectLst/>
                        </a:rPr>
                        <a:t> </a:t>
                      </a:r>
                      <a:r>
                        <a:rPr lang="en-US" sz="1400" dirty="0" err="1">
                          <a:effectLst/>
                        </a:rPr>
                        <a:t>dosyasından</a:t>
                      </a:r>
                      <a:r>
                        <a:rPr lang="en-US" sz="1400" dirty="0">
                          <a:effectLst/>
                        </a:rPr>
                        <a:t> </a:t>
                      </a:r>
                      <a:r>
                        <a:rPr lang="en-US" sz="1400" dirty="0" err="1">
                          <a:effectLst/>
                        </a:rPr>
                        <a:t>silinmesi</a:t>
                      </a:r>
                      <a:r>
                        <a:rPr lang="en-US" sz="1400" dirty="0">
                          <a:effectLst/>
                        </a:rPr>
                        <a:t>:</a:t>
                      </a:r>
                      <a:r>
                        <a:rPr lang="en-US" sz="1400" baseline="30000" dirty="0">
                          <a:effectLst/>
                        </a:rPr>
                        <a:t>(1)</a:t>
                      </a:r>
                      <a:endParaRPr lang="tr-TR" sz="1400" dirty="0">
                        <a:effectLst/>
                      </a:endParaRPr>
                    </a:p>
                    <a:p>
                      <a:pPr algn="just">
                        <a:lnSpc>
                          <a:spcPct val="107000"/>
                        </a:lnSpc>
                        <a:spcAft>
                          <a:spcPts val="800"/>
                        </a:spcAft>
                      </a:pPr>
                      <a:r>
                        <a:rPr lang="en-US" sz="1400" dirty="0" err="1">
                          <a:effectLst/>
                        </a:rPr>
                        <a:t>Madde</a:t>
                      </a:r>
                      <a:r>
                        <a:rPr lang="en-US" sz="1400" dirty="0">
                          <a:effectLst/>
                        </a:rPr>
                        <a:t> 133 – (</a:t>
                      </a:r>
                      <a:r>
                        <a:rPr lang="en-US" sz="1400" dirty="0" err="1">
                          <a:effectLst/>
                        </a:rPr>
                        <a:t>Değişik</a:t>
                      </a:r>
                      <a:r>
                        <a:rPr lang="en-US" sz="1400" dirty="0">
                          <a:effectLst/>
                        </a:rPr>
                        <a:t>: 12/5/1982 - 2670/37 </a:t>
                      </a:r>
                      <a:r>
                        <a:rPr lang="en-US" sz="1400" dirty="0" err="1">
                          <a:effectLst/>
                        </a:rPr>
                        <a:t>md.</a:t>
                      </a:r>
                      <a:r>
                        <a:rPr lang="en-US" sz="1400" dirty="0">
                          <a:effectLst/>
                        </a:rPr>
                        <a:t>)</a:t>
                      </a:r>
                      <a:endParaRPr lang="tr-TR" sz="1400" dirty="0">
                        <a:effectLst/>
                      </a:endParaRPr>
                    </a:p>
                    <a:p>
                      <a:pPr algn="just">
                        <a:lnSpc>
                          <a:spcPct val="107000"/>
                        </a:lnSpc>
                        <a:spcAft>
                          <a:spcPts val="800"/>
                        </a:spcAft>
                      </a:pPr>
                      <a:r>
                        <a:rPr lang="en-US" sz="1400" dirty="0" err="1">
                          <a:effectLst/>
                        </a:rPr>
                        <a:t>Disiplin</a:t>
                      </a:r>
                      <a:r>
                        <a:rPr lang="en-US" sz="1400" dirty="0">
                          <a:effectLst/>
                        </a:rPr>
                        <a:t> </a:t>
                      </a:r>
                      <a:r>
                        <a:rPr lang="en-US" sz="1400" dirty="0" err="1">
                          <a:effectLst/>
                        </a:rPr>
                        <a:t>cezaları</a:t>
                      </a:r>
                      <a:r>
                        <a:rPr lang="en-US" sz="1400" dirty="0">
                          <a:effectLst/>
                        </a:rPr>
                        <a:t> </a:t>
                      </a:r>
                      <a:r>
                        <a:rPr lang="en-US" sz="1400" dirty="0" err="1">
                          <a:effectLst/>
                        </a:rPr>
                        <a:t>memurun</a:t>
                      </a:r>
                      <a:r>
                        <a:rPr lang="en-US" sz="1400" dirty="0">
                          <a:effectLst/>
                        </a:rPr>
                        <a:t> </a:t>
                      </a:r>
                      <a:r>
                        <a:rPr lang="en-US" sz="1400" dirty="0" err="1">
                          <a:effectLst/>
                        </a:rPr>
                        <a:t>özlük</a:t>
                      </a:r>
                      <a:r>
                        <a:rPr lang="en-US" sz="1400" dirty="0">
                          <a:effectLst/>
                        </a:rPr>
                        <a:t> </a:t>
                      </a:r>
                      <a:r>
                        <a:rPr lang="en-US" sz="1400" dirty="0" err="1">
                          <a:effectLst/>
                        </a:rPr>
                        <a:t>dosyasına</a:t>
                      </a:r>
                      <a:r>
                        <a:rPr lang="en-US" sz="1400" dirty="0">
                          <a:effectLst/>
                        </a:rPr>
                        <a:t> </a:t>
                      </a:r>
                      <a:r>
                        <a:rPr lang="en-US" sz="1400" dirty="0" err="1">
                          <a:effectLst/>
                        </a:rPr>
                        <a:t>işlenir</a:t>
                      </a:r>
                      <a:r>
                        <a:rPr lang="en-US" sz="1400" dirty="0">
                          <a:effectLst/>
                        </a:rPr>
                        <a:t>. </a:t>
                      </a:r>
                      <a:r>
                        <a:rPr lang="en-US" sz="1400" dirty="0" err="1">
                          <a:effectLst/>
                        </a:rPr>
                        <a:t>Devlet</a:t>
                      </a:r>
                      <a:r>
                        <a:rPr lang="en-US" sz="1400" dirty="0">
                          <a:effectLst/>
                        </a:rPr>
                        <a:t> </a:t>
                      </a:r>
                      <a:r>
                        <a:rPr lang="en-US" sz="1400" dirty="0" err="1">
                          <a:effectLst/>
                        </a:rPr>
                        <a:t>memurluğundan</a:t>
                      </a:r>
                      <a:r>
                        <a:rPr lang="en-US" sz="1400" dirty="0">
                          <a:effectLst/>
                        </a:rPr>
                        <a:t> </a:t>
                      </a:r>
                      <a:r>
                        <a:rPr lang="en-US" sz="1400" dirty="0" err="1">
                          <a:effectLst/>
                        </a:rPr>
                        <a:t>çıkarma</a:t>
                      </a:r>
                      <a:r>
                        <a:rPr lang="en-US" sz="1400" dirty="0">
                          <a:effectLst/>
                        </a:rPr>
                        <a:t> </a:t>
                      </a:r>
                      <a:r>
                        <a:rPr lang="en-US" sz="1400" dirty="0" err="1">
                          <a:effectLst/>
                        </a:rPr>
                        <a:t>cezasından</a:t>
                      </a:r>
                      <a:r>
                        <a:rPr lang="en-US" sz="1400" dirty="0">
                          <a:effectLst/>
                        </a:rPr>
                        <a:t> </a:t>
                      </a:r>
                      <a:r>
                        <a:rPr lang="en-US" sz="1400" dirty="0" err="1">
                          <a:effectLst/>
                        </a:rPr>
                        <a:t>başka</a:t>
                      </a:r>
                      <a:r>
                        <a:rPr lang="en-US" sz="1400" dirty="0">
                          <a:effectLst/>
                        </a:rPr>
                        <a:t> </a:t>
                      </a:r>
                      <a:r>
                        <a:rPr lang="en-US" sz="1400" dirty="0" err="1">
                          <a:effectLst/>
                        </a:rPr>
                        <a:t>bir</a:t>
                      </a:r>
                      <a:r>
                        <a:rPr lang="en-US" sz="1400" dirty="0">
                          <a:effectLst/>
                        </a:rPr>
                        <a:t> </a:t>
                      </a:r>
                      <a:r>
                        <a:rPr lang="en-US" sz="1400" dirty="0" err="1">
                          <a:effectLst/>
                        </a:rPr>
                        <a:t>disiplin</a:t>
                      </a:r>
                      <a:r>
                        <a:rPr lang="en-US" sz="1400" dirty="0">
                          <a:effectLst/>
                        </a:rPr>
                        <a:t> </a:t>
                      </a:r>
                      <a:r>
                        <a:rPr lang="en-US" sz="1400" dirty="0" err="1">
                          <a:effectLst/>
                        </a:rPr>
                        <a:t>cezasına</a:t>
                      </a:r>
                      <a:r>
                        <a:rPr lang="en-US" sz="1400" dirty="0">
                          <a:effectLst/>
                        </a:rPr>
                        <a:t> </a:t>
                      </a:r>
                      <a:r>
                        <a:rPr lang="en-US" sz="1400" dirty="0" err="1">
                          <a:effectLst/>
                        </a:rPr>
                        <a:t>çarptırılmış</a:t>
                      </a:r>
                      <a:r>
                        <a:rPr lang="en-US" sz="1400" dirty="0">
                          <a:effectLst/>
                        </a:rPr>
                        <a:t> </a:t>
                      </a:r>
                      <a:r>
                        <a:rPr lang="en-US" sz="1400" dirty="0" err="1">
                          <a:effectLst/>
                        </a:rPr>
                        <a:t>olan</a:t>
                      </a:r>
                      <a:r>
                        <a:rPr lang="en-US" sz="1400" dirty="0">
                          <a:effectLst/>
                        </a:rPr>
                        <a:t> </a:t>
                      </a:r>
                      <a:r>
                        <a:rPr lang="en-US" sz="1400" dirty="0" err="1">
                          <a:effectLst/>
                        </a:rPr>
                        <a:t>memur</a:t>
                      </a:r>
                      <a:r>
                        <a:rPr lang="en-US" sz="1400" dirty="0">
                          <a:effectLst/>
                        </a:rPr>
                        <a:t> </a:t>
                      </a:r>
                      <a:r>
                        <a:rPr lang="en-US" sz="1400" dirty="0" err="1">
                          <a:effectLst/>
                        </a:rPr>
                        <a:t>uyarma</a:t>
                      </a:r>
                      <a:r>
                        <a:rPr lang="en-US" sz="1400" dirty="0">
                          <a:effectLst/>
                        </a:rPr>
                        <a:t> </a:t>
                      </a:r>
                      <a:r>
                        <a:rPr lang="en-US" sz="1400" dirty="0" err="1">
                          <a:effectLst/>
                        </a:rPr>
                        <a:t>ve</a:t>
                      </a:r>
                      <a:r>
                        <a:rPr lang="en-US" sz="1400" dirty="0">
                          <a:effectLst/>
                        </a:rPr>
                        <a:t> </a:t>
                      </a:r>
                      <a:r>
                        <a:rPr lang="en-US" sz="1400" dirty="0" err="1">
                          <a:effectLst/>
                        </a:rPr>
                        <a:t>kınama</a:t>
                      </a:r>
                      <a:r>
                        <a:rPr lang="en-US" sz="1400" dirty="0">
                          <a:effectLst/>
                        </a:rPr>
                        <a:t> </a:t>
                      </a:r>
                      <a:r>
                        <a:rPr lang="en-US" sz="1400" dirty="0" err="1">
                          <a:effectLst/>
                        </a:rPr>
                        <a:t>cezalarının</a:t>
                      </a:r>
                      <a:r>
                        <a:rPr lang="en-US" sz="1400" dirty="0">
                          <a:effectLst/>
                        </a:rPr>
                        <a:t> </a:t>
                      </a:r>
                      <a:r>
                        <a:rPr lang="en-US" sz="1400" dirty="0" err="1">
                          <a:effectLst/>
                        </a:rPr>
                        <a:t>uygulanmasından</a:t>
                      </a:r>
                      <a:r>
                        <a:rPr lang="en-US" sz="1400" dirty="0">
                          <a:effectLst/>
                        </a:rPr>
                        <a:t> 5 </a:t>
                      </a:r>
                      <a:r>
                        <a:rPr lang="en-US" sz="1400" dirty="0" err="1">
                          <a:effectLst/>
                        </a:rPr>
                        <a:t>sene</a:t>
                      </a:r>
                      <a:r>
                        <a:rPr lang="en-US" sz="1400" dirty="0">
                          <a:effectLst/>
                        </a:rPr>
                        <a:t>, </a:t>
                      </a:r>
                      <a:r>
                        <a:rPr lang="en-US" sz="1400" dirty="0" err="1">
                          <a:effectLst/>
                        </a:rPr>
                        <a:t>diğer</a:t>
                      </a:r>
                      <a:r>
                        <a:rPr lang="en-US" sz="1400" dirty="0">
                          <a:effectLst/>
                        </a:rPr>
                        <a:t> </a:t>
                      </a:r>
                      <a:r>
                        <a:rPr lang="en-US" sz="1400" dirty="0" err="1">
                          <a:effectLst/>
                        </a:rPr>
                        <a:t>cezaların</a:t>
                      </a:r>
                      <a:r>
                        <a:rPr lang="en-US" sz="1400" dirty="0">
                          <a:effectLst/>
                        </a:rPr>
                        <a:t> </a:t>
                      </a:r>
                      <a:r>
                        <a:rPr lang="en-US" sz="1400" dirty="0" err="1">
                          <a:effectLst/>
                        </a:rPr>
                        <a:t>uygulanmasından</a:t>
                      </a:r>
                      <a:r>
                        <a:rPr lang="en-US" sz="1400" dirty="0">
                          <a:effectLst/>
                        </a:rPr>
                        <a:t> 10 </a:t>
                      </a:r>
                      <a:r>
                        <a:rPr lang="en-US" sz="1400" dirty="0" err="1">
                          <a:effectLst/>
                        </a:rPr>
                        <a:t>sene</a:t>
                      </a:r>
                      <a:r>
                        <a:rPr lang="en-US" sz="1400" dirty="0">
                          <a:effectLst/>
                        </a:rPr>
                        <a:t> </a:t>
                      </a:r>
                      <a:r>
                        <a:rPr lang="en-US" sz="1400" dirty="0" err="1">
                          <a:effectLst/>
                        </a:rPr>
                        <a:t>sonra</a:t>
                      </a:r>
                      <a:r>
                        <a:rPr lang="en-US" sz="1400" dirty="0">
                          <a:effectLst/>
                        </a:rPr>
                        <a:t> </a:t>
                      </a:r>
                      <a:r>
                        <a:rPr lang="en-US" sz="1400" dirty="0" err="1">
                          <a:effectLst/>
                        </a:rPr>
                        <a:t>atamaya</a:t>
                      </a:r>
                      <a:r>
                        <a:rPr lang="en-US" sz="1400" dirty="0">
                          <a:effectLst/>
                        </a:rPr>
                        <a:t> </a:t>
                      </a:r>
                      <a:r>
                        <a:rPr lang="en-US" sz="1400" dirty="0" err="1">
                          <a:effectLst/>
                        </a:rPr>
                        <a:t>yetkili</a:t>
                      </a:r>
                      <a:r>
                        <a:rPr lang="en-US" sz="1400" dirty="0">
                          <a:effectLst/>
                        </a:rPr>
                        <a:t> </a:t>
                      </a:r>
                      <a:r>
                        <a:rPr lang="en-US" sz="1400" dirty="0" err="1">
                          <a:effectLst/>
                        </a:rPr>
                        <a:t>amire</a:t>
                      </a:r>
                      <a:r>
                        <a:rPr lang="en-US" sz="1400" dirty="0">
                          <a:effectLst/>
                        </a:rPr>
                        <a:t> </a:t>
                      </a:r>
                      <a:r>
                        <a:rPr lang="en-US" sz="1400" dirty="0" err="1">
                          <a:effectLst/>
                        </a:rPr>
                        <a:t>başvurarak</a:t>
                      </a:r>
                      <a:r>
                        <a:rPr lang="en-US" sz="1400" dirty="0">
                          <a:effectLst/>
                        </a:rPr>
                        <a:t>, </a:t>
                      </a:r>
                      <a:r>
                        <a:rPr lang="en-US" sz="1400" dirty="0" err="1">
                          <a:effectLst/>
                        </a:rPr>
                        <a:t>verilmiş</a:t>
                      </a:r>
                      <a:r>
                        <a:rPr lang="en-US" sz="1400" dirty="0">
                          <a:effectLst/>
                        </a:rPr>
                        <a:t> </a:t>
                      </a:r>
                      <a:r>
                        <a:rPr lang="en-US" sz="1400" dirty="0" err="1">
                          <a:effectLst/>
                        </a:rPr>
                        <a:t>olan</a:t>
                      </a:r>
                      <a:r>
                        <a:rPr lang="en-US" sz="1400" dirty="0">
                          <a:effectLst/>
                        </a:rPr>
                        <a:t> </a:t>
                      </a:r>
                      <a:r>
                        <a:rPr lang="en-US" sz="1400" dirty="0" err="1">
                          <a:effectLst/>
                        </a:rPr>
                        <a:t>cezalarının</a:t>
                      </a:r>
                      <a:r>
                        <a:rPr lang="en-US" sz="1400" dirty="0">
                          <a:effectLst/>
                        </a:rPr>
                        <a:t> </a:t>
                      </a:r>
                      <a:r>
                        <a:rPr lang="en-US" sz="1400" dirty="0" err="1">
                          <a:effectLst/>
                        </a:rPr>
                        <a:t>özlük</a:t>
                      </a:r>
                      <a:r>
                        <a:rPr lang="en-US" sz="1400" dirty="0">
                          <a:effectLst/>
                        </a:rPr>
                        <a:t> </a:t>
                      </a:r>
                      <a:r>
                        <a:rPr lang="en-US" sz="1400" dirty="0" err="1">
                          <a:effectLst/>
                        </a:rPr>
                        <a:t>dosyasından</a:t>
                      </a:r>
                      <a:r>
                        <a:rPr lang="en-US" sz="1400" dirty="0">
                          <a:effectLst/>
                        </a:rPr>
                        <a:t> </a:t>
                      </a:r>
                      <a:r>
                        <a:rPr lang="en-US" sz="1400" dirty="0" err="1">
                          <a:effectLst/>
                        </a:rPr>
                        <a:t>silinmesini</a:t>
                      </a:r>
                      <a:r>
                        <a:rPr lang="en-US" sz="1400" dirty="0">
                          <a:effectLst/>
                        </a:rPr>
                        <a:t> </a:t>
                      </a:r>
                      <a:r>
                        <a:rPr lang="en-US" sz="1400" dirty="0" err="1">
                          <a:effectLst/>
                        </a:rPr>
                        <a:t>isteyebilir</a:t>
                      </a:r>
                      <a:r>
                        <a:rPr lang="en-US" sz="1400" dirty="0">
                          <a:effectLst/>
                        </a:rPr>
                        <a:t>.</a:t>
                      </a:r>
                      <a:endParaRPr lang="tr-TR" sz="1400" dirty="0">
                        <a:effectLst/>
                      </a:endParaRPr>
                    </a:p>
                    <a:p>
                      <a:pPr algn="just">
                        <a:lnSpc>
                          <a:spcPct val="107000"/>
                        </a:lnSpc>
                        <a:spcAft>
                          <a:spcPts val="800"/>
                        </a:spcAft>
                      </a:pPr>
                      <a:r>
                        <a:rPr lang="en-US" sz="1400" dirty="0" err="1">
                          <a:effectLst/>
                        </a:rPr>
                        <a:t>Memurun</a:t>
                      </a:r>
                      <a:r>
                        <a:rPr lang="en-US" sz="1400" dirty="0">
                          <a:effectLst/>
                        </a:rPr>
                        <a:t>, </a:t>
                      </a:r>
                      <a:r>
                        <a:rPr lang="en-US" sz="1400" dirty="0" err="1">
                          <a:effectLst/>
                        </a:rPr>
                        <a:t>yukarıda</a:t>
                      </a:r>
                      <a:r>
                        <a:rPr lang="en-US" sz="1400" dirty="0">
                          <a:effectLst/>
                        </a:rPr>
                        <a:t> </a:t>
                      </a:r>
                      <a:r>
                        <a:rPr lang="en-US" sz="1400" dirty="0" err="1">
                          <a:effectLst/>
                        </a:rPr>
                        <a:t>yazılan</a:t>
                      </a:r>
                      <a:r>
                        <a:rPr lang="en-US" sz="1400" dirty="0">
                          <a:effectLst/>
                        </a:rPr>
                        <a:t> </a:t>
                      </a:r>
                      <a:r>
                        <a:rPr lang="en-US" sz="1400" dirty="0" err="1">
                          <a:effectLst/>
                        </a:rPr>
                        <a:t>süreler</a:t>
                      </a:r>
                      <a:r>
                        <a:rPr lang="en-US" sz="1400" dirty="0">
                          <a:effectLst/>
                        </a:rPr>
                        <a:t> </a:t>
                      </a:r>
                      <a:r>
                        <a:rPr lang="en-US" sz="1400" dirty="0" err="1">
                          <a:effectLst/>
                        </a:rPr>
                        <a:t>içerisindeki</a:t>
                      </a:r>
                      <a:r>
                        <a:rPr lang="en-US" sz="1400" dirty="0">
                          <a:effectLst/>
                        </a:rPr>
                        <a:t> </a:t>
                      </a:r>
                      <a:r>
                        <a:rPr lang="en-US" sz="1400" dirty="0" err="1">
                          <a:effectLst/>
                        </a:rPr>
                        <a:t>davranışları</a:t>
                      </a:r>
                      <a:r>
                        <a:rPr lang="en-US" sz="1400" dirty="0">
                          <a:effectLst/>
                        </a:rPr>
                        <a:t>, </a:t>
                      </a:r>
                      <a:r>
                        <a:rPr lang="en-US" sz="1400" dirty="0" err="1">
                          <a:effectLst/>
                        </a:rPr>
                        <a:t>bu</a:t>
                      </a:r>
                      <a:r>
                        <a:rPr lang="en-US" sz="1400" dirty="0">
                          <a:effectLst/>
                        </a:rPr>
                        <a:t> </a:t>
                      </a:r>
                      <a:r>
                        <a:rPr lang="en-US" sz="1400" dirty="0" err="1">
                          <a:effectLst/>
                        </a:rPr>
                        <a:t>isteğini</a:t>
                      </a:r>
                      <a:r>
                        <a:rPr lang="en-US" sz="1400" dirty="0">
                          <a:effectLst/>
                        </a:rPr>
                        <a:t> </a:t>
                      </a:r>
                      <a:r>
                        <a:rPr lang="en-US" sz="1400" dirty="0" err="1">
                          <a:effectLst/>
                        </a:rPr>
                        <a:t>haklı</a:t>
                      </a:r>
                      <a:r>
                        <a:rPr lang="en-US" sz="1400" dirty="0">
                          <a:effectLst/>
                        </a:rPr>
                        <a:t> </a:t>
                      </a:r>
                      <a:r>
                        <a:rPr lang="en-US" sz="1400" dirty="0" err="1">
                          <a:effectLst/>
                        </a:rPr>
                        <a:t>kılacak</a:t>
                      </a:r>
                      <a:r>
                        <a:rPr lang="en-US" sz="1400" dirty="0">
                          <a:effectLst/>
                        </a:rPr>
                        <a:t> </a:t>
                      </a:r>
                      <a:r>
                        <a:rPr lang="en-US" sz="1400" dirty="0" err="1">
                          <a:effectLst/>
                        </a:rPr>
                        <a:t>nitelikte</a:t>
                      </a:r>
                      <a:r>
                        <a:rPr lang="en-US" sz="1400" dirty="0">
                          <a:effectLst/>
                        </a:rPr>
                        <a:t> </a:t>
                      </a:r>
                      <a:r>
                        <a:rPr lang="en-US" sz="1400" dirty="0" err="1">
                          <a:effectLst/>
                        </a:rPr>
                        <a:t>görülürse</a:t>
                      </a:r>
                      <a:r>
                        <a:rPr lang="en-US" sz="1400" dirty="0">
                          <a:effectLst/>
                        </a:rPr>
                        <a:t>, </a:t>
                      </a:r>
                      <a:r>
                        <a:rPr lang="en-US" sz="1400" dirty="0" err="1">
                          <a:effectLst/>
                        </a:rPr>
                        <a:t>isteğinin</a:t>
                      </a:r>
                      <a:r>
                        <a:rPr lang="en-US" sz="1400" dirty="0">
                          <a:effectLst/>
                        </a:rPr>
                        <a:t> </a:t>
                      </a:r>
                      <a:r>
                        <a:rPr lang="en-US" sz="1400" dirty="0" err="1">
                          <a:effectLst/>
                        </a:rPr>
                        <a:t>yerine</a:t>
                      </a:r>
                      <a:r>
                        <a:rPr lang="en-US" sz="1400" dirty="0">
                          <a:effectLst/>
                        </a:rPr>
                        <a:t> </a:t>
                      </a:r>
                      <a:r>
                        <a:rPr lang="en-US" sz="1400" dirty="0" err="1">
                          <a:effectLst/>
                        </a:rPr>
                        <a:t>getirilmesine</a:t>
                      </a:r>
                      <a:r>
                        <a:rPr lang="en-US" sz="1400" dirty="0">
                          <a:effectLst/>
                        </a:rPr>
                        <a:t> </a:t>
                      </a:r>
                      <a:r>
                        <a:rPr lang="en-US" sz="1400" dirty="0" err="1">
                          <a:effectLst/>
                        </a:rPr>
                        <a:t>karar</a:t>
                      </a:r>
                      <a:r>
                        <a:rPr lang="en-US" sz="1400" dirty="0">
                          <a:effectLst/>
                        </a:rPr>
                        <a:t> </a:t>
                      </a:r>
                      <a:r>
                        <a:rPr lang="en-US" sz="1400" dirty="0" err="1">
                          <a:effectLst/>
                        </a:rPr>
                        <a:t>verilelerek</a:t>
                      </a:r>
                      <a:r>
                        <a:rPr lang="en-US" sz="1400" dirty="0">
                          <a:effectLst/>
                        </a:rPr>
                        <a:t> </a:t>
                      </a:r>
                      <a:r>
                        <a:rPr lang="en-US" sz="1400" dirty="0" err="1">
                          <a:effectLst/>
                        </a:rPr>
                        <a:t>bu</a:t>
                      </a:r>
                      <a:r>
                        <a:rPr lang="en-US" sz="1400" dirty="0">
                          <a:effectLst/>
                        </a:rPr>
                        <a:t> </a:t>
                      </a:r>
                      <a:r>
                        <a:rPr lang="en-US" sz="1400" dirty="0" err="1">
                          <a:effectLst/>
                        </a:rPr>
                        <a:t>karar</a:t>
                      </a:r>
                      <a:r>
                        <a:rPr lang="en-US" sz="1400" dirty="0">
                          <a:effectLst/>
                        </a:rPr>
                        <a:t> </a:t>
                      </a:r>
                      <a:r>
                        <a:rPr lang="en-US" sz="1400" dirty="0" err="1">
                          <a:effectLst/>
                        </a:rPr>
                        <a:t>özlük</a:t>
                      </a:r>
                      <a:r>
                        <a:rPr lang="en-US" sz="1400" dirty="0">
                          <a:effectLst/>
                        </a:rPr>
                        <a:t> </a:t>
                      </a:r>
                      <a:r>
                        <a:rPr lang="en-US" sz="1400" dirty="0" err="1">
                          <a:effectLst/>
                        </a:rPr>
                        <a:t>dosyasına</a:t>
                      </a:r>
                      <a:r>
                        <a:rPr lang="en-US" sz="1400" dirty="0">
                          <a:effectLst/>
                        </a:rPr>
                        <a:t> </a:t>
                      </a:r>
                      <a:r>
                        <a:rPr lang="en-US" sz="1400" dirty="0" err="1">
                          <a:effectLst/>
                        </a:rPr>
                        <a:t>işlenir</a:t>
                      </a:r>
                      <a:r>
                        <a:rPr lang="en-US" sz="1400" dirty="0">
                          <a:effectLst/>
                        </a:rPr>
                        <a:t>.</a:t>
                      </a:r>
                      <a:endParaRPr lang="tr-TR" sz="1400" dirty="0">
                        <a:effectLst/>
                      </a:endParaRPr>
                    </a:p>
                    <a:p>
                      <a:pPr algn="just">
                        <a:lnSpc>
                          <a:spcPct val="107000"/>
                        </a:lnSpc>
                        <a:spcAft>
                          <a:spcPts val="800"/>
                        </a:spcAft>
                      </a:pPr>
                      <a:r>
                        <a:rPr lang="en-US" sz="1400" dirty="0" err="1">
                          <a:effectLst/>
                        </a:rPr>
                        <a:t>Kademe</a:t>
                      </a:r>
                      <a:r>
                        <a:rPr lang="en-US" sz="1400" dirty="0">
                          <a:effectLst/>
                        </a:rPr>
                        <a:t> </a:t>
                      </a:r>
                      <a:r>
                        <a:rPr lang="en-US" sz="1400" dirty="0" err="1">
                          <a:effectLst/>
                        </a:rPr>
                        <a:t>ilerlemesinin</a:t>
                      </a:r>
                      <a:r>
                        <a:rPr lang="en-US" sz="1400" dirty="0">
                          <a:effectLst/>
                        </a:rPr>
                        <a:t> </a:t>
                      </a:r>
                      <a:r>
                        <a:rPr lang="en-US" sz="1400" dirty="0" err="1">
                          <a:effectLst/>
                        </a:rPr>
                        <a:t>durdurulması</a:t>
                      </a:r>
                      <a:r>
                        <a:rPr lang="en-US" sz="1400" dirty="0">
                          <a:effectLst/>
                        </a:rPr>
                        <a:t> </a:t>
                      </a:r>
                      <a:r>
                        <a:rPr lang="en-US" sz="1400" dirty="0" err="1">
                          <a:effectLst/>
                        </a:rPr>
                        <a:t>cezasının</a:t>
                      </a:r>
                      <a:r>
                        <a:rPr lang="en-US" sz="1400" dirty="0">
                          <a:effectLst/>
                        </a:rPr>
                        <a:t> </a:t>
                      </a:r>
                      <a:r>
                        <a:rPr lang="en-US" sz="1400" dirty="0" err="1">
                          <a:effectLst/>
                        </a:rPr>
                        <a:t>özlük</a:t>
                      </a:r>
                      <a:r>
                        <a:rPr lang="en-US" sz="1400" dirty="0">
                          <a:effectLst/>
                        </a:rPr>
                        <a:t> </a:t>
                      </a:r>
                      <a:r>
                        <a:rPr lang="en-US" sz="1400" dirty="0" err="1">
                          <a:effectLst/>
                        </a:rPr>
                        <a:t>dosyasından</a:t>
                      </a:r>
                      <a:r>
                        <a:rPr lang="en-US" sz="1400" dirty="0">
                          <a:effectLst/>
                        </a:rPr>
                        <a:t> </a:t>
                      </a:r>
                      <a:r>
                        <a:rPr lang="en-US" sz="1400" dirty="0" err="1">
                          <a:effectLst/>
                        </a:rPr>
                        <a:t>çıkarılmasında</a:t>
                      </a:r>
                      <a:r>
                        <a:rPr lang="en-US" sz="1400" dirty="0">
                          <a:effectLst/>
                        </a:rPr>
                        <a:t> </a:t>
                      </a:r>
                      <a:r>
                        <a:rPr lang="en-US" sz="1400" dirty="0" err="1">
                          <a:effectLst/>
                        </a:rPr>
                        <a:t>disiplin</a:t>
                      </a:r>
                      <a:r>
                        <a:rPr lang="en-US" sz="1400" dirty="0">
                          <a:effectLst/>
                        </a:rPr>
                        <a:t> </a:t>
                      </a:r>
                      <a:r>
                        <a:rPr lang="en-US" sz="1400" dirty="0" err="1">
                          <a:effectLst/>
                        </a:rPr>
                        <a:t>kurulunun</a:t>
                      </a:r>
                      <a:r>
                        <a:rPr lang="en-US" sz="1400" dirty="0">
                          <a:effectLst/>
                        </a:rPr>
                        <a:t> </a:t>
                      </a:r>
                      <a:r>
                        <a:rPr lang="en-US" sz="1400" dirty="0" err="1">
                          <a:effectLst/>
                        </a:rPr>
                        <a:t>mütalaası</a:t>
                      </a:r>
                      <a:r>
                        <a:rPr lang="en-US" sz="1400" dirty="0">
                          <a:effectLst/>
                        </a:rPr>
                        <a:t> </a:t>
                      </a:r>
                      <a:r>
                        <a:rPr lang="en-US" sz="1400" dirty="0" err="1">
                          <a:effectLst/>
                        </a:rPr>
                        <a:t>alındıktan</a:t>
                      </a:r>
                      <a:r>
                        <a:rPr lang="en-US" sz="1400" dirty="0">
                          <a:effectLst/>
                        </a:rPr>
                        <a:t> </a:t>
                      </a:r>
                      <a:r>
                        <a:rPr lang="en-US" sz="1400" dirty="0" err="1">
                          <a:effectLst/>
                        </a:rPr>
                        <a:t>sonra</a:t>
                      </a:r>
                      <a:r>
                        <a:rPr lang="en-US" sz="1400" dirty="0">
                          <a:effectLst/>
                        </a:rPr>
                        <a:t> </a:t>
                      </a:r>
                      <a:r>
                        <a:rPr lang="en-US" sz="1400" dirty="0" err="1">
                          <a:effectLst/>
                        </a:rPr>
                        <a:t>yukarıdaki</a:t>
                      </a:r>
                      <a:r>
                        <a:rPr lang="en-US" sz="1400" dirty="0">
                          <a:effectLst/>
                        </a:rPr>
                        <a:t> </a:t>
                      </a:r>
                      <a:r>
                        <a:rPr lang="en-US" sz="1400" dirty="0" err="1">
                          <a:effectLst/>
                        </a:rPr>
                        <a:t>fıkra</a:t>
                      </a:r>
                      <a:r>
                        <a:rPr lang="en-US" sz="1400" dirty="0">
                          <a:effectLst/>
                        </a:rPr>
                        <a:t> </a:t>
                      </a:r>
                      <a:r>
                        <a:rPr lang="en-US" sz="1400" dirty="0" err="1">
                          <a:effectLst/>
                        </a:rPr>
                        <a:t>hükmü</a:t>
                      </a:r>
                      <a:r>
                        <a:rPr lang="en-US" sz="1400" dirty="0">
                          <a:effectLst/>
                        </a:rPr>
                        <a:t> </a:t>
                      </a:r>
                      <a:r>
                        <a:rPr lang="en-US" sz="1400" dirty="0" err="1">
                          <a:effectLst/>
                        </a:rPr>
                        <a:t>uygulanır</a:t>
                      </a:r>
                      <a:r>
                        <a:rPr lang="en-US" sz="1400" dirty="0" smtClean="0">
                          <a:effectLst/>
                        </a:rPr>
                        <a:t>.</a:t>
                      </a:r>
                      <a:r>
                        <a:rPr lang="en-US"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1496971945"/>
                  </a:ext>
                </a:extLst>
              </a:tr>
            </a:tbl>
          </a:graphicData>
        </a:graphic>
      </p:graphicFrame>
      <p:sp>
        <p:nvSpPr>
          <p:cNvPr id="6" name="5-Nokta Yıldız 5"/>
          <p:cNvSpPr/>
          <p:nvPr/>
        </p:nvSpPr>
        <p:spPr>
          <a:xfrm>
            <a:off x="539749" y="4744304"/>
            <a:ext cx="571500" cy="5207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575667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1697" y="1444112"/>
            <a:ext cx="10858501" cy="4573708"/>
          </a:xfrm>
        </p:spPr>
        <p:txBody>
          <a:bodyPr>
            <a:noAutofit/>
          </a:bodyPr>
          <a:lstStyle/>
          <a:p>
            <a:r>
              <a:rPr lang="en-US" sz="2000" b="1" u="sng" dirty="0" err="1"/>
              <a:t>Disiplin</a:t>
            </a:r>
            <a:r>
              <a:rPr lang="en-US" sz="2000" b="1" u="sng" dirty="0"/>
              <a:t> </a:t>
            </a:r>
            <a:r>
              <a:rPr lang="en-US" sz="2000" b="1" u="sng" dirty="0" err="1"/>
              <a:t>cezası</a:t>
            </a:r>
            <a:r>
              <a:rPr lang="en-US" sz="2000" b="1" u="sng" dirty="0"/>
              <a:t> </a:t>
            </a:r>
            <a:r>
              <a:rPr lang="en-US" sz="2000" b="1" u="sng" dirty="0" err="1"/>
              <a:t>verilmesinde</a:t>
            </a:r>
            <a:r>
              <a:rPr lang="en-US" sz="2000" b="1" u="sng" dirty="0"/>
              <a:t> </a:t>
            </a:r>
            <a:r>
              <a:rPr lang="en-US" sz="2000" b="1" u="sng" dirty="0" err="1"/>
              <a:t>uygulanacak</a:t>
            </a:r>
            <a:r>
              <a:rPr lang="en-US" sz="2000" b="1" u="sng" dirty="0"/>
              <a:t> </a:t>
            </a:r>
            <a:r>
              <a:rPr lang="en-US" sz="2000" b="1" u="sng" dirty="0" err="1"/>
              <a:t>temel</a:t>
            </a:r>
            <a:r>
              <a:rPr lang="en-US" sz="2000" b="1" u="sng" dirty="0"/>
              <a:t> </a:t>
            </a:r>
            <a:r>
              <a:rPr lang="en-US" sz="2000" b="1" u="sng" dirty="0" err="1"/>
              <a:t>ilkeler</a:t>
            </a:r>
            <a:r>
              <a:rPr lang="en-US" sz="2000" b="1" u="sng" dirty="0"/>
              <a:t>: </a:t>
            </a:r>
            <a:r>
              <a:rPr lang="en-US" sz="2000" b="1" u="sng" dirty="0" smtClean="0"/>
              <a:t>-</a:t>
            </a:r>
            <a:r>
              <a:rPr lang="en-US" sz="2000" b="1" dirty="0"/>
              <a:t> </a:t>
            </a:r>
            <a:endParaRPr lang="tr-TR" sz="2000" dirty="0"/>
          </a:p>
          <a:p>
            <a:pPr lvl="0"/>
            <a:r>
              <a:rPr lang="en-US" sz="2000" b="1" u="sng" dirty="0" err="1"/>
              <a:t>Aynı</a:t>
            </a:r>
            <a:r>
              <a:rPr lang="en-US" sz="2000" b="1" u="sng" dirty="0"/>
              <a:t> </a:t>
            </a:r>
            <a:r>
              <a:rPr lang="en-US" sz="2000" b="1" u="sng" dirty="0" err="1"/>
              <a:t>fiile</a:t>
            </a:r>
            <a:r>
              <a:rPr lang="en-US" sz="2000" b="1" u="sng" dirty="0"/>
              <a:t> </a:t>
            </a:r>
            <a:r>
              <a:rPr lang="en-US" sz="2000" b="1" u="sng" dirty="0" err="1"/>
              <a:t>birden</a:t>
            </a:r>
            <a:r>
              <a:rPr lang="en-US" sz="2000" b="1" u="sng" dirty="0"/>
              <a:t> </a:t>
            </a:r>
            <a:r>
              <a:rPr lang="en-US" sz="2000" b="1" u="sng" dirty="0" err="1"/>
              <a:t>fazla</a:t>
            </a:r>
            <a:r>
              <a:rPr lang="en-US" sz="2000" b="1" u="sng" dirty="0"/>
              <a:t> </a:t>
            </a:r>
            <a:r>
              <a:rPr lang="en-US" sz="2000" b="1" u="sng" dirty="0" err="1"/>
              <a:t>disiplin</a:t>
            </a:r>
            <a:r>
              <a:rPr lang="en-US" sz="2000" b="1" u="sng" dirty="0"/>
              <a:t> </a:t>
            </a:r>
            <a:r>
              <a:rPr lang="en-US" sz="2000" b="1" u="sng" dirty="0" err="1"/>
              <a:t>cezası</a:t>
            </a:r>
            <a:r>
              <a:rPr lang="en-US" sz="2000" b="1" u="sng" dirty="0"/>
              <a:t> </a:t>
            </a:r>
            <a:r>
              <a:rPr lang="en-US" sz="2000" b="1" u="sng" dirty="0" err="1"/>
              <a:t>verilemez</a:t>
            </a:r>
            <a:r>
              <a:rPr lang="en-US" sz="2000" b="1" dirty="0"/>
              <a:t>. </a:t>
            </a:r>
            <a:r>
              <a:rPr lang="en-US" sz="2000" b="1" dirty="0" err="1"/>
              <a:t>Fiilin</a:t>
            </a:r>
            <a:r>
              <a:rPr lang="en-US" sz="2000" b="1" dirty="0"/>
              <a:t> </a:t>
            </a:r>
            <a:r>
              <a:rPr lang="en-US" sz="2000" b="1" dirty="0" err="1"/>
              <a:t>birden</a:t>
            </a:r>
            <a:r>
              <a:rPr lang="en-US" sz="2000" b="1" dirty="0"/>
              <a:t> </a:t>
            </a:r>
            <a:r>
              <a:rPr lang="en-US" sz="2000" b="1" dirty="0" err="1"/>
              <a:t>fazla</a:t>
            </a:r>
            <a:r>
              <a:rPr lang="en-US" sz="2000" b="1" dirty="0"/>
              <a:t> </a:t>
            </a:r>
            <a:r>
              <a:rPr lang="en-US" sz="2000" b="1" dirty="0" err="1"/>
              <a:t>disiplin</a:t>
            </a:r>
            <a:r>
              <a:rPr lang="en-US" sz="2000" b="1" dirty="0"/>
              <a:t> </a:t>
            </a:r>
            <a:r>
              <a:rPr lang="en-US" sz="2000" b="1" dirty="0" err="1"/>
              <a:t>suçu</a:t>
            </a:r>
            <a:r>
              <a:rPr lang="en-US" sz="2000" b="1" dirty="0"/>
              <a:t> </a:t>
            </a:r>
            <a:r>
              <a:rPr lang="en-US" sz="2000" b="1" dirty="0" err="1"/>
              <a:t>teşkil</a:t>
            </a:r>
            <a:r>
              <a:rPr lang="en-US" sz="2000" b="1" dirty="0"/>
              <a:t> </a:t>
            </a:r>
            <a:r>
              <a:rPr lang="en-US" sz="2000" b="1" dirty="0" err="1"/>
              <a:t>etmesi</a:t>
            </a:r>
            <a:r>
              <a:rPr lang="en-US" sz="2000" b="1" dirty="0"/>
              <a:t> </a:t>
            </a:r>
            <a:r>
              <a:rPr lang="en-US" sz="2000" b="1" dirty="0" err="1"/>
              <a:t>hâlinde</a:t>
            </a:r>
            <a:r>
              <a:rPr lang="en-US" sz="2000" b="1" dirty="0"/>
              <a:t> </a:t>
            </a:r>
            <a:r>
              <a:rPr lang="en-US" sz="2000" b="1" dirty="0" err="1"/>
              <a:t>bu</a:t>
            </a:r>
            <a:r>
              <a:rPr lang="en-US" sz="2000" b="1" dirty="0"/>
              <a:t> </a:t>
            </a:r>
            <a:r>
              <a:rPr lang="en-US" sz="2000" b="1" dirty="0" err="1"/>
              <a:t>suçlardan</a:t>
            </a:r>
            <a:r>
              <a:rPr lang="en-US" sz="2000" b="1" dirty="0"/>
              <a:t> </a:t>
            </a:r>
            <a:r>
              <a:rPr lang="en-US" sz="2000" b="1" dirty="0" err="1"/>
              <a:t>en</a:t>
            </a:r>
            <a:r>
              <a:rPr lang="en-US" sz="2000" b="1" dirty="0"/>
              <a:t> </a:t>
            </a:r>
            <a:r>
              <a:rPr lang="en-US" sz="2000" b="1" dirty="0" err="1"/>
              <a:t>ağır</a:t>
            </a:r>
            <a:r>
              <a:rPr lang="en-US" sz="2000" b="1" dirty="0"/>
              <a:t> </a:t>
            </a:r>
            <a:r>
              <a:rPr lang="en-US" sz="2000" b="1" dirty="0" err="1"/>
              <a:t>cezayı</a:t>
            </a:r>
            <a:r>
              <a:rPr lang="en-US" sz="2000" b="1" dirty="0"/>
              <a:t> </a:t>
            </a:r>
            <a:r>
              <a:rPr lang="en-US" sz="2000" b="1" dirty="0" err="1"/>
              <a:t>gerektiren</a:t>
            </a:r>
            <a:r>
              <a:rPr lang="en-US" sz="2000" b="1" dirty="0"/>
              <a:t> </a:t>
            </a:r>
            <a:r>
              <a:rPr lang="en-US" sz="2000" b="1" dirty="0" err="1"/>
              <a:t>disiplin</a:t>
            </a:r>
            <a:r>
              <a:rPr lang="en-US" sz="2000" b="1" dirty="0"/>
              <a:t> </a:t>
            </a:r>
            <a:r>
              <a:rPr lang="en-US" sz="2000" b="1" dirty="0" err="1"/>
              <a:t>cezası</a:t>
            </a:r>
            <a:r>
              <a:rPr lang="en-US" sz="2000" b="1" dirty="0"/>
              <a:t> </a:t>
            </a:r>
            <a:r>
              <a:rPr lang="en-US" sz="2000" b="1" dirty="0" err="1"/>
              <a:t>verilir</a:t>
            </a:r>
            <a:r>
              <a:rPr lang="en-US" sz="2000" dirty="0"/>
              <a:t>.</a:t>
            </a:r>
            <a:endParaRPr lang="tr-TR" sz="2000" dirty="0"/>
          </a:p>
          <a:p>
            <a:pPr lvl="0"/>
            <a:r>
              <a:rPr lang="en-US" sz="2000" b="1" dirty="0" err="1"/>
              <a:t>Disiplin</a:t>
            </a:r>
            <a:r>
              <a:rPr lang="en-US" sz="2000" b="1" dirty="0"/>
              <a:t> </a:t>
            </a:r>
            <a:r>
              <a:rPr lang="en-US" sz="2000" b="1" dirty="0" err="1"/>
              <a:t>cezası</a:t>
            </a:r>
            <a:r>
              <a:rPr lang="en-US" sz="2000" b="1" dirty="0"/>
              <a:t> </a:t>
            </a:r>
            <a:r>
              <a:rPr lang="en-US" sz="2000" b="1" dirty="0" err="1"/>
              <a:t>verilmesine</a:t>
            </a:r>
            <a:r>
              <a:rPr lang="en-US" sz="2000" b="1" dirty="0"/>
              <a:t> </a:t>
            </a:r>
            <a:r>
              <a:rPr lang="en-US" sz="2000" b="1" dirty="0" err="1"/>
              <a:t>sebep</a:t>
            </a:r>
            <a:r>
              <a:rPr lang="en-US" sz="2000" b="1" dirty="0"/>
              <a:t> </a:t>
            </a:r>
            <a:r>
              <a:rPr lang="en-US" sz="2000" b="1" dirty="0" err="1"/>
              <a:t>olmuş</a:t>
            </a:r>
            <a:r>
              <a:rPr lang="en-US" sz="2000" b="1" dirty="0"/>
              <a:t> </a:t>
            </a:r>
            <a:r>
              <a:rPr lang="en-US" sz="2000" b="1" dirty="0" err="1"/>
              <a:t>bir</a:t>
            </a:r>
            <a:r>
              <a:rPr lang="en-US" sz="2000" b="1" dirty="0"/>
              <a:t> </a:t>
            </a:r>
            <a:r>
              <a:rPr lang="en-US" sz="2000" b="1" dirty="0" err="1"/>
              <a:t>fiilin</a:t>
            </a:r>
            <a:r>
              <a:rPr lang="en-US" sz="2000" b="1" dirty="0"/>
              <a:t>, </a:t>
            </a:r>
            <a:r>
              <a:rPr lang="en-US" sz="2000" b="1" dirty="0" err="1"/>
              <a:t>cezaların</a:t>
            </a:r>
            <a:r>
              <a:rPr lang="en-US" sz="2000" b="1" dirty="0"/>
              <a:t> </a:t>
            </a:r>
            <a:r>
              <a:rPr lang="en-US" sz="2000" b="1" dirty="0" err="1"/>
              <a:t>özlük</a:t>
            </a:r>
            <a:r>
              <a:rPr lang="en-US" sz="2000" b="1" dirty="0"/>
              <a:t> </a:t>
            </a:r>
            <a:r>
              <a:rPr lang="en-US" sz="2000" b="1" dirty="0" err="1"/>
              <a:t>dosyasından</a:t>
            </a:r>
            <a:r>
              <a:rPr lang="en-US" sz="2000" b="1" dirty="0"/>
              <a:t> </a:t>
            </a:r>
            <a:r>
              <a:rPr lang="en-US" sz="2000" b="1" dirty="0" err="1"/>
              <a:t>çıkarılmasına</a:t>
            </a:r>
            <a:r>
              <a:rPr lang="en-US" sz="2000" b="1" dirty="0"/>
              <a:t> </a:t>
            </a:r>
            <a:r>
              <a:rPr lang="en-US" sz="2000" b="1" dirty="0" err="1"/>
              <a:t>ilişkin</a:t>
            </a:r>
            <a:r>
              <a:rPr lang="en-US" sz="2000" b="1" dirty="0"/>
              <a:t> süre içinde </a:t>
            </a:r>
            <a:r>
              <a:rPr lang="en-US" sz="2000" b="1" u="sng" dirty="0" err="1"/>
              <a:t>tekerrüründe</a:t>
            </a:r>
            <a:r>
              <a:rPr lang="en-US" sz="2000" b="1" u="sng" dirty="0"/>
              <a:t> </a:t>
            </a:r>
            <a:r>
              <a:rPr lang="en-US" sz="2000" b="1" u="sng" dirty="0" err="1"/>
              <a:t>bir</a:t>
            </a:r>
            <a:r>
              <a:rPr lang="en-US" sz="2000" b="1" u="sng" dirty="0"/>
              <a:t> </a:t>
            </a:r>
            <a:r>
              <a:rPr lang="en-US" sz="2000" b="1" u="sng" dirty="0" err="1"/>
              <a:t>derece</a:t>
            </a:r>
            <a:r>
              <a:rPr lang="en-US" sz="2000" b="1" u="sng" dirty="0"/>
              <a:t> </a:t>
            </a:r>
            <a:r>
              <a:rPr lang="en-US" sz="2000" b="1" u="sng" dirty="0" err="1"/>
              <a:t>ağır</a:t>
            </a:r>
            <a:r>
              <a:rPr lang="en-US" sz="2000" b="1" dirty="0"/>
              <a:t> </a:t>
            </a:r>
            <a:r>
              <a:rPr lang="en-US" sz="2000" b="1" u="sng" dirty="0" err="1"/>
              <a:t>ceza</a:t>
            </a:r>
            <a:r>
              <a:rPr lang="en-US" sz="2000" b="1" u="sng" dirty="0"/>
              <a:t> </a:t>
            </a:r>
            <a:r>
              <a:rPr lang="en-US" sz="2000" b="1" u="sng" dirty="0" err="1"/>
              <a:t>uygulanır</a:t>
            </a:r>
            <a:r>
              <a:rPr lang="en-US" sz="2000" u="sng" dirty="0"/>
              <a:t>.</a:t>
            </a:r>
            <a:r>
              <a:rPr lang="en-US" sz="2000" dirty="0"/>
              <a:t> </a:t>
            </a:r>
            <a:r>
              <a:rPr lang="en-US" sz="2000" dirty="0" err="1"/>
              <a:t>Tekerrüre</a:t>
            </a:r>
            <a:r>
              <a:rPr lang="en-US" sz="2000" dirty="0"/>
              <a:t> </a:t>
            </a:r>
            <a:r>
              <a:rPr lang="en-US" sz="2000" dirty="0" err="1"/>
              <a:t>esas</a:t>
            </a:r>
            <a:r>
              <a:rPr lang="en-US" sz="2000" dirty="0"/>
              <a:t> </a:t>
            </a:r>
            <a:r>
              <a:rPr lang="en-US" sz="2000" dirty="0" err="1"/>
              <a:t>alınacak</a:t>
            </a:r>
            <a:r>
              <a:rPr lang="en-US" sz="2000" dirty="0"/>
              <a:t> </a:t>
            </a:r>
            <a:r>
              <a:rPr lang="en-US" sz="2000" dirty="0" err="1"/>
              <a:t>cezanın</a:t>
            </a:r>
            <a:r>
              <a:rPr lang="en-US" sz="2000" dirty="0"/>
              <a:t>, </a:t>
            </a:r>
            <a:r>
              <a:rPr lang="en-US" sz="2000" dirty="0" err="1"/>
              <a:t>süresi</a:t>
            </a:r>
            <a:r>
              <a:rPr lang="en-US" sz="2000" dirty="0"/>
              <a:t> </a:t>
            </a:r>
            <a:r>
              <a:rPr lang="en-US" sz="2000" dirty="0" err="1"/>
              <a:t>içerisinde</a:t>
            </a:r>
            <a:r>
              <a:rPr lang="en-US" sz="2000" dirty="0"/>
              <a:t> </a:t>
            </a:r>
            <a:r>
              <a:rPr lang="en-US" sz="2000" dirty="0" err="1"/>
              <a:t>itiraz</a:t>
            </a:r>
            <a:r>
              <a:rPr lang="en-US" sz="2000" dirty="0"/>
              <a:t> </a:t>
            </a:r>
            <a:r>
              <a:rPr lang="en-US" sz="2000" dirty="0" err="1"/>
              <a:t>edilmemesi</a:t>
            </a:r>
            <a:r>
              <a:rPr lang="en-US" sz="2000" dirty="0"/>
              <a:t> veya </a:t>
            </a:r>
            <a:r>
              <a:rPr lang="en-US" sz="2000" dirty="0" err="1" smtClean="0"/>
              <a:t>itirazın</a:t>
            </a:r>
            <a:r>
              <a:rPr lang="tr-TR" sz="2000" dirty="0" smtClean="0"/>
              <a:t> </a:t>
            </a:r>
            <a:r>
              <a:rPr lang="en-US" sz="2000" dirty="0" err="1" smtClean="0"/>
              <a:t>reddedilmesi</a:t>
            </a:r>
            <a:r>
              <a:rPr lang="en-US" sz="2000" dirty="0" smtClean="0"/>
              <a:t> </a:t>
            </a:r>
            <a:r>
              <a:rPr lang="en-US" sz="2000" dirty="0" err="1"/>
              <a:t>suretiyle</a:t>
            </a:r>
            <a:r>
              <a:rPr lang="en-US" sz="2000" dirty="0"/>
              <a:t> </a:t>
            </a:r>
            <a:r>
              <a:rPr lang="en-US" sz="2000" dirty="0" err="1"/>
              <a:t>kesinleşmiş</a:t>
            </a:r>
            <a:r>
              <a:rPr lang="en-US" sz="2000" dirty="0"/>
              <a:t> </a:t>
            </a:r>
            <a:r>
              <a:rPr lang="en-US" sz="2000" dirty="0" err="1"/>
              <a:t>olması</a:t>
            </a:r>
            <a:r>
              <a:rPr lang="en-US" sz="2000" dirty="0"/>
              <a:t> </a:t>
            </a:r>
            <a:r>
              <a:rPr lang="en-US" sz="2000" dirty="0" err="1"/>
              <a:t>gerekir</a:t>
            </a:r>
            <a:r>
              <a:rPr lang="en-US" sz="2000" dirty="0"/>
              <a:t>. </a:t>
            </a:r>
            <a:endParaRPr lang="tr-TR" sz="2000" dirty="0" smtClean="0"/>
          </a:p>
          <a:p>
            <a:pPr lvl="0"/>
            <a:r>
              <a:rPr lang="en-US" sz="2000" dirty="0" err="1" smtClean="0"/>
              <a:t>Aynı</a:t>
            </a:r>
            <a:r>
              <a:rPr lang="en-US" sz="2000" dirty="0" smtClean="0"/>
              <a:t> </a:t>
            </a:r>
            <a:r>
              <a:rPr lang="en-US" sz="2000" dirty="0" err="1"/>
              <a:t>derecede</a:t>
            </a:r>
            <a:r>
              <a:rPr lang="en-US" sz="2000" dirty="0"/>
              <a:t> </a:t>
            </a:r>
            <a:r>
              <a:rPr lang="en-US" sz="2000" dirty="0" err="1"/>
              <a:t>cezayı</a:t>
            </a:r>
            <a:r>
              <a:rPr lang="en-US" sz="2000" dirty="0"/>
              <a:t> </a:t>
            </a:r>
            <a:r>
              <a:rPr lang="en-US" sz="2000" dirty="0" err="1"/>
              <a:t>gerektiren</a:t>
            </a:r>
            <a:r>
              <a:rPr lang="en-US" sz="2000" dirty="0"/>
              <a:t> </a:t>
            </a:r>
            <a:r>
              <a:rPr lang="en-US" sz="2000" dirty="0" err="1"/>
              <a:t>fakat</a:t>
            </a:r>
            <a:r>
              <a:rPr lang="en-US" sz="2000" dirty="0"/>
              <a:t> </a:t>
            </a:r>
            <a:r>
              <a:rPr lang="en-US" sz="2000" dirty="0" err="1"/>
              <a:t>ayrı</a:t>
            </a:r>
            <a:r>
              <a:rPr lang="en-US" sz="2000" dirty="0"/>
              <a:t> </a:t>
            </a:r>
            <a:r>
              <a:rPr lang="en-US" sz="2000" dirty="0" err="1"/>
              <a:t>fiiller</a:t>
            </a:r>
            <a:r>
              <a:rPr lang="en-US" sz="2000" dirty="0"/>
              <a:t> </a:t>
            </a:r>
            <a:r>
              <a:rPr lang="en-US" sz="2000" dirty="0" err="1"/>
              <a:t>nedeniyle</a:t>
            </a:r>
            <a:r>
              <a:rPr lang="en-US" sz="2000" dirty="0"/>
              <a:t> </a:t>
            </a:r>
            <a:r>
              <a:rPr lang="en-US" sz="2000" dirty="0" err="1"/>
              <a:t>verilen</a:t>
            </a:r>
            <a:r>
              <a:rPr lang="en-US" sz="2000" dirty="0"/>
              <a:t> </a:t>
            </a:r>
            <a:r>
              <a:rPr lang="en-US" sz="2000" dirty="0" err="1"/>
              <a:t>disiplin</a:t>
            </a:r>
            <a:r>
              <a:rPr lang="en-US" sz="2000" dirty="0"/>
              <a:t> </a:t>
            </a:r>
            <a:r>
              <a:rPr lang="en-US" sz="2000" dirty="0" err="1"/>
              <a:t>cezalarının</a:t>
            </a:r>
            <a:r>
              <a:rPr lang="en-US" sz="2000" dirty="0"/>
              <a:t> </a:t>
            </a:r>
            <a:r>
              <a:rPr lang="en-US" sz="2000" dirty="0" err="1"/>
              <a:t>üçüncü</a:t>
            </a:r>
            <a:r>
              <a:rPr lang="en-US" sz="2000" dirty="0"/>
              <a:t> </a:t>
            </a:r>
            <a:r>
              <a:rPr lang="en-US" sz="2000" dirty="0" err="1"/>
              <a:t>uygulamasında</a:t>
            </a:r>
            <a:r>
              <a:rPr lang="en-US" sz="2000" dirty="0"/>
              <a:t> </a:t>
            </a:r>
            <a:r>
              <a:rPr lang="en-US" sz="2000" dirty="0" err="1"/>
              <a:t>bir</a:t>
            </a:r>
            <a:r>
              <a:rPr lang="en-US" sz="2000" dirty="0"/>
              <a:t> </a:t>
            </a:r>
            <a:r>
              <a:rPr lang="en-US" sz="2000" dirty="0" err="1"/>
              <a:t>derece</a:t>
            </a:r>
            <a:r>
              <a:rPr lang="en-US" sz="2000" dirty="0"/>
              <a:t> </a:t>
            </a:r>
            <a:r>
              <a:rPr lang="en-US" sz="2000" dirty="0" err="1"/>
              <a:t>ağır</a:t>
            </a:r>
            <a:r>
              <a:rPr lang="en-US" sz="2000" dirty="0"/>
              <a:t> </a:t>
            </a:r>
            <a:r>
              <a:rPr lang="en-US" sz="2000" dirty="0" err="1"/>
              <a:t>ceza</a:t>
            </a:r>
            <a:r>
              <a:rPr lang="en-US" sz="2000" dirty="0"/>
              <a:t> </a:t>
            </a:r>
            <a:r>
              <a:rPr lang="en-US" sz="2000" dirty="0" err="1"/>
              <a:t>verilir</a:t>
            </a:r>
            <a:r>
              <a:rPr lang="en-US" sz="2000" dirty="0"/>
              <a:t>. </a:t>
            </a:r>
            <a:endParaRPr lang="tr-TR" sz="2000" dirty="0" smtClean="0"/>
          </a:p>
          <a:p>
            <a:pPr lvl="0"/>
            <a:r>
              <a:rPr lang="en-US" sz="2000" dirty="0" err="1" smtClean="0"/>
              <a:t>Kanunla</a:t>
            </a:r>
            <a:r>
              <a:rPr lang="en-US" sz="2000" dirty="0" smtClean="0"/>
              <a:t> </a:t>
            </a:r>
            <a:r>
              <a:rPr lang="en-US" sz="2000" dirty="0" err="1"/>
              <a:t>affedilmiş</a:t>
            </a:r>
            <a:r>
              <a:rPr lang="en-US" sz="2000" dirty="0"/>
              <a:t> </a:t>
            </a:r>
            <a:r>
              <a:rPr lang="en-US" sz="2000" dirty="0" err="1"/>
              <a:t>disiplin</a:t>
            </a:r>
            <a:r>
              <a:rPr lang="en-US" sz="2000" dirty="0"/>
              <a:t> </a:t>
            </a:r>
            <a:r>
              <a:rPr lang="en-US" sz="2000" dirty="0" err="1"/>
              <a:t>cezaları</a:t>
            </a:r>
            <a:r>
              <a:rPr lang="en-US" sz="2000" dirty="0"/>
              <a:t> </a:t>
            </a:r>
            <a:r>
              <a:rPr lang="en-US" sz="2000" dirty="0" err="1"/>
              <a:t>ile</a:t>
            </a:r>
            <a:r>
              <a:rPr lang="en-US" sz="2000" dirty="0"/>
              <a:t> </a:t>
            </a:r>
            <a:r>
              <a:rPr lang="en-US" sz="2000" dirty="0" err="1"/>
              <a:t>tekerrür</a:t>
            </a:r>
            <a:r>
              <a:rPr lang="en-US" sz="2000" dirty="0"/>
              <a:t> </a:t>
            </a:r>
            <a:r>
              <a:rPr lang="en-US" sz="2000" dirty="0" err="1"/>
              <a:t>nedeniyle</a:t>
            </a:r>
            <a:r>
              <a:rPr lang="en-US" sz="2000" dirty="0"/>
              <a:t> </a:t>
            </a:r>
            <a:r>
              <a:rPr lang="en-US" sz="2000" dirty="0" err="1"/>
              <a:t>verilen</a:t>
            </a:r>
            <a:r>
              <a:rPr lang="en-US" sz="2000" dirty="0"/>
              <a:t> </a:t>
            </a:r>
            <a:r>
              <a:rPr lang="en-US" sz="2000" dirty="0" err="1"/>
              <a:t>bir</a:t>
            </a:r>
            <a:r>
              <a:rPr lang="en-US" sz="2000" dirty="0"/>
              <a:t> </a:t>
            </a:r>
            <a:r>
              <a:rPr lang="en-US" sz="2000" dirty="0" err="1"/>
              <a:t>derece</a:t>
            </a:r>
            <a:r>
              <a:rPr lang="en-US" sz="2000" dirty="0"/>
              <a:t> </a:t>
            </a:r>
            <a:r>
              <a:rPr lang="en-US" sz="2000" dirty="0" err="1"/>
              <a:t>ağır</a:t>
            </a:r>
            <a:r>
              <a:rPr lang="en-US" sz="2000" dirty="0"/>
              <a:t> </a:t>
            </a:r>
            <a:r>
              <a:rPr lang="en-US" sz="2000" dirty="0" err="1"/>
              <a:t>cezalar</a:t>
            </a:r>
            <a:r>
              <a:rPr lang="en-US" sz="2000" dirty="0"/>
              <a:t> </a:t>
            </a:r>
            <a:r>
              <a:rPr lang="en-US" sz="2000" dirty="0" err="1"/>
              <a:t>tekerrüre</a:t>
            </a:r>
            <a:r>
              <a:rPr lang="en-US" sz="2000" dirty="0"/>
              <a:t> </a:t>
            </a:r>
            <a:r>
              <a:rPr lang="en-US" sz="2000" dirty="0" err="1"/>
              <a:t>esas</a:t>
            </a:r>
            <a:r>
              <a:rPr lang="en-US" sz="2000" dirty="0"/>
              <a:t> </a:t>
            </a:r>
            <a:r>
              <a:rPr lang="en-US" sz="2000" dirty="0" err="1"/>
              <a:t>alınmaz</a:t>
            </a:r>
            <a:r>
              <a:rPr lang="en-US" sz="2000" dirty="0"/>
              <a:t>.</a:t>
            </a:r>
            <a:endParaRPr lang="tr-TR" sz="2000" dirty="0"/>
          </a:p>
          <a:p>
            <a:r>
              <a:rPr lang="en-US" sz="2000" b="1" dirty="0" err="1"/>
              <a:t>Geçmiş</a:t>
            </a:r>
            <a:r>
              <a:rPr lang="en-US" sz="2000" b="1" dirty="0"/>
              <a:t> </a:t>
            </a:r>
            <a:r>
              <a:rPr lang="en-US" sz="2000" b="1" dirty="0" err="1"/>
              <a:t>hizmetleri</a:t>
            </a:r>
            <a:r>
              <a:rPr lang="en-US" sz="2000" b="1" dirty="0"/>
              <a:t> </a:t>
            </a:r>
            <a:r>
              <a:rPr lang="en-US" sz="2000" b="1" dirty="0" err="1"/>
              <a:t>sırasındaki</a:t>
            </a:r>
            <a:r>
              <a:rPr lang="en-US" sz="2000" b="1" dirty="0"/>
              <a:t> </a:t>
            </a:r>
            <a:r>
              <a:rPr lang="en-US" sz="2000" b="1" dirty="0" err="1"/>
              <a:t>çalışmaları</a:t>
            </a:r>
            <a:r>
              <a:rPr lang="en-US" sz="2000" b="1" dirty="0"/>
              <a:t> </a:t>
            </a:r>
            <a:r>
              <a:rPr lang="en-US" sz="2000" b="1" dirty="0" err="1"/>
              <a:t>olumlu</a:t>
            </a:r>
            <a:r>
              <a:rPr lang="en-US" sz="2000" b="1" dirty="0"/>
              <a:t> </a:t>
            </a:r>
            <a:r>
              <a:rPr lang="en-US" sz="2000" b="1" dirty="0" err="1"/>
              <a:t>olan</a:t>
            </a:r>
            <a:r>
              <a:rPr lang="en-US" sz="2000" b="1" dirty="0"/>
              <a:t> veya </a:t>
            </a:r>
            <a:r>
              <a:rPr lang="en-US" sz="2000" b="1" dirty="0" err="1"/>
              <a:t>ödül</a:t>
            </a:r>
            <a:r>
              <a:rPr lang="en-US" sz="2000" b="1" dirty="0"/>
              <a:t> veya </a:t>
            </a:r>
            <a:r>
              <a:rPr lang="en-US" sz="2000" b="1" dirty="0" err="1"/>
              <a:t>başarı</a:t>
            </a:r>
            <a:r>
              <a:rPr lang="en-US" sz="2000" b="1" dirty="0"/>
              <a:t> </a:t>
            </a:r>
            <a:r>
              <a:rPr lang="en-US" sz="2000" b="1" dirty="0" err="1"/>
              <a:t>belgesi</a:t>
            </a:r>
            <a:r>
              <a:rPr lang="en-US" sz="2000" b="1" dirty="0"/>
              <a:t> </a:t>
            </a:r>
            <a:r>
              <a:rPr lang="en-US" sz="2000" b="1" dirty="0" err="1"/>
              <a:t>alanlara</a:t>
            </a:r>
            <a:r>
              <a:rPr lang="en-US" sz="2000" b="1" dirty="0"/>
              <a:t> </a:t>
            </a:r>
            <a:r>
              <a:rPr lang="en-US" sz="2000" b="1" dirty="0" err="1"/>
              <a:t>verilecek</a:t>
            </a:r>
            <a:r>
              <a:rPr lang="en-US" sz="2000" b="1" dirty="0"/>
              <a:t> </a:t>
            </a:r>
            <a:r>
              <a:rPr lang="en-US" sz="2000" b="1" dirty="0" err="1"/>
              <a:t>disiplin</a:t>
            </a:r>
            <a:r>
              <a:rPr lang="en-US" sz="2000" b="1" dirty="0"/>
              <a:t> </a:t>
            </a:r>
            <a:r>
              <a:rPr lang="en-US" sz="2000" b="1" dirty="0" err="1"/>
              <a:t>cezalarında</a:t>
            </a:r>
            <a:r>
              <a:rPr lang="en-US" sz="2000" b="1" dirty="0"/>
              <a:t> </a:t>
            </a:r>
            <a:r>
              <a:rPr lang="en-US" sz="2000" b="1" dirty="0" err="1"/>
              <a:t>bir</a:t>
            </a:r>
            <a:r>
              <a:rPr lang="en-US" sz="2000" b="1" dirty="0"/>
              <a:t> </a:t>
            </a:r>
            <a:r>
              <a:rPr lang="en-US" sz="2000" b="1" dirty="0" err="1"/>
              <a:t>derece</a:t>
            </a:r>
            <a:r>
              <a:rPr lang="en-US" sz="2000" b="1" dirty="0"/>
              <a:t> alt </a:t>
            </a:r>
            <a:r>
              <a:rPr lang="en-US" sz="2000" b="1" dirty="0" err="1"/>
              <a:t>ceza</a:t>
            </a:r>
            <a:r>
              <a:rPr lang="en-US" sz="2000" b="1" dirty="0"/>
              <a:t> </a:t>
            </a:r>
            <a:r>
              <a:rPr lang="en-US" sz="2000" b="1" dirty="0" err="1"/>
              <a:t>uygulanabilir</a:t>
            </a:r>
            <a:r>
              <a:rPr lang="en-US" sz="2000" b="1" dirty="0"/>
              <a:t>. </a:t>
            </a:r>
            <a:r>
              <a:rPr lang="en-US" sz="2000" b="1" dirty="0" err="1"/>
              <a:t>Bir</a:t>
            </a:r>
            <a:r>
              <a:rPr lang="en-US" sz="2000" b="1" dirty="0"/>
              <a:t> </a:t>
            </a:r>
            <a:r>
              <a:rPr lang="en-US" sz="2000" b="1" dirty="0" err="1"/>
              <a:t>derece</a:t>
            </a:r>
            <a:r>
              <a:rPr lang="en-US" sz="2000" b="1" dirty="0"/>
              <a:t> alt </a:t>
            </a:r>
            <a:r>
              <a:rPr lang="en-US" sz="2000" b="1" dirty="0" err="1"/>
              <a:t>cezayı</a:t>
            </a:r>
            <a:r>
              <a:rPr lang="en-US" sz="2000" b="1" dirty="0"/>
              <a:t>, </a:t>
            </a:r>
            <a:r>
              <a:rPr lang="en-US" sz="2000" b="1" dirty="0" err="1"/>
              <a:t>asıl</a:t>
            </a:r>
            <a:r>
              <a:rPr lang="en-US" sz="2000" b="1" dirty="0"/>
              <a:t> </a:t>
            </a:r>
            <a:r>
              <a:rPr lang="en-US" sz="2000" b="1" dirty="0" err="1"/>
              <a:t>cezayı</a:t>
            </a:r>
            <a:r>
              <a:rPr lang="en-US" sz="2000" b="1" dirty="0"/>
              <a:t> </a:t>
            </a:r>
            <a:r>
              <a:rPr lang="en-US" sz="2000" b="1" dirty="0" err="1"/>
              <a:t>vermeye</a:t>
            </a:r>
            <a:r>
              <a:rPr lang="en-US" sz="2000" b="1" dirty="0"/>
              <a:t> </a:t>
            </a:r>
            <a:r>
              <a:rPr lang="en-US" sz="2000" b="1" dirty="0" err="1"/>
              <a:t>yetkili</a:t>
            </a:r>
            <a:r>
              <a:rPr lang="en-US" sz="2000" b="1" dirty="0"/>
              <a:t> </a:t>
            </a:r>
            <a:r>
              <a:rPr lang="en-US" sz="2000" b="1" dirty="0" err="1"/>
              <a:t>makam</a:t>
            </a:r>
            <a:r>
              <a:rPr lang="en-US" sz="2000" b="1" dirty="0"/>
              <a:t> </a:t>
            </a:r>
            <a:r>
              <a:rPr lang="en-US" sz="2000" b="1" dirty="0" err="1"/>
              <a:t>verir</a:t>
            </a:r>
            <a:r>
              <a:rPr lang="en-US" sz="2000" b="1" dirty="0"/>
              <a:t>.</a:t>
            </a:r>
            <a:endParaRPr lang="tr-TR" sz="2000" b="1" dirty="0"/>
          </a:p>
        </p:txBody>
      </p:sp>
      <p:sp>
        <p:nvSpPr>
          <p:cNvPr id="4" name="Altbilgi Yer Tutucusu 3"/>
          <p:cNvSpPr>
            <a:spLocks noGrp="1"/>
          </p:cNvSpPr>
          <p:nvPr>
            <p:ph type="ftr" sz="quarter" idx="11"/>
          </p:nvPr>
        </p:nvSpPr>
        <p:spPr>
          <a:xfrm>
            <a:off x="7452852" y="6415208"/>
            <a:ext cx="4357850"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436573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2200" y="1562100"/>
            <a:ext cx="10858501" cy="4573708"/>
          </a:xfrm>
        </p:spPr>
        <p:txBody>
          <a:bodyPr>
            <a:noAutofit/>
          </a:bodyPr>
          <a:lstStyle/>
          <a:p>
            <a:pPr lvl="0"/>
            <a:r>
              <a:rPr lang="en-US" sz="2000" b="1" dirty="0" err="1"/>
              <a:t>Kademe</a:t>
            </a:r>
            <a:r>
              <a:rPr lang="en-US" sz="2000" b="1" dirty="0"/>
              <a:t> </a:t>
            </a:r>
            <a:r>
              <a:rPr lang="en-US" sz="2000" b="1" dirty="0" err="1"/>
              <a:t>ilerlemesinin</a:t>
            </a:r>
            <a:r>
              <a:rPr lang="en-US" sz="2000" b="1" dirty="0"/>
              <a:t> </a:t>
            </a:r>
            <a:r>
              <a:rPr lang="en-US" sz="2000" b="1" dirty="0" err="1"/>
              <a:t>durdurulması</a:t>
            </a:r>
            <a:r>
              <a:rPr lang="en-US" sz="2000" b="1" dirty="0"/>
              <a:t> veya </a:t>
            </a:r>
            <a:r>
              <a:rPr lang="en-US" sz="2000" b="1" dirty="0" err="1"/>
              <a:t>birden</a:t>
            </a:r>
            <a:r>
              <a:rPr lang="en-US" sz="2000" b="1" dirty="0"/>
              <a:t> </a:t>
            </a:r>
            <a:r>
              <a:rPr lang="en-US" sz="2000" b="1" dirty="0" err="1"/>
              <a:t>fazla</a:t>
            </a:r>
            <a:r>
              <a:rPr lang="en-US" sz="2000" b="1" dirty="0"/>
              <a:t> </a:t>
            </a:r>
            <a:r>
              <a:rPr lang="tr-TR" sz="2000" b="1" dirty="0" smtClean="0"/>
              <a:t>aylıktan</a:t>
            </a:r>
            <a:r>
              <a:rPr lang="en-US" sz="2000" b="1" dirty="0" smtClean="0"/>
              <a:t> </a:t>
            </a:r>
            <a:r>
              <a:rPr lang="en-US" sz="2000" b="1" dirty="0" err="1"/>
              <a:t>kesme</a:t>
            </a:r>
            <a:r>
              <a:rPr lang="en-US" sz="2000" b="1" dirty="0"/>
              <a:t> </a:t>
            </a:r>
            <a:r>
              <a:rPr lang="en-US" sz="2000" b="1" dirty="0" err="1"/>
              <a:t>cezasına</a:t>
            </a:r>
            <a:r>
              <a:rPr lang="en-US" sz="2000" b="1" dirty="0"/>
              <a:t> </a:t>
            </a:r>
            <a:r>
              <a:rPr lang="en-US" sz="2000" b="1" dirty="0" err="1"/>
              <a:t>bir</a:t>
            </a:r>
            <a:r>
              <a:rPr lang="en-US" sz="2000" b="1" dirty="0"/>
              <a:t> </a:t>
            </a:r>
            <a:r>
              <a:rPr lang="en-US" sz="2000" b="1" dirty="0" err="1"/>
              <a:t>üst</a:t>
            </a:r>
            <a:r>
              <a:rPr lang="en-US" sz="2000" b="1" dirty="0"/>
              <a:t> </a:t>
            </a:r>
            <a:r>
              <a:rPr lang="en-US" sz="2000" b="1" dirty="0" err="1"/>
              <a:t>ceza</a:t>
            </a:r>
            <a:r>
              <a:rPr lang="en-US" sz="2000" b="1" dirty="0"/>
              <a:t> </a:t>
            </a:r>
            <a:r>
              <a:rPr lang="en-US" sz="2000" b="1" dirty="0" err="1"/>
              <a:t>uygulanması</a:t>
            </a:r>
            <a:r>
              <a:rPr lang="en-US" sz="2000" b="1" dirty="0"/>
              <a:t> </a:t>
            </a:r>
            <a:r>
              <a:rPr lang="en-US" sz="2000" b="1" dirty="0" err="1" smtClean="0"/>
              <a:t>gereken</a:t>
            </a:r>
            <a:r>
              <a:rPr lang="tr-TR" sz="2000" b="1" dirty="0" smtClean="0"/>
              <a:t> </a:t>
            </a:r>
            <a:r>
              <a:rPr lang="en-US" sz="2000" b="1" dirty="0" err="1" smtClean="0"/>
              <a:t>hallerde</a:t>
            </a:r>
            <a:r>
              <a:rPr lang="en-US" sz="2000" b="1" dirty="0" smtClean="0"/>
              <a:t> </a:t>
            </a:r>
            <a:r>
              <a:rPr lang="en-US" sz="2000" b="1" dirty="0" err="1"/>
              <a:t>üst</a:t>
            </a:r>
            <a:r>
              <a:rPr lang="en-US" sz="2000" b="1" dirty="0"/>
              <a:t> </a:t>
            </a:r>
            <a:r>
              <a:rPr lang="en-US" sz="2000" b="1" dirty="0" err="1"/>
              <a:t>ceza</a:t>
            </a:r>
            <a:r>
              <a:rPr lang="en-US" sz="2000" b="1" dirty="0"/>
              <a:t> </a:t>
            </a:r>
            <a:r>
              <a:rPr lang="en-US" sz="2000" b="1" dirty="0" err="1"/>
              <a:t>kamu</a:t>
            </a:r>
            <a:r>
              <a:rPr lang="en-US" sz="2000" b="1" dirty="0"/>
              <a:t> </a:t>
            </a:r>
            <a:r>
              <a:rPr lang="en-US" sz="2000" b="1" dirty="0" err="1"/>
              <a:t>görevinden</a:t>
            </a:r>
            <a:r>
              <a:rPr lang="en-US" sz="2000" b="1" dirty="0"/>
              <a:t> </a:t>
            </a:r>
            <a:r>
              <a:rPr lang="en-US" sz="2000" b="1" dirty="0" err="1"/>
              <a:t>çıkarma</a:t>
            </a:r>
            <a:r>
              <a:rPr lang="en-US" sz="2000" b="1" dirty="0"/>
              <a:t> </a:t>
            </a:r>
            <a:r>
              <a:rPr lang="en-US" sz="2000" b="1" dirty="0" err="1"/>
              <a:t>cezasıdır</a:t>
            </a:r>
            <a:r>
              <a:rPr lang="en-US" sz="2000" b="1" dirty="0"/>
              <a:t>. </a:t>
            </a:r>
            <a:r>
              <a:rPr lang="en-US" sz="2000" b="1" dirty="0" err="1"/>
              <a:t>Kamu</a:t>
            </a:r>
            <a:r>
              <a:rPr lang="en-US" sz="2000" b="1" dirty="0"/>
              <a:t> </a:t>
            </a:r>
            <a:r>
              <a:rPr lang="en-US" sz="2000" b="1" dirty="0" err="1"/>
              <a:t>görevinden</a:t>
            </a:r>
            <a:r>
              <a:rPr lang="en-US" sz="2000" b="1" dirty="0"/>
              <a:t> </a:t>
            </a:r>
            <a:r>
              <a:rPr lang="en-US" sz="2000" b="1" dirty="0" err="1"/>
              <a:t>çıkarma</a:t>
            </a:r>
            <a:r>
              <a:rPr lang="en-US" sz="2000" b="1" dirty="0"/>
              <a:t> </a:t>
            </a:r>
            <a:r>
              <a:rPr lang="en-US" sz="2000" b="1" dirty="0" err="1"/>
              <a:t>cezasına</a:t>
            </a:r>
            <a:r>
              <a:rPr lang="en-US" sz="2000" b="1" dirty="0"/>
              <a:t> </a:t>
            </a:r>
            <a:r>
              <a:rPr lang="en-US" sz="2000" b="1" dirty="0" err="1"/>
              <a:t>bir</a:t>
            </a:r>
            <a:r>
              <a:rPr lang="en-US" sz="2000" b="1" dirty="0"/>
              <a:t> alt </a:t>
            </a:r>
            <a:r>
              <a:rPr lang="en-US" sz="2000" b="1" dirty="0" err="1"/>
              <a:t>ceza</a:t>
            </a:r>
            <a:r>
              <a:rPr lang="en-US" sz="2000" b="1" dirty="0"/>
              <a:t> </a:t>
            </a:r>
            <a:r>
              <a:rPr lang="en-US" sz="2000" b="1" dirty="0" err="1"/>
              <a:t>uygulanması</a:t>
            </a:r>
            <a:r>
              <a:rPr lang="en-US" sz="2000" b="1" dirty="0"/>
              <a:t> </a:t>
            </a:r>
            <a:r>
              <a:rPr lang="en-US" sz="2000" b="1" dirty="0" err="1"/>
              <a:t>gereken</a:t>
            </a:r>
            <a:r>
              <a:rPr lang="en-US" sz="2000" b="1" dirty="0"/>
              <a:t> </a:t>
            </a:r>
            <a:r>
              <a:rPr lang="en-US" sz="2000" b="1" dirty="0" err="1"/>
              <a:t>hallerde</a:t>
            </a:r>
            <a:r>
              <a:rPr lang="en-US" sz="2000" b="1" dirty="0"/>
              <a:t> </a:t>
            </a:r>
            <a:r>
              <a:rPr lang="en-US" sz="2000" b="1" dirty="0" err="1"/>
              <a:t>ise</a:t>
            </a:r>
            <a:r>
              <a:rPr lang="en-US" sz="2000" b="1" dirty="0"/>
              <a:t> alt </a:t>
            </a:r>
            <a:r>
              <a:rPr lang="en-US" sz="2000" b="1" dirty="0" err="1"/>
              <a:t>ceza</a:t>
            </a:r>
            <a:r>
              <a:rPr lang="en-US" sz="2000" b="1" dirty="0"/>
              <a:t> </a:t>
            </a:r>
            <a:r>
              <a:rPr lang="en-US" sz="2000" b="1" dirty="0" err="1"/>
              <a:t>kademe</a:t>
            </a:r>
            <a:r>
              <a:rPr lang="en-US" sz="2000" b="1" dirty="0"/>
              <a:t> </a:t>
            </a:r>
            <a:r>
              <a:rPr lang="en-US" sz="2000" b="1" dirty="0" err="1"/>
              <a:t>ilerlemesinin</a:t>
            </a:r>
            <a:r>
              <a:rPr lang="en-US" sz="2000" b="1" dirty="0"/>
              <a:t> </a:t>
            </a:r>
            <a:r>
              <a:rPr lang="en-US" sz="2000" b="1" dirty="0" err="1"/>
              <a:t>durdurulması</a:t>
            </a:r>
            <a:r>
              <a:rPr lang="en-US" sz="2000" b="1" dirty="0"/>
              <a:t> veya </a:t>
            </a:r>
            <a:r>
              <a:rPr lang="en-US" sz="2000" b="1" dirty="0" err="1"/>
              <a:t>birden</a:t>
            </a:r>
            <a:r>
              <a:rPr lang="en-US" sz="2000" b="1" dirty="0"/>
              <a:t> </a:t>
            </a:r>
            <a:r>
              <a:rPr lang="en-US" sz="2000" b="1" dirty="0" err="1"/>
              <a:t>fazla</a:t>
            </a:r>
            <a:r>
              <a:rPr lang="en-US" sz="2000" b="1" dirty="0"/>
              <a:t> </a:t>
            </a:r>
            <a:r>
              <a:rPr lang="tr-TR" sz="2000" b="1" dirty="0" smtClean="0"/>
              <a:t>aylıktan</a:t>
            </a:r>
            <a:r>
              <a:rPr lang="en-US" sz="2000" b="1" dirty="0" smtClean="0"/>
              <a:t> </a:t>
            </a:r>
            <a:r>
              <a:rPr lang="en-US" sz="2000" b="1" dirty="0" err="1"/>
              <a:t>kesme</a:t>
            </a:r>
            <a:r>
              <a:rPr lang="en-US" sz="2000" b="1" dirty="0"/>
              <a:t> </a:t>
            </a:r>
            <a:r>
              <a:rPr lang="en-US" sz="2000" b="1" dirty="0" err="1"/>
              <a:t>cezasıdır</a:t>
            </a:r>
            <a:r>
              <a:rPr lang="en-US" sz="2000" b="1" dirty="0"/>
              <a:t>.</a:t>
            </a:r>
            <a:endParaRPr lang="tr-TR" sz="2000" b="1" dirty="0"/>
          </a:p>
          <a:p>
            <a:pPr lvl="0"/>
            <a:r>
              <a:rPr lang="en-US" sz="2000" b="1" dirty="0" err="1"/>
              <a:t>Birinci</a:t>
            </a:r>
            <a:r>
              <a:rPr lang="en-US" sz="2000" b="1" dirty="0"/>
              <a:t> </a:t>
            </a:r>
            <a:r>
              <a:rPr lang="en-US" sz="2000" b="1" dirty="0" err="1"/>
              <a:t>derecenin</a:t>
            </a:r>
            <a:r>
              <a:rPr lang="en-US" sz="2000" b="1" dirty="0"/>
              <a:t> son </a:t>
            </a:r>
            <a:r>
              <a:rPr lang="en-US" sz="2000" b="1" dirty="0" err="1"/>
              <a:t>kademesinde</a:t>
            </a:r>
            <a:r>
              <a:rPr lang="en-US" sz="2000" b="1" dirty="0"/>
              <a:t> </a:t>
            </a:r>
            <a:r>
              <a:rPr lang="en-US" sz="2000" b="1" dirty="0" err="1"/>
              <a:t>bulunulması</a:t>
            </a:r>
            <a:r>
              <a:rPr lang="en-US" sz="2000" b="1" dirty="0"/>
              <a:t> </a:t>
            </a:r>
            <a:r>
              <a:rPr lang="en-US" sz="2000" b="1" dirty="0" err="1"/>
              <a:t>nedeniyle</a:t>
            </a:r>
            <a:r>
              <a:rPr lang="en-US" sz="2000" b="1" dirty="0"/>
              <a:t> </a:t>
            </a:r>
            <a:r>
              <a:rPr lang="en-US" sz="2000" b="1" dirty="0" err="1"/>
              <a:t>kademe</a:t>
            </a:r>
            <a:r>
              <a:rPr lang="en-US" sz="2000" b="1" dirty="0"/>
              <a:t> </a:t>
            </a:r>
            <a:r>
              <a:rPr lang="en-US" sz="2000" b="1" dirty="0" err="1"/>
              <a:t>ilerlemesinin</a:t>
            </a:r>
            <a:r>
              <a:rPr lang="en-US" sz="2000" b="1" dirty="0"/>
              <a:t> </a:t>
            </a:r>
            <a:r>
              <a:rPr lang="en-US" sz="2000" b="1" dirty="0" err="1"/>
              <a:t>durdurulması</a:t>
            </a:r>
            <a:r>
              <a:rPr lang="en-US" sz="2000" b="1" dirty="0"/>
              <a:t> </a:t>
            </a:r>
            <a:r>
              <a:rPr lang="en-US" sz="2000" b="1" dirty="0" err="1"/>
              <a:t>cezasının</a:t>
            </a:r>
            <a:r>
              <a:rPr lang="en-US" sz="2000" b="1" dirty="0"/>
              <a:t> </a:t>
            </a:r>
            <a:r>
              <a:rPr lang="en-US" sz="2000" b="1" dirty="0" err="1"/>
              <a:t>uygulanamaması</a:t>
            </a:r>
            <a:r>
              <a:rPr lang="en-US" sz="2000" b="1" dirty="0"/>
              <a:t> </a:t>
            </a:r>
            <a:r>
              <a:rPr lang="en-US" sz="2000" b="1" dirty="0" err="1"/>
              <a:t>halinde</a:t>
            </a:r>
            <a:r>
              <a:rPr lang="en-US" sz="2000" b="1" dirty="0"/>
              <a:t> </a:t>
            </a:r>
            <a:r>
              <a:rPr lang="en-US" sz="2000" b="1" dirty="0" err="1"/>
              <a:t>brüt</a:t>
            </a:r>
            <a:r>
              <a:rPr lang="en-US" sz="2000" b="1" dirty="0"/>
              <a:t> </a:t>
            </a:r>
            <a:r>
              <a:rPr lang="en-US" sz="2000" b="1" dirty="0" err="1"/>
              <a:t>aylıklarının</a:t>
            </a:r>
            <a:r>
              <a:rPr lang="en-US" sz="2000" b="1" dirty="0"/>
              <a:t> 1/4’ü </a:t>
            </a:r>
            <a:r>
              <a:rPr lang="en-US" sz="2000" b="1" dirty="0" err="1"/>
              <a:t>ila</a:t>
            </a:r>
            <a:r>
              <a:rPr lang="en-US" sz="2000" b="1" dirty="0"/>
              <a:t> 1/2’si </a:t>
            </a:r>
            <a:r>
              <a:rPr lang="en-US" sz="2000" b="1" dirty="0" err="1"/>
              <a:t>oranında</a:t>
            </a:r>
            <a:r>
              <a:rPr lang="en-US" sz="2000" b="1" dirty="0"/>
              <a:t> </a:t>
            </a:r>
            <a:r>
              <a:rPr lang="en-US" sz="2000" b="1" dirty="0" err="1"/>
              <a:t>aylıktan</a:t>
            </a:r>
            <a:r>
              <a:rPr lang="en-US" sz="2000" b="1" dirty="0"/>
              <a:t> </a:t>
            </a:r>
            <a:r>
              <a:rPr lang="en-US" sz="2000" b="1" dirty="0" err="1"/>
              <a:t>kesme</a:t>
            </a:r>
            <a:r>
              <a:rPr lang="en-US" sz="2000" b="1" dirty="0"/>
              <a:t> </a:t>
            </a:r>
            <a:r>
              <a:rPr lang="en-US" sz="2000" b="1" dirty="0" err="1"/>
              <a:t>cezası</a:t>
            </a:r>
            <a:r>
              <a:rPr lang="en-US" sz="2000" b="1" dirty="0"/>
              <a:t> </a:t>
            </a:r>
            <a:r>
              <a:rPr lang="en-US" sz="2000" b="1" dirty="0" err="1"/>
              <a:t>uygulanır</a:t>
            </a:r>
            <a:r>
              <a:rPr lang="en-US" sz="2000" b="1" dirty="0"/>
              <a:t>. </a:t>
            </a:r>
            <a:r>
              <a:rPr lang="en-US" sz="2000" b="1" dirty="0" err="1"/>
              <a:t>Tekerrürü</a:t>
            </a:r>
            <a:r>
              <a:rPr lang="en-US" sz="2000" b="1" dirty="0"/>
              <a:t> </a:t>
            </a:r>
            <a:r>
              <a:rPr lang="en-US" sz="2000" b="1" dirty="0" err="1"/>
              <a:t>halinde</a:t>
            </a:r>
            <a:r>
              <a:rPr lang="en-US" sz="2000" b="1" dirty="0"/>
              <a:t>  </a:t>
            </a:r>
            <a:r>
              <a:rPr lang="en-US" sz="2000" b="1" dirty="0" err="1"/>
              <a:t>ise</a:t>
            </a:r>
            <a:r>
              <a:rPr lang="en-US" sz="2000" b="1" dirty="0"/>
              <a:t> </a:t>
            </a:r>
            <a:r>
              <a:rPr lang="en-US" sz="2000" b="1" dirty="0" err="1"/>
              <a:t>ilgili</a:t>
            </a:r>
            <a:r>
              <a:rPr lang="en-US" sz="2000" b="1" dirty="0"/>
              <a:t> </a:t>
            </a:r>
            <a:r>
              <a:rPr lang="en-US" sz="2000" b="1" dirty="0" err="1"/>
              <a:t>kurumun</a:t>
            </a:r>
            <a:r>
              <a:rPr lang="en-US" sz="2000" b="1" dirty="0"/>
              <a:t> </a:t>
            </a:r>
            <a:r>
              <a:rPr lang="en-US" sz="2000" b="1" dirty="0" err="1"/>
              <a:t>Yüksek</a:t>
            </a:r>
            <a:r>
              <a:rPr lang="en-US" sz="2000" b="1" dirty="0"/>
              <a:t> </a:t>
            </a:r>
            <a:r>
              <a:rPr lang="en-US" sz="2000" b="1" dirty="0" err="1"/>
              <a:t>Disiplin</a:t>
            </a:r>
            <a:r>
              <a:rPr lang="en-US" sz="2000" b="1" dirty="0"/>
              <a:t> Kurulu </a:t>
            </a:r>
            <a:r>
              <a:rPr lang="en-US" sz="2000" b="1" dirty="0" err="1"/>
              <a:t>tarafından</a:t>
            </a:r>
            <a:r>
              <a:rPr lang="en-US" sz="2000" b="1" dirty="0"/>
              <a:t> </a:t>
            </a:r>
            <a:r>
              <a:rPr lang="en-US" sz="2000" b="1" dirty="0" err="1"/>
              <a:t>kamu</a:t>
            </a:r>
            <a:r>
              <a:rPr lang="en-US" sz="2000" b="1" dirty="0"/>
              <a:t> </a:t>
            </a:r>
            <a:r>
              <a:rPr lang="en-US" sz="2000" b="1" dirty="0" err="1"/>
              <a:t>görevinden</a:t>
            </a:r>
            <a:r>
              <a:rPr lang="en-US" sz="2000" b="1" dirty="0"/>
              <a:t> </a:t>
            </a:r>
            <a:r>
              <a:rPr lang="en-US" sz="2000" b="1" dirty="0" err="1"/>
              <a:t>çıkarma</a:t>
            </a:r>
            <a:r>
              <a:rPr lang="en-US" sz="2000" b="1" dirty="0"/>
              <a:t> </a:t>
            </a:r>
            <a:r>
              <a:rPr lang="en-US" sz="2000" b="1" dirty="0" err="1"/>
              <a:t>cezası</a:t>
            </a:r>
            <a:r>
              <a:rPr lang="en-US" sz="2000" b="1" dirty="0"/>
              <a:t> </a:t>
            </a:r>
            <a:r>
              <a:rPr lang="en-US" sz="2000" b="1" dirty="0" err="1"/>
              <a:t>verilir</a:t>
            </a:r>
            <a:r>
              <a:rPr lang="en-US" sz="2000" b="1" dirty="0"/>
              <a:t>.</a:t>
            </a:r>
            <a:endParaRPr lang="tr-TR" sz="2000" b="1" dirty="0"/>
          </a:p>
          <a:p>
            <a:r>
              <a:rPr lang="en-US" sz="2000" b="1" dirty="0" err="1"/>
              <a:t>Disiplin</a:t>
            </a:r>
            <a:r>
              <a:rPr lang="en-US" sz="2000" b="1" dirty="0"/>
              <a:t> </a:t>
            </a:r>
            <a:r>
              <a:rPr lang="en-US" sz="2000" b="1" dirty="0" err="1"/>
              <a:t>cezaları</a:t>
            </a:r>
            <a:r>
              <a:rPr lang="en-US" sz="2000" b="1" dirty="0"/>
              <a:t> </a:t>
            </a:r>
            <a:r>
              <a:rPr lang="en-US" sz="2000" b="1" dirty="0" err="1"/>
              <a:t>verildiği</a:t>
            </a:r>
            <a:r>
              <a:rPr lang="en-US" sz="2000" b="1" dirty="0"/>
              <a:t> </a:t>
            </a:r>
            <a:r>
              <a:rPr lang="en-US" sz="2000" b="1" dirty="0" err="1"/>
              <a:t>tarihten</a:t>
            </a:r>
            <a:r>
              <a:rPr lang="en-US" sz="2000" b="1" dirty="0"/>
              <a:t> </a:t>
            </a:r>
            <a:r>
              <a:rPr lang="en-US" sz="2000" b="1" dirty="0" err="1"/>
              <a:t>itibaren</a:t>
            </a:r>
            <a:r>
              <a:rPr lang="en-US" sz="2000" b="1" dirty="0"/>
              <a:t> </a:t>
            </a:r>
            <a:r>
              <a:rPr lang="en-US" sz="2000" b="1" dirty="0" err="1"/>
              <a:t>hüküm</a:t>
            </a:r>
            <a:r>
              <a:rPr lang="en-US" sz="2000" b="1" dirty="0"/>
              <a:t> </a:t>
            </a:r>
            <a:r>
              <a:rPr lang="en-US" sz="2000" b="1" dirty="0" err="1"/>
              <a:t>ifade</a:t>
            </a:r>
            <a:r>
              <a:rPr lang="en-US" sz="2000" b="1" dirty="0"/>
              <a:t> </a:t>
            </a:r>
            <a:r>
              <a:rPr lang="en-US" sz="2000" b="1" dirty="0" err="1"/>
              <a:t>eder</a:t>
            </a:r>
            <a:r>
              <a:rPr lang="en-US" sz="2000" b="1" dirty="0"/>
              <a:t> </a:t>
            </a:r>
            <a:r>
              <a:rPr lang="en-US" sz="2000" b="1" dirty="0" err="1"/>
              <a:t>ve</a:t>
            </a:r>
            <a:r>
              <a:rPr lang="en-US" sz="2000" b="1" dirty="0"/>
              <a:t> </a:t>
            </a:r>
            <a:r>
              <a:rPr lang="en-US" sz="2000" b="1" dirty="0" err="1"/>
              <a:t>derhal</a:t>
            </a:r>
            <a:r>
              <a:rPr lang="en-US" sz="2000" b="1" dirty="0"/>
              <a:t> </a:t>
            </a:r>
            <a:r>
              <a:rPr lang="en-US" sz="2000" b="1" dirty="0" err="1"/>
              <a:t>uygulanır</a:t>
            </a:r>
            <a:r>
              <a:rPr lang="en-US" sz="2000" b="1" dirty="0" smtClean="0"/>
              <a:t>.</a:t>
            </a:r>
            <a:endParaRPr lang="tr-TR" sz="2000" b="1" dirty="0" smtClean="0"/>
          </a:p>
          <a:p>
            <a:pPr lvl="0"/>
            <a:r>
              <a:rPr lang="en-US" sz="2000" b="1" dirty="0" err="1"/>
              <a:t>Aylıktan</a:t>
            </a:r>
            <a:r>
              <a:rPr lang="en-US" sz="2000" b="1" dirty="0"/>
              <a:t> </a:t>
            </a:r>
            <a:r>
              <a:rPr lang="en-US" sz="2000" b="1" dirty="0" err="1"/>
              <a:t>kesme</a:t>
            </a:r>
            <a:r>
              <a:rPr lang="en-US" sz="2000" b="1" dirty="0"/>
              <a:t> </a:t>
            </a:r>
            <a:r>
              <a:rPr lang="en-US" sz="2000" b="1" dirty="0" err="1"/>
              <a:t>cezası</a:t>
            </a:r>
            <a:r>
              <a:rPr lang="en-US" sz="2000" b="1" dirty="0"/>
              <a:t>, </a:t>
            </a:r>
            <a:r>
              <a:rPr lang="en-US" sz="2000" b="1" dirty="0" err="1"/>
              <a:t>cezanın</a:t>
            </a:r>
            <a:r>
              <a:rPr lang="en-US" sz="2000" b="1" dirty="0"/>
              <a:t> </a:t>
            </a:r>
            <a:r>
              <a:rPr lang="en-US" sz="2000" b="1" dirty="0" err="1"/>
              <a:t>veriliş</a:t>
            </a:r>
            <a:r>
              <a:rPr lang="en-US" sz="2000" b="1" dirty="0"/>
              <a:t> </a:t>
            </a:r>
            <a:r>
              <a:rPr lang="en-US" sz="2000" b="1" dirty="0" err="1"/>
              <a:t>tarihini</a:t>
            </a:r>
            <a:r>
              <a:rPr lang="en-US" sz="2000" b="1" dirty="0"/>
              <a:t> </a:t>
            </a:r>
            <a:r>
              <a:rPr lang="en-US" sz="2000" b="1" dirty="0" err="1"/>
              <a:t>takip</a:t>
            </a:r>
            <a:r>
              <a:rPr lang="en-US" sz="2000" b="1" dirty="0"/>
              <a:t> </a:t>
            </a:r>
            <a:r>
              <a:rPr lang="en-US" sz="2000" b="1" dirty="0" err="1"/>
              <a:t>eden</a:t>
            </a:r>
            <a:r>
              <a:rPr lang="en-US" sz="2000" b="1" dirty="0"/>
              <a:t> </a:t>
            </a:r>
            <a:r>
              <a:rPr lang="en-US" sz="2000" b="1" dirty="0" err="1"/>
              <a:t>aybaşında</a:t>
            </a:r>
            <a:r>
              <a:rPr lang="en-US" sz="2000" b="1" dirty="0"/>
              <a:t> </a:t>
            </a:r>
            <a:r>
              <a:rPr lang="en-US" sz="2000" b="1" dirty="0" err="1"/>
              <a:t>uygulanır</a:t>
            </a:r>
            <a:r>
              <a:rPr lang="en-US" sz="2000" b="1" dirty="0"/>
              <a:t>.</a:t>
            </a:r>
            <a:endParaRPr lang="tr-TR" sz="2000" b="1" dirty="0"/>
          </a:p>
          <a:p>
            <a:pPr lvl="0"/>
            <a:r>
              <a:rPr lang="en-US" sz="2000" b="1" dirty="0" err="1"/>
              <a:t>Verilen</a:t>
            </a:r>
            <a:r>
              <a:rPr lang="en-US" sz="2000" b="1" dirty="0"/>
              <a:t> </a:t>
            </a:r>
            <a:r>
              <a:rPr lang="en-US" sz="2000" b="1" dirty="0" err="1"/>
              <a:t>disiplin</a:t>
            </a:r>
            <a:r>
              <a:rPr lang="en-US" sz="2000" b="1" dirty="0"/>
              <a:t> </a:t>
            </a:r>
            <a:r>
              <a:rPr lang="en-US" sz="2000" b="1" dirty="0" err="1"/>
              <a:t>cezaları</a:t>
            </a:r>
            <a:r>
              <a:rPr lang="en-US" sz="2000" b="1" dirty="0"/>
              <a:t> </a:t>
            </a:r>
            <a:r>
              <a:rPr lang="en-US" sz="2000" b="1" dirty="0" err="1"/>
              <a:t>üst</a:t>
            </a:r>
            <a:r>
              <a:rPr lang="en-US" sz="2000" b="1" dirty="0"/>
              <a:t> </a:t>
            </a:r>
            <a:r>
              <a:rPr lang="en-US" sz="2000" b="1" dirty="0" err="1"/>
              <a:t>disiplin</a:t>
            </a:r>
            <a:r>
              <a:rPr lang="en-US" sz="2000" b="1" dirty="0"/>
              <a:t> </a:t>
            </a:r>
            <a:r>
              <a:rPr lang="en-US" sz="2000" b="1" dirty="0" err="1"/>
              <a:t>amirine</a:t>
            </a:r>
            <a:r>
              <a:rPr lang="en-US" sz="2000" b="1" dirty="0"/>
              <a:t>, </a:t>
            </a:r>
            <a:r>
              <a:rPr lang="en-US" sz="2000" b="1" dirty="0" err="1"/>
              <a:t>Devlet</a:t>
            </a:r>
            <a:r>
              <a:rPr lang="en-US" sz="2000" b="1" dirty="0"/>
              <a:t> </a:t>
            </a:r>
            <a:r>
              <a:rPr lang="en-US" sz="2000" b="1" dirty="0" err="1"/>
              <a:t>memurluğundan</a:t>
            </a:r>
            <a:r>
              <a:rPr lang="en-US" sz="2000" b="1" dirty="0"/>
              <a:t> </a:t>
            </a:r>
            <a:r>
              <a:rPr lang="en-US" sz="2000" b="1" dirty="0" err="1"/>
              <a:t>çıkarma</a:t>
            </a:r>
            <a:r>
              <a:rPr lang="en-US" sz="2000" b="1" dirty="0"/>
              <a:t> </a:t>
            </a:r>
            <a:r>
              <a:rPr lang="en-US" sz="2000" b="1" dirty="0" err="1"/>
              <a:t>cezası</a:t>
            </a:r>
            <a:r>
              <a:rPr lang="en-US" sz="2000" b="1" dirty="0"/>
              <a:t> </a:t>
            </a:r>
            <a:r>
              <a:rPr lang="en-US" sz="2000" b="1" dirty="0" err="1"/>
              <a:t>ayrıca</a:t>
            </a:r>
            <a:r>
              <a:rPr lang="en-US" sz="2000" b="1" dirty="0"/>
              <a:t> </a:t>
            </a:r>
            <a:r>
              <a:rPr lang="en-US" sz="2000" b="1" dirty="0" err="1"/>
              <a:t>Devlet</a:t>
            </a:r>
            <a:r>
              <a:rPr lang="en-US" sz="2000" b="1" dirty="0"/>
              <a:t> </a:t>
            </a:r>
            <a:r>
              <a:rPr lang="en-US" sz="2000" b="1" dirty="0" err="1"/>
              <a:t>Personel</a:t>
            </a:r>
            <a:r>
              <a:rPr lang="en-US" sz="2000" b="1" dirty="0"/>
              <a:t> </a:t>
            </a:r>
            <a:r>
              <a:rPr lang="en-US" sz="2000" b="1" dirty="0" err="1"/>
              <a:t>Başkanlığına</a:t>
            </a:r>
            <a:r>
              <a:rPr lang="en-US" sz="2000" b="1" dirty="0"/>
              <a:t> </a:t>
            </a:r>
            <a:r>
              <a:rPr lang="en-US" sz="2000" b="1" dirty="0" err="1"/>
              <a:t>bildirilir</a:t>
            </a:r>
            <a:r>
              <a:rPr lang="en-US" sz="2000" b="1" dirty="0"/>
              <a:t>.</a:t>
            </a:r>
            <a:endParaRPr lang="tr-TR" sz="2000" b="1" dirty="0"/>
          </a:p>
          <a:p>
            <a:endParaRPr lang="tr-TR" sz="2000" b="1" dirty="0"/>
          </a:p>
        </p:txBody>
      </p:sp>
      <p:sp>
        <p:nvSpPr>
          <p:cNvPr id="4" name="Altbilgi Yer Tutucusu 3"/>
          <p:cNvSpPr>
            <a:spLocks noGrp="1"/>
          </p:cNvSpPr>
          <p:nvPr>
            <p:ph type="ftr" sz="quarter" idx="11"/>
          </p:nvPr>
        </p:nvSpPr>
        <p:spPr>
          <a:xfrm>
            <a:off x="7403690" y="6362438"/>
            <a:ext cx="4387348"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620656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2200" y="1562100"/>
            <a:ext cx="10858501" cy="4573708"/>
          </a:xfrm>
        </p:spPr>
        <p:txBody>
          <a:bodyPr>
            <a:noAutofit/>
          </a:bodyPr>
          <a:lstStyle/>
          <a:p>
            <a:pPr lvl="0" algn="just"/>
            <a:r>
              <a:rPr lang="en-US" sz="3200" dirty="0" err="1" smtClean="0"/>
              <a:t>Aylıktan</a:t>
            </a:r>
            <a:r>
              <a:rPr lang="en-US" sz="3200" dirty="0" smtClean="0"/>
              <a:t> </a:t>
            </a:r>
            <a:r>
              <a:rPr lang="en-US" sz="3200" dirty="0" err="1" smtClean="0"/>
              <a:t>kesme</a:t>
            </a:r>
            <a:r>
              <a:rPr lang="en-US" sz="3200" dirty="0" smtClean="0"/>
              <a:t> </a:t>
            </a:r>
            <a:r>
              <a:rPr lang="en-US" sz="3200" dirty="0" err="1" smtClean="0"/>
              <a:t>cezası</a:t>
            </a:r>
            <a:r>
              <a:rPr lang="en-US" sz="3200" dirty="0" smtClean="0"/>
              <a:t> </a:t>
            </a:r>
            <a:r>
              <a:rPr lang="en-US" sz="3200" dirty="0" err="1" smtClean="0"/>
              <a:t>ile</a:t>
            </a:r>
            <a:r>
              <a:rPr lang="en-US" sz="3200" dirty="0" smtClean="0"/>
              <a:t> </a:t>
            </a:r>
            <a:r>
              <a:rPr lang="en-US" sz="3200" dirty="0" err="1" smtClean="0"/>
              <a:t>tecziye</a:t>
            </a:r>
            <a:r>
              <a:rPr lang="en-US" sz="3200" dirty="0" smtClean="0"/>
              <a:t> </a:t>
            </a:r>
            <a:r>
              <a:rPr lang="en-US" sz="3200" dirty="0" err="1" smtClean="0"/>
              <a:t>edilenler</a:t>
            </a:r>
            <a:r>
              <a:rPr lang="en-US" sz="3200" dirty="0" smtClean="0"/>
              <a:t> </a:t>
            </a:r>
            <a:r>
              <a:rPr lang="en-US" sz="3200" b="1" dirty="0" smtClean="0">
                <a:effectLst>
                  <a:outerShdw blurRad="38100" dist="38100" dir="2700000" algn="tl">
                    <a:srgbClr val="000000">
                      <a:alpha val="43137"/>
                    </a:srgbClr>
                  </a:outerShdw>
                </a:effectLst>
              </a:rPr>
              <a:t>5 </a:t>
            </a:r>
            <a:r>
              <a:rPr lang="en-US" sz="3200" b="1" dirty="0" err="1" smtClean="0">
                <a:effectLst>
                  <a:outerShdw blurRad="38100" dist="38100" dir="2700000" algn="tl">
                    <a:srgbClr val="000000">
                      <a:alpha val="43137"/>
                    </a:srgbClr>
                  </a:outerShdw>
                </a:effectLst>
              </a:rPr>
              <a:t>yıl</a:t>
            </a:r>
            <a:r>
              <a:rPr lang="en-US" sz="3200" dirty="0" smtClean="0"/>
              <a:t>, </a:t>
            </a:r>
            <a:r>
              <a:rPr lang="en-US" sz="3200" dirty="0" err="1" smtClean="0"/>
              <a:t>kademe</a:t>
            </a:r>
            <a:r>
              <a:rPr lang="en-US" sz="3200" dirty="0" smtClean="0"/>
              <a:t> </a:t>
            </a:r>
            <a:r>
              <a:rPr lang="en-US" sz="3200" dirty="0" err="1" smtClean="0"/>
              <a:t>ilerlemesinin</a:t>
            </a:r>
            <a:r>
              <a:rPr lang="en-US" sz="3200" dirty="0" smtClean="0"/>
              <a:t> </a:t>
            </a:r>
            <a:r>
              <a:rPr lang="en-US" sz="3200" dirty="0" err="1" smtClean="0"/>
              <a:t>durdurulması</a:t>
            </a:r>
            <a:r>
              <a:rPr lang="en-US" sz="3200" dirty="0" smtClean="0"/>
              <a:t> </a:t>
            </a:r>
            <a:r>
              <a:rPr lang="en-US" sz="3200" dirty="0" err="1" smtClean="0"/>
              <a:t>cezası</a:t>
            </a:r>
            <a:r>
              <a:rPr lang="en-US" sz="3200" dirty="0" smtClean="0"/>
              <a:t> </a:t>
            </a:r>
            <a:r>
              <a:rPr lang="en-US" sz="3200" dirty="0" err="1" smtClean="0"/>
              <a:t>ile</a:t>
            </a:r>
            <a:r>
              <a:rPr lang="en-US" sz="3200" dirty="0" smtClean="0"/>
              <a:t> </a:t>
            </a:r>
            <a:r>
              <a:rPr lang="en-US" sz="3200" dirty="0" err="1" smtClean="0"/>
              <a:t>tecziye</a:t>
            </a:r>
            <a:r>
              <a:rPr lang="en-US" sz="3200" dirty="0" smtClean="0"/>
              <a:t> </a:t>
            </a:r>
            <a:r>
              <a:rPr lang="en-US" sz="3200" dirty="0" err="1" smtClean="0"/>
              <a:t>edilenler</a:t>
            </a:r>
            <a:r>
              <a:rPr lang="en-US" sz="3200" dirty="0" smtClean="0"/>
              <a:t> </a:t>
            </a:r>
            <a:r>
              <a:rPr lang="en-US" sz="3200" b="1" dirty="0" smtClean="0">
                <a:effectLst>
                  <a:outerShdw blurRad="38100" dist="38100" dir="2700000" algn="tl">
                    <a:srgbClr val="000000">
                      <a:alpha val="43137"/>
                    </a:srgbClr>
                  </a:outerShdw>
                </a:effectLst>
              </a:rPr>
              <a:t>10 </a:t>
            </a:r>
            <a:r>
              <a:rPr lang="en-US" sz="3200" b="1" dirty="0" err="1" smtClean="0">
                <a:effectLst>
                  <a:outerShdw blurRad="38100" dist="38100" dir="2700000" algn="tl">
                    <a:srgbClr val="000000">
                      <a:alpha val="43137"/>
                    </a:srgbClr>
                  </a:outerShdw>
                </a:effectLst>
              </a:rPr>
              <a:t>yıl</a:t>
            </a:r>
            <a:r>
              <a:rPr lang="en-US" sz="3200" b="1" dirty="0" smtClean="0">
                <a:effectLst>
                  <a:outerShdw blurRad="38100" dist="38100" dir="2700000" algn="tl">
                    <a:srgbClr val="000000">
                      <a:alpha val="43137"/>
                    </a:srgbClr>
                  </a:outerShdw>
                </a:effectLst>
              </a:rPr>
              <a:t> </a:t>
            </a:r>
            <a:r>
              <a:rPr lang="en-US" sz="3200" dirty="0" err="1" smtClean="0"/>
              <a:t>boyunca</a:t>
            </a:r>
            <a:r>
              <a:rPr lang="en-US" sz="3200" dirty="0" smtClean="0"/>
              <a:t> </a:t>
            </a:r>
            <a:r>
              <a:rPr lang="en-US" sz="3200" b="1" dirty="0" err="1" smtClean="0"/>
              <a:t>daire</a:t>
            </a:r>
            <a:r>
              <a:rPr lang="en-US" sz="3200" b="1" dirty="0" smtClean="0"/>
              <a:t> </a:t>
            </a:r>
            <a:r>
              <a:rPr lang="en-US" sz="3200" b="1" dirty="0" err="1" smtClean="0"/>
              <a:t>başkanı</a:t>
            </a:r>
            <a:r>
              <a:rPr lang="en-US" sz="3200" b="1" dirty="0" smtClean="0"/>
              <a:t> </a:t>
            </a:r>
            <a:r>
              <a:rPr lang="en-US" sz="3200" dirty="0" err="1" smtClean="0"/>
              <a:t>kadrolarına</a:t>
            </a:r>
            <a:r>
              <a:rPr lang="en-US" sz="3200" dirty="0" smtClean="0"/>
              <a:t>, </a:t>
            </a:r>
            <a:r>
              <a:rPr lang="en-US" sz="3200" dirty="0" err="1" smtClean="0"/>
              <a:t>daire</a:t>
            </a:r>
            <a:r>
              <a:rPr lang="en-US" sz="3200" dirty="0" smtClean="0"/>
              <a:t> </a:t>
            </a:r>
            <a:r>
              <a:rPr lang="en-US" sz="3200" dirty="0" err="1" smtClean="0"/>
              <a:t>başkanı</a:t>
            </a:r>
            <a:r>
              <a:rPr lang="en-US" sz="3200" dirty="0" smtClean="0"/>
              <a:t> </a:t>
            </a:r>
            <a:r>
              <a:rPr lang="en-US" sz="3200" dirty="0" err="1" smtClean="0"/>
              <a:t>kadrosunun</a:t>
            </a:r>
            <a:r>
              <a:rPr lang="en-US" sz="3200" dirty="0" smtClean="0"/>
              <a:t> </a:t>
            </a:r>
            <a:r>
              <a:rPr lang="en-US" sz="3200" b="1" dirty="0" err="1" smtClean="0"/>
              <a:t>dengi</a:t>
            </a:r>
            <a:r>
              <a:rPr lang="en-US" sz="3200" b="1" dirty="0" smtClean="0"/>
              <a:t> </a:t>
            </a:r>
            <a:r>
              <a:rPr lang="en-US" sz="3200" b="1" dirty="0" err="1" smtClean="0"/>
              <a:t>ve</a:t>
            </a:r>
            <a:r>
              <a:rPr lang="en-US" sz="3200" b="1" dirty="0" smtClean="0"/>
              <a:t> </a:t>
            </a:r>
            <a:r>
              <a:rPr lang="en-US" sz="3200" b="1" dirty="0" err="1" smtClean="0"/>
              <a:t>daha</a:t>
            </a:r>
            <a:r>
              <a:rPr lang="en-US" sz="3200" b="1" dirty="0" smtClean="0"/>
              <a:t> </a:t>
            </a:r>
            <a:r>
              <a:rPr lang="en-US" sz="3200" b="1" dirty="0" err="1" smtClean="0"/>
              <a:t>üstü</a:t>
            </a:r>
            <a:r>
              <a:rPr lang="en-US" sz="3200" b="1" dirty="0" smtClean="0"/>
              <a:t> </a:t>
            </a:r>
            <a:r>
              <a:rPr lang="en-US" sz="3200" b="1" dirty="0" err="1" smtClean="0"/>
              <a:t>kadrolara</a:t>
            </a:r>
            <a:r>
              <a:rPr lang="en-US" sz="3200" dirty="0" smtClean="0"/>
              <a:t>, </a:t>
            </a:r>
            <a:r>
              <a:rPr lang="en-US" sz="3200" b="1" dirty="0" err="1" smtClean="0"/>
              <a:t>bölge</a:t>
            </a:r>
            <a:r>
              <a:rPr lang="en-US" sz="3200" b="1" dirty="0" smtClean="0"/>
              <a:t> </a:t>
            </a:r>
            <a:r>
              <a:rPr lang="en-US" sz="3200" b="1" dirty="0" err="1" smtClean="0"/>
              <a:t>ve</a:t>
            </a:r>
            <a:r>
              <a:rPr lang="en-US" sz="3200" b="1" dirty="0" smtClean="0"/>
              <a:t> </a:t>
            </a:r>
            <a:r>
              <a:rPr lang="en-US" sz="3200" b="1" dirty="0" err="1" smtClean="0"/>
              <a:t>il</a:t>
            </a:r>
            <a:r>
              <a:rPr lang="en-US" sz="3200" b="1" dirty="0" smtClean="0"/>
              <a:t> </a:t>
            </a:r>
            <a:r>
              <a:rPr lang="en-US" sz="3200" b="1" dirty="0" err="1" smtClean="0"/>
              <a:t>teşkilatlarının</a:t>
            </a:r>
            <a:r>
              <a:rPr lang="en-US" sz="3200" b="1" dirty="0" smtClean="0"/>
              <a:t> </a:t>
            </a:r>
            <a:r>
              <a:rPr lang="en-US" sz="3200" b="1" dirty="0" err="1" smtClean="0"/>
              <a:t>en</a:t>
            </a:r>
            <a:r>
              <a:rPr lang="en-US" sz="3200" b="1" dirty="0" smtClean="0"/>
              <a:t> </a:t>
            </a:r>
            <a:r>
              <a:rPr lang="en-US" sz="3200" b="1" dirty="0" err="1" smtClean="0"/>
              <a:t>üst</a:t>
            </a:r>
            <a:r>
              <a:rPr lang="en-US" sz="3200" b="1" dirty="0" smtClean="0"/>
              <a:t> </a:t>
            </a:r>
            <a:r>
              <a:rPr lang="en-US" sz="3200" b="1" dirty="0" err="1" smtClean="0"/>
              <a:t>yönetici</a:t>
            </a:r>
            <a:r>
              <a:rPr lang="en-US" sz="3200" b="1" dirty="0" smtClean="0"/>
              <a:t> </a:t>
            </a:r>
            <a:r>
              <a:rPr lang="en-US" sz="3200" b="1" dirty="0" err="1" smtClean="0"/>
              <a:t>kadrolarına</a:t>
            </a:r>
            <a:r>
              <a:rPr lang="en-US" sz="3200" b="1" dirty="0" smtClean="0"/>
              <a:t>, </a:t>
            </a:r>
            <a:r>
              <a:rPr lang="en-US" sz="3200" b="1" dirty="0" err="1" smtClean="0"/>
              <a:t>düzenleyici</a:t>
            </a:r>
            <a:r>
              <a:rPr lang="en-US" sz="3200" b="1" dirty="0" smtClean="0"/>
              <a:t> </a:t>
            </a:r>
            <a:r>
              <a:rPr lang="en-US" sz="3200" b="1" dirty="0" err="1" smtClean="0"/>
              <a:t>ve</a:t>
            </a:r>
            <a:r>
              <a:rPr lang="en-US" sz="3200" b="1" dirty="0" smtClean="0"/>
              <a:t> </a:t>
            </a:r>
            <a:r>
              <a:rPr lang="en-US" sz="3200" b="1" dirty="0" err="1" smtClean="0"/>
              <a:t>denetleyici</a:t>
            </a:r>
            <a:r>
              <a:rPr lang="en-US" sz="3200" b="1" dirty="0" smtClean="0"/>
              <a:t> </a:t>
            </a:r>
            <a:r>
              <a:rPr lang="en-US" sz="3200" b="1" dirty="0" err="1" smtClean="0"/>
              <a:t>kurumların</a:t>
            </a:r>
            <a:r>
              <a:rPr lang="en-US" sz="3200" b="1" dirty="0" smtClean="0"/>
              <a:t> </a:t>
            </a:r>
            <a:r>
              <a:rPr lang="en-US" sz="3200" b="1" dirty="0" err="1" smtClean="0"/>
              <a:t>başkanlık</a:t>
            </a:r>
            <a:r>
              <a:rPr lang="en-US" sz="3200" b="1" dirty="0" smtClean="0"/>
              <a:t> </a:t>
            </a:r>
            <a:r>
              <a:rPr lang="en-US" sz="3200" b="1" dirty="0" err="1" smtClean="0"/>
              <a:t>ve</a:t>
            </a:r>
            <a:r>
              <a:rPr lang="en-US" sz="3200" b="1" dirty="0" smtClean="0"/>
              <a:t> </a:t>
            </a:r>
            <a:r>
              <a:rPr lang="en-US" sz="3200" b="1" dirty="0" err="1" smtClean="0"/>
              <a:t>üyeliklerine</a:t>
            </a:r>
            <a:r>
              <a:rPr lang="en-US" sz="3200" b="1" dirty="0" smtClean="0"/>
              <a:t>, </a:t>
            </a:r>
            <a:r>
              <a:rPr lang="en-US" sz="3200" b="1" dirty="0" err="1" smtClean="0"/>
              <a:t>vali</a:t>
            </a:r>
            <a:r>
              <a:rPr lang="en-US" sz="3200" b="1" dirty="0" smtClean="0"/>
              <a:t> </a:t>
            </a:r>
            <a:r>
              <a:rPr lang="en-US" sz="3200" b="1" dirty="0" err="1" smtClean="0"/>
              <a:t>ve</a:t>
            </a:r>
            <a:r>
              <a:rPr lang="en-US" sz="3200" b="1" dirty="0" smtClean="0"/>
              <a:t> </a:t>
            </a:r>
            <a:r>
              <a:rPr lang="en-US" sz="3200" b="1" dirty="0" err="1" smtClean="0"/>
              <a:t>büyükelçi</a:t>
            </a:r>
            <a:r>
              <a:rPr lang="en-US" sz="3200" b="1" dirty="0" smtClean="0"/>
              <a:t> </a:t>
            </a:r>
            <a:r>
              <a:rPr lang="en-US" sz="3200" dirty="0" err="1" smtClean="0"/>
              <a:t>kadrolarına</a:t>
            </a:r>
            <a:r>
              <a:rPr lang="en-US" sz="3200" dirty="0" smtClean="0"/>
              <a:t> </a:t>
            </a:r>
            <a:r>
              <a:rPr lang="en-US" sz="3200" b="1" dirty="0" err="1" smtClean="0"/>
              <a:t>atanamazlar</a:t>
            </a:r>
            <a:r>
              <a:rPr lang="en-US" sz="3200" dirty="0" smtClean="0"/>
              <a:t>.</a:t>
            </a:r>
            <a:endParaRPr lang="tr-TR" sz="3200" dirty="0" smtClean="0"/>
          </a:p>
        </p:txBody>
      </p:sp>
      <p:sp>
        <p:nvSpPr>
          <p:cNvPr id="4" name="Altbilgi Yer Tutucusu 3"/>
          <p:cNvSpPr>
            <a:spLocks noGrp="1"/>
          </p:cNvSpPr>
          <p:nvPr>
            <p:ph type="ftr" sz="quarter" idx="11"/>
          </p:nvPr>
        </p:nvSpPr>
        <p:spPr>
          <a:xfrm>
            <a:off x="7384026" y="6362438"/>
            <a:ext cx="4338186"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430173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3000" y="1460500"/>
            <a:ext cx="10858501" cy="4573708"/>
          </a:xfrm>
        </p:spPr>
        <p:txBody>
          <a:bodyPr>
            <a:noAutofit/>
          </a:bodyPr>
          <a:lstStyle/>
          <a:p>
            <a:r>
              <a:rPr lang="en-US" sz="2000" b="1" dirty="0" err="1"/>
              <a:t>Disiplin</a:t>
            </a:r>
            <a:r>
              <a:rPr lang="en-US" sz="2000" b="1" dirty="0"/>
              <a:t> </a:t>
            </a:r>
            <a:r>
              <a:rPr lang="en-US" sz="2000" b="1" dirty="0" err="1"/>
              <a:t>Cezasına</a:t>
            </a:r>
            <a:r>
              <a:rPr lang="en-US" sz="2000" b="1" dirty="0"/>
              <a:t> </a:t>
            </a:r>
            <a:r>
              <a:rPr lang="en-US" sz="2000" b="1" dirty="0" err="1"/>
              <a:t>İtiraz</a:t>
            </a:r>
            <a:r>
              <a:rPr lang="en-US" sz="2000" b="1" dirty="0"/>
              <a:t> </a:t>
            </a:r>
            <a:r>
              <a:rPr lang="en-US" sz="2000" b="1" dirty="0" err="1"/>
              <a:t>Üzerine</a:t>
            </a:r>
            <a:r>
              <a:rPr lang="en-US" sz="2000" b="1" dirty="0"/>
              <a:t> </a:t>
            </a:r>
            <a:r>
              <a:rPr lang="en-US" sz="2000" b="1" dirty="0" err="1"/>
              <a:t>Yapılacak</a:t>
            </a:r>
            <a:r>
              <a:rPr lang="en-US" sz="2000" b="1" dirty="0"/>
              <a:t> </a:t>
            </a:r>
            <a:r>
              <a:rPr lang="en-US" sz="2000" b="1" dirty="0" err="1"/>
              <a:t>İşlemler</a:t>
            </a:r>
            <a:endParaRPr lang="tr-TR" sz="2000" b="1" dirty="0"/>
          </a:p>
          <a:p>
            <a:r>
              <a:rPr lang="en-US" sz="2000" b="1" u="heavy" dirty="0" err="1"/>
              <a:t>Disiplin</a:t>
            </a:r>
            <a:r>
              <a:rPr lang="en-US" sz="2000" b="1" u="heavy" dirty="0"/>
              <a:t> </a:t>
            </a:r>
            <a:r>
              <a:rPr lang="en-US" sz="2000" b="1" u="heavy" dirty="0" err="1"/>
              <a:t>cezalarına</a:t>
            </a:r>
            <a:r>
              <a:rPr lang="en-US" sz="2000" b="1" u="heavy" dirty="0"/>
              <a:t> </a:t>
            </a:r>
            <a:r>
              <a:rPr lang="en-US" sz="2000" b="1" u="heavy" dirty="0" err="1"/>
              <a:t>itiraz</a:t>
            </a:r>
            <a:r>
              <a:rPr lang="en-US" sz="2000" b="1" u="heavy" dirty="0"/>
              <a:t> </a:t>
            </a:r>
            <a:r>
              <a:rPr lang="en-US" sz="2000" b="1" u="heavy" dirty="0" err="1"/>
              <a:t>edilebilecek</a:t>
            </a:r>
            <a:r>
              <a:rPr lang="en-US" sz="2000" b="1" u="heavy" dirty="0"/>
              <a:t> </a:t>
            </a:r>
            <a:r>
              <a:rPr lang="en-US" sz="2000" b="1" u="heavy" dirty="0" err="1"/>
              <a:t>amir</a:t>
            </a:r>
            <a:r>
              <a:rPr lang="en-US" sz="2000" b="1" u="heavy" dirty="0"/>
              <a:t> </a:t>
            </a:r>
            <a:r>
              <a:rPr lang="en-US" sz="2000" b="1" u="heavy" dirty="0" err="1"/>
              <a:t>ve</a:t>
            </a:r>
            <a:r>
              <a:rPr lang="en-US" sz="2000" b="1" u="heavy" dirty="0"/>
              <a:t> </a:t>
            </a:r>
            <a:r>
              <a:rPr lang="en-US" sz="2000" b="1" u="heavy" dirty="0" err="1"/>
              <a:t>kurullar</a:t>
            </a:r>
            <a:r>
              <a:rPr lang="en-US" sz="2000" b="1" u="heavy" dirty="0"/>
              <a:t> :</a:t>
            </a:r>
            <a:r>
              <a:rPr lang="en-US" sz="2000" b="1" dirty="0"/>
              <a:t> </a:t>
            </a:r>
            <a:endParaRPr lang="tr-TR" sz="2000" dirty="0"/>
          </a:p>
          <a:p>
            <a:pPr lvl="0"/>
            <a:r>
              <a:rPr lang="en-US" sz="2000" dirty="0" err="1"/>
              <a:t>Disiplin</a:t>
            </a:r>
            <a:r>
              <a:rPr lang="en-US" sz="2000" dirty="0"/>
              <a:t> </a:t>
            </a:r>
            <a:r>
              <a:rPr lang="en-US" sz="2000" dirty="0" err="1"/>
              <a:t>amirleri</a:t>
            </a:r>
            <a:r>
              <a:rPr lang="en-US" sz="2000" dirty="0"/>
              <a:t> </a:t>
            </a:r>
            <a:r>
              <a:rPr lang="en-US" sz="2000" dirty="0" err="1"/>
              <a:t>tarafından</a:t>
            </a:r>
            <a:r>
              <a:rPr lang="en-US" sz="2000" dirty="0"/>
              <a:t> </a:t>
            </a:r>
            <a:r>
              <a:rPr lang="en-US" sz="2000" dirty="0" err="1"/>
              <a:t>verilen</a:t>
            </a:r>
            <a:r>
              <a:rPr lang="en-US" sz="2000" dirty="0"/>
              <a:t> </a:t>
            </a:r>
            <a:r>
              <a:rPr lang="en-US" sz="2000" b="1" u="sng" dirty="0" err="1"/>
              <a:t>uyarma</a:t>
            </a:r>
            <a:r>
              <a:rPr lang="en-US" sz="2000" b="1" u="sng" dirty="0"/>
              <a:t>, </a:t>
            </a:r>
            <a:r>
              <a:rPr lang="en-US" sz="2000" b="1" u="sng" dirty="0" err="1"/>
              <a:t>kınama</a:t>
            </a:r>
            <a:r>
              <a:rPr lang="en-US" sz="2000" b="1" u="sng" dirty="0"/>
              <a:t> </a:t>
            </a:r>
            <a:r>
              <a:rPr lang="en-US" sz="2000" b="1" u="sng" dirty="0" err="1"/>
              <a:t>ve</a:t>
            </a:r>
            <a:r>
              <a:rPr lang="en-US" sz="2000" b="1" u="sng" dirty="0"/>
              <a:t> </a:t>
            </a:r>
            <a:r>
              <a:rPr lang="en-US" sz="2000" b="1" u="sng" dirty="0" err="1"/>
              <a:t>aylıktan</a:t>
            </a:r>
            <a:r>
              <a:rPr lang="en-US" sz="2000" b="1" u="sng" dirty="0"/>
              <a:t> </a:t>
            </a:r>
            <a:r>
              <a:rPr lang="en-US" sz="2000" b="1" u="sng" dirty="0" err="1"/>
              <a:t>kesme</a:t>
            </a:r>
            <a:r>
              <a:rPr lang="en-US" sz="2000" b="1" u="sng" dirty="0"/>
              <a:t> </a:t>
            </a:r>
            <a:r>
              <a:rPr lang="en-US" sz="2000" b="1" u="sng" dirty="0" err="1"/>
              <a:t>cezalarına</a:t>
            </a:r>
            <a:r>
              <a:rPr lang="en-US" sz="2000" b="1" u="sng" dirty="0"/>
              <a:t> </a:t>
            </a:r>
            <a:r>
              <a:rPr lang="en-US" sz="2000" b="1" u="sng" dirty="0" err="1"/>
              <a:t>karşı</a:t>
            </a:r>
            <a:r>
              <a:rPr lang="en-US" sz="2000" b="1" u="sng" dirty="0"/>
              <a:t> </a:t>
            </a:r>
            <a:r>
              <a:rPr lang="en-US" sz="2000" b="1" u="sng" dirty="0" err="1"/>
              <a:t>disiplin</a:t>
            </a:r>
            <a:r>
              <a:rPr lang="en-US" sz="2000" b="1" u="sng" dirty="0"/>
              <a:t> </a:t>
            </a:r>
            <a:r>
              <a:rPr lang="en-US" sz="2000" b="1" u="sng" dirty="0" err="1"/>
              <a:t>kuruluna</a:t>
            </a:r>
            <a:r>
              <a:rPr lang="en-US" sz="2000" dirty="0"/>
              <a:t>, </a:t>
            </a:r>
            <a:r>
              <a:rPr lang="en-US" sz="2000" b="1" u="sng" dirty="0" err="1"/>
              <a:t>kademe</a:t>
            </a:r>
            <a:r>
              <a:rPr lang="en-US" sz="2000" b="1" u="sng" dirty="0"/>
              <a:t> </a:t>
            </a:r>
            <a:r>
              <a:rPr lang="en-US" sz="2000" b="1" u="sng" dirty="0" err="1"/>
              <a:t>ilerlemesinin</a:t>
            </a:r>
            <a:r>
              <a:rPr lang="en-US" sz="2000" b="1" u="sng" dirty="0"/>
              <a:t> </a:t>
            </a:r>
            <a:r>
              <a:rPr lang="en-US" sz="2000" b="1" u="sng" dirty="0" err="1"/>
              <a:t>durdurulması</a:t>
            </a:r>
            <a:r>
              <a:rPr lang="en-US" sz="2000" b="1" u="sng" dirty="0"/>
              <a:t> </a:t>
            </a:r>
            <a:r>
              <a:rPr lang="en-US" sz="2000" b="1" u="sng" dirty="0" err="1"/>
              <a:t>cezasına</a:t>
            </a:r>
            <a:r>
              <a:rPr lang="en-US" sz="2000" b="1" u="sng" dirty="0"/>
              <a:t> </a:t>
            </a:r>
            <a:r>
              <a:rPr lang="en-US" sz="2000" b="1" u="sng" dirty="0" err="1"/>
              <a:t>karşı</a:t>
            </a:r>
            <a:r>
              <a:rPr lang="en-US" sz="2000" b="1" u="sng" dirty="0"/>
              <a:t> </a:t>
            </a:r>
            <a:r>
              <a:rPr lang="en-US" sz="2000" b="1" u="sng" dirty="0" err="1"/>
              <a:t>yüksek</a:t>
            </a:r>
            <a:r>
              <a:rPr lang="en-US" sz="2000" b="1" u="sng" dirty="0"/>
              <a:t> </a:t>
            </a:r>
            <a:r>
              <a:rPr lang="en-US" sz="2000" b="1" u="sng" dirty="0" err="1"/>
              <a:t>disiplin</a:t>
            </a:r>
            <a:r>
              <a:rPr lang="en-US" sz="2000" b="1" u="sng" dirty="0"/>
              <a:t> </a:t>
            </a:r>
            <a:r>
              <a:rPr lang="en-US" sz="2000" b="1" u="sng" dirty="0" err="1"/>
              <a:t>kuruluna</a:t>
            </a:r>
            <a:r>
              <a:rPr lang="en-US" sz="2000" dirty="0"/>
              <a:t> </a:t>
            </a:r>
            <a:r>
              <a:rPr lang="en-US" sz="2000" dirty="0" err="1"/>
              <a:t>itiraz</a:t>
            </a:r>
            <a:r>
              <a:rPr lang="en-US" sz="2000" dirty="0"/>
              <a:t> </a:t>
            </a:r>
            <a:r>
              <a:rPr lang="en-US" sz="2000" dirty="0" err="1"/>
              <a:t>edilebilir</a:t>
            </a:r>
            <a:r>
              <a:rPr lang="en-US" sz="2000" dirty="0"/>
              <a:t>.</a:t>
            </a:r>
            <a:endParaRPr lang="tr-TR" sz="2000" dirty="0"/>
          </a:p>
          <a:p>
            <a:pPr lvl="0"/>
            <a:r>
              <a:rPr lang="en-US" sz="2000" dirty="0" err="1"/>
              <a:t>İtirazda</a:t>
            </a:r>
            <a:r>
              <a:rPr lang="en-US" sz="2000" dirty="0"/>
              <a:t> süre, </a:t>
            </a:r>
            <a:r>
              <a:rPr lang="en-US" sz="2000" dirty="0" err="1"/>
              <a:t>kararın</a:t>
            </a:r>
            <a:r>
              <a:rPr lang="en-US" sz="2000" dirty="0"/>
              <a:t> </a:t>
            </a:r>
            <a:r>
              <a:rPr lang="en-US" sz="2000" dirty="0" err="1"/>
              <a:t>ilgiliye</a:t>
            </a:r>
            <a:r>
              <a:rPr lang="en-US" sz="2000" dirty="0"/>
              <a:t> </a:t>
            </a:r>
            <a:r>
              <a:rPr lang="en-US" sz="2000" b="1" u="sng" dirty="0" err="1"/>
              <a:t>tebliği</a:t>
            </a:r>
            <a:r>
              <a:rPr lang="en-US" sz="2000" b="1" u="sng" dirty="0"/>
              <a:t> </a:t>
            </a:r>
            <a:r>
              <a:rPr lang="en-US" sz="2000" b="1" u="sng" dirty="0" err="1"/>
              <a:t>tarihinden</a:t>
            </a:r>
            <a:r>
              <a:rPr lang="en-US" sz="2000" b="1" u="sng" dirty="0"/>
              <a:t> </a:t>
            </a:r>
            <a:r>
              <a:rPr lang="en-US" sz="2000" b="1" u="sng" dirty="0" err="1"/>
              <a:t>itibaren</a:t>
            </a:r>
            <a:r>
              <a:rPr lang="en-US" sz="2000" b="1" u="sng" dirty="0"/>
              <a:t> </a:t>
            </a:r>
            <a:r>
              <a:rPr lang="en-US" sz="2000" b="1" u="sng" dirty="0" err="1"/>
              <a:t>yedi</a:t>
            </a:r>
            <a:r>
              <a:rPr lang="en-US" sz="2000" b="1" u="sng" dirty="0"/>
              <a:t> </a:t>
            </a:r>
            <a:r>
              <a:rPr lang="en-US" sz="2000" b="1" u="sng" dirty="0" err="1"/>
              <a:t>gün</a:t>
            </a:r>
            <a:r>
              <a:rPr lang="en-US" sz="2000" dirty="0" err="1"/>
              <a:t>dür</a:t>
            </a:r>
            <a:r>
              <a:rPr lang="en-US" sz="2000" dirty="0"/>
              <a:t>. </a:t>
            </a:r>
            <a:r>
              <a:rPr lang="en-US" sz="2000" dirty="0" err="1"/>
              <a:t>Süresi</a:t>
            </a:r>
            <a:r>
              <a:rPr lang="en-US" sz="2000" dirty="0"/>
              <a:t> içinde </a:t>
            </a:r>
            <a:r>
              <a:rPr lang="en-US" sz="2000" dirty="0" err="1"/>
              <a:t>itiraz</a:t>
            </a:r>
            <a:r>
              <a:rPr lang="en-US" sz="2000" dirty="0"/>
              <a:t> </a:t>
            </a:r>
            <a:r>
              <a:rPr lang="en-US" sz="2000" dirty="0" err="1"/>
              <a:t>edilmeyen</a:t>
            </a:r>
            <a:r>
              <a:rPr lang="en-US" sz="2000" dirty="0"/>
              <a:t> </a:t>
            </a:r>
            <a:r>
              <a:rPr lang="en-US" sz="2000" dirty="0" err="1"/>
              <a:t>disiplin</a:t>
            </a:r>
            <a:r>
              <a:rPr lang="en-US" sz="2000" dirty="0"/>
              <a:t> </a:t>
            </a:r>
            <a:r>
              <a:rPr lang="en-US" sz="2000" dirty="0" err="1"/>
              <a:t>cezaları</a:t>
            </a:r>
            <a:r>
              <a:rPr lang="en-US" sz="2000" dirty="0"/>
              <a:t> </a:t>
            </a:r>
            <a:r>
              <a:rPr lang="en-US" sz="2000" dirty="0" err="1"/>
              <a:t>kesinleşir</a:t>
            </a:r>
            <a:r>
              <a:rPr lang="en-US" sz="2000" dirty="0"/>
              <a:t>.</a:t>
            </a:r>
            <a:endParaRPr lang="tr-TR" sz="2000" dirty="0"/>
          </a:p>
          <a:p>
            <a:pPr lvl="0"/>
            <a:r>
              <a:rPr lang="en-US" sz="2000" dirty="0" err="1"/>
              <a:t>İtiraz</a:t>
            </a:r>
            <a:r>
              <a:rPr lang="en-US" sz="2000" dirty="0"/>
              <a:t> </a:t>
            </a:r>
            <a:r>
              <a:rPr lang="en-US" sz="2000" dirty="0" err="1"/>
              <a:t>mercileri</a:t>
            </a:r>
            <a:r>
              <a:rPr lang="en-US" sz="2000" dirty="0"/>
              <a:t>, </a:t>
            </a:r>
            <a:r>
              <a:rPr lang="en-US" sz="2000" dirty="0" err="1"/>
              <a:t>itiraz</a:t>
            </a:r>
            <a:r>
              <a:rPr lang="en-US" sz="2000" dirty="0"/>
              <a:t> </a:t>
            </a:r>
            <a:r>
              <a:rPr lang="en-US" sz="2000" dirty="0" err="1"/>
              <a:t>dilekçesi</a:t>
            </a:r>
            <a:r>
              <a:rPr lang="en-US" sz="2000" dirty="0"/>
              <a:t> </a:t>
            </a:r>
            <a:r>
              <a:rPr lang="en-US" sz="2000" dirty="0" err="1"/>
              <a:t>ile</a:t>
            </a:r>
            <a:r>
              <a:rPr lang="en-US" sz="2000" dirty="0"/>
              <a:t> </a:t>
            </a:r>
            <a:r>
              <a:rPr lang="en-US" sz="2000" dirty="0" err="1"/>
              <a:t>karar</a:t>
            </a:r>
            <a:r>
              <a:rPr lang="en-US" sz="2000" dirty="0"/>
              <a:t> </a:t>
            </a:r>
            <a:r>
              <a:rPr lang="en-US" sz="2000" dirty="0" err="1"/>
              <a:t>ve</a:t>
            </a:r>
            <a:r>
              <a:rPr lang="en-US" sz="2000" dirty="0"/>
              <a:t> </a:t>
            </a:r>
            <a:r>
              <a:rPr lang="en-US" sz="2000" dirty="0" err="1"/>
              <a:t>eklerinin</a:t>
            </a:r>
            <a:r>
              <a:rPr lang="en-US" sz="2000" dirty="0"/>
              <a:t> </a:t>
            </a:r>
            <a:r>
              <a:rPr lang="en-US" sz="2000" dirty="0" err="1"/>
              <a:t>kendilerine</a:t>
            </a:r>
            <a:r>
              <a:rPr lang="en-US" sz="2000" dirty="0"/>
              <a:t> </a:t>
            </a:r>
            <a:r>
              <a:rPr lang="en-US" sz="2000" dirty="0" err="1"/>
              <a:t>intikalinden</a:t>
            </a:r>
            <a:r>
              <a:rPr lang="en-US" sz="2000" dirty="0"/>
              <a:t> </a:t>
            </a:r>
            <a:r>
              <a:rPr lang="en-US" sz="2000" dirty="0" err="1"/>
              <a:t>itibaren</a:t>
            </a:r>
            <a:r>
              <a:rPr lang="en-US" sz="2000" dirty="0"/>
              <a:t> </a:t>
            </a:r>
            <a:r>
              <a:rPr lang="en-US" sz="2000" b="1" u="sng" dirty="0" err="1"/>
              <a:t>otuz</a:t>
            </a:r>
            <a:r>
              <a:rPr lang="en-US" sz="2000" b="1" u="sng" dirty="0"/>
              <a:t> </a:t>
            </a:r>
            <a:r>
              <a:rPr lang="en-US" sz="2000" b="1" u="sng" dirty="0" err="1"/>
              <a:t>gün</a:t>
            </a:r>
            <a:r>
              <a:rPr lang="en-US" sz="2000" b="1" u="sng" dirty="0"/>
              <a:t> içinde </a:t>
            </a:r>
            <a:r>
              <a:rPr lang="en-US" sz="2000" b="1" u="sng" dirty="0" err="1"/>
              <a:t>kararlarını</a:t>
            </a:r>
            <a:r>
              <a:rPr lang="en-US" sz="2000" b="1" u="sng" dirty="0"/>
              <a:t> </a:t>
            </a:r>
            <a:r>
              <a:rPr lang="en-US" sz="2000" b="1" u="sng" dirty="0" err="1"/>
              <a:t>vermek</a:t>
            </a:r>
            <a:r>
              <a:rPr lang="en-US" sz="2000" b="1" u="sng" dirty="0"/>
              <a:t> </a:t>
            </a:r>
            <a:r>
              <a:rPr lang="en-US" sz="2000" b="1" u="sng" dirty="0" err="1"/>
              <a:t>zorundadır</a:t>
            </a:r>
            <a:r>
              <a:rPr lang="en-US" sz="2000" dirty="0"/>
              <a:t>.</a:t>
            </a:r>
            <a:endParaRPr lang="tr-TR" sz="2000" dirty="0"/>
          </a:p>
          <a:p>
            <a:pPr lvl="0"/>
            <a:r>
              <a:rPr lang="en-US" sz="2000" dirty="0" err="1"/>
              <a:t>İtirazın</a:t>
            </a:r>
            <a:r>
              <a:rPr lang="en-US" sz="2000" dirty="0"/>
              <a:t> </a:t>
            </a:r>
            <a:r>
              <a:rPr lang="en-US" sz="2000" dirty="0" err="1"/>
              <a:t>kabulü</a:t>
            </a:r>
            <a:r>
              <a:rPr lang="en-US" sz="2000" dirty="0"/>
              <a:t> </a:t>
            </a:r>
            <a:r>
              <a:rPr lang="en-US" sz="2000" dirty="0" err="1"/>
              <a:t>hâlinde</a:t>
            </a:r>
            <a:r>
              <a:rPr lang="en-US" sz="2000" dirty="0"/>
              <a:t>, </a:t>
            </a:r>
            <a:r>
              <a:rPr lang="en-US" sz="2000" dirty="0" err="1"/>
              <a:t>disiplin</a:t>
            </a:r>
            <a:r>
              <a:rPr lang="en-US" sz="2000" dirty="0"/>
              <a:t> </a:t>
            </a:r>
            <a:r>
              <a:rPr lang="en-US" sz="2000" dirty="0" err="1"/>
              <a:t>amirleri</a:t>
            </a:r>
            <a:r>
              <a:rPr lang="en-US" sz="2000" dirty="0"/>
              <a:t> </a:t>
            </a:r>
            <a:r>
              <a:rPr lang="en-US" sz="2000" dirty="0" err="1"/>
              <a:t>kararı</a:t>
            </a:r>
            <a:r>
              <a:rPr lang="en-US" sz="2000" dirty="0"/>
              <a:t> </a:t>
            </a:r>
            <a:r>
              <a:rPr lang="en-US" sz="2000" dirty="0" err="1"/>
              <a:t>gözden</a:t>
            </a:r>
            <a:r>
              <a:rPr lang="en-US" sz="2000" dirty="0"/>
              <a:t> </a:t>
            </a:r>
            <a:r>
              <a:rPr lang="en-US" sz="2000" dirty="0" err="1"/>
              <a:t>geçirerek</a:t>
            </a:r>
            <a:r>
              <a:rPr lang="en-US" sz="2000" dirty="0"/>
              <a:t> </a:t>
            </a:r>
            <a:r>
              <a:rPr lang="en-US" sz="2000" dirty="0" err="1"/>
              <a:t>verilen</a:t>
            </a:r>
            <a:r>
              <a:rPr lang="en-US" sz="2000" dirty="0"/>
              <a:t> </a:t>
            </a:r>
            <a:r>
              <a:rPr lang="en-US" sz="2000" dirty="0" err="1"/>
              <a:t>cezayı</a:t>
            </a:r>
            <a:r>
              <a:rPr lang="en-US" sz="2000" dirty="0"/>
              <a:t> </a:t>
            </a:r>
            <a:r>
              <a:rPr lang="en-US" sz="2000" dirty="0" err="1"/>
              <a:t>hafifletebilir</a:t>
            </a:r>
            <a:r>
              <a:rPr lang="en-US" sz="2000" dirty="0"/>
              <a:t> veya </a:t>
            </a:r>
            <a:r>
              <a:rPr lang="en-US" sz="2000" dirty="0" err="1"/>
              <a:t>tamamen</a:t>
            </a:r>
            <a:r>
              <a:rPr lang="en-US" sz="2000" dirty="0"/>
              <a:t> </a:t>
            </a:r>
            <a:r>
              <a:rPr lang="en-US" sz="2000" dirty="0" err="1"/>
              <a:t>kaldırabilirler</a:t>
            </a:r>
            <a:r>
              <a:rPr lang="en-US" sz="2000" dirty="0"/>
              <a:t>.</a:t>
            </a:r>
            <a:endParaRPr lang="tr-TR" sz="2000" dirty="0"/>
          </a:p>
          <a:p>
            <a:pPr lvl="0"/>
            <a:r>
              <a:rPr lang="en-US" sz="2000" dirty="0" err="1"/>
              <a:t>Disiplin</a:t>
            </a:r>
            <a:r>
              <a:rPr lang="en-US" sz="2000" dirty="0"/>
              <a:t> </a:t>
            </a:r>
            <a:r>
              <a:rPr lang="en-US" sz="2000" dirty="0" err="1"/>
              <a:t>cezalarına</a:t>
            </a:r>
            <a:r>
              <a:rPr lang="en-US" sz="2000" dirty="0"/>
              <a:t> </a:t>
            </a:r>
            <a:r>
              <a:rPr lang="en-US" sz="2000" dirty="0" err="1"/>
              <a:t>karşı</a:t>
            </a:r>
            <a:r>
              <a:rPr lang="en-US" sz="2000" dirty="0"/>
              <a:t> </a:t>
            </a:r>
            <a:r>
              <a:rPr lang="en-US" sz="2000" dirty="0" err="1"/>
              <a:t>idari</a:t>
            </a:r>
            <a:r>
              <a:rPr lang="en-US" sz="2000" dirty="0"/>
              <a:t> </a:t>
            </a:r>
            <a:r>
              <a:rPr lang="en-US" sz="2000" dirty="0" err="1"/>
              <a:t>yargı</a:t>
            </a:r>
            <a:r>
              <a:rPr lang="en-US" sz="2000" dirty="0"/>
              <a:t> </a:t>
            </a:r>
            <a:r>
              <a:rPr lang="en-US" sz="2000" dirty="0" err="1"/>
              <a:t>yoluna</a:t>
            </a:r>
            <a:r>
              <a:rPr lang="en-US" sz="2000" dirty="0"/>
              <a:t> </a:t>
            </a:r>
            <a:r>
              <a:rPr lang="en-US" sz="2000" dirty="0" err="1"/>
              <a:t>başvurulabilir</a:t>
            </a:r>
            <a:r>
              <a:rPr lang="en-US" sz="2000" dirty="0"/>
              <a:t>. </a:t>
            </a:r>
            <a:endParaRPr lang="tr-TR" sz="2000" dirty="0"/>
          </a:p>
          <a:p>
            <a:r>
              <a:rPr lang="en-US" sz="2000" dirty="0" err="1"/>
              <a:t>Disiplin</a:t>
            </a:r>
            <a:r>
              <a:rPr lang="en-US" sz="2000" dirty="0"/>
              <a:t> </a:t>
            </a:r>
            <a:r>
              <a:rPr lang="en-US" sz="2000" dirty="0" err="1"/>
              <a:t>Kurulu</a:t>
            </a:r>
            <a:r>
              <a:rPr lang="en-US" sz="2000" dirty="0"/>
              <a:t>/</a:t>
            </a:r>
            <a:r>
              <a:rPr lang="en-US" sz="2000" dirty="0" err="1"/>
              <a:t>Amiri</a:t>
            </a:r>
            <a:r>
              <a:rPr lang="en-US" sz="2000" dirty="0"/>
              <a:t> </a:t>
            </a:r>
            <a:r>
              <a:rPr lang="en-US" sz="2000" dirty="0" err="1"/>
              <a:t>tarafından</a:t>
            </a:r>
            <a:r>
              <a:rPr lang="en-US" sz="2000" dirty="0"/>
              <a:t> </a:t>
            </a:r>
            <a:r>
              <a:rPr lang="en-US" sz="2000" dirty="0" err="1"/>
              <a:t>verilen</a:t>
            </a:r>
            <a:r>
              <a:rPr lang="en-US" sz="2000" dirty="0"/>
              <a:t> </a:t>
            </a:r>
            <a:r>
              <a:rPr lang="en-US" sz="2000" dirty="0" err="1"/>
              <a:t>karar</a:t>
            </a:r>
            <a:r>
              <a:rPr lang="en-US" sz="2000" dirty="0"/>
              <a:t> </a:t>
            </a:r>
            <a:r>
              <a:rPr lang="en-US" sz="2000" dirty="0" err="1"/>
              <a:t>ilgililere</a:t>
            </a:r>
            <a:r>
              <a:rPr lang="en-US" sz="2000" dirty="0"/>
              <a:t> </a:t>
            </a:r>
            <a:r>
              <a:rPr lang="en-US" sz="2000" dirty="0" err="1"/>
              <a:t>yazı</a:t>
            </a:r>
            <a:r>
              <a:rPr lang="en-US" sz="2000" dirty="0"/>
              <a:t> </a:t>
            </a:r>
            <a:r>
              <a:rPr lang="en-US" sz="2000" dirty="0" err="1"/>
              <a:t>ile</a:t>
            </a:r>
            <a:r>
              <a:rPr lang="en-US" sz="2000" dirty="0"/>
              <a:t> </a:t>
            </a:r>
            <a:r>
              <a:rPr lang="en-US" sz="2000" dirty="0" err="1"/>
              <a:t>bildirilir</a:t>
            </a:r>
            <a:r>
              <a:rPr lang="en-US" sz="2000" dirty="0"/>
              <a:t>.</a:t>
            </a:r>
            <a:endParaRPr lang="tr-TR" sz="2000" b="1" dirty="0"/>
          </a:p>
        </p:txBody>
      </p:sp>
      <p:sp>
        <p:nvSpPr>
          <p:cNvPr id="4" name="Altbilgi Yer Tutucusu 3"/>
          <p:cNvSpPr>
            <a:spLocks noGrp="1"/>
          </p:cNvSpPr>
          <p:nvPr>
            <p:ph type="ftr" sz="quarter" idx="11"/>
          </p:nvPr>
        </p:nvSpPr>
        <p:spPr>
          <a:xfrm>
            <a:off x="7443019" y="6415208"/>
            <a:ext cx="4308689"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23115787"/>
              </p:ext>
            </p:extLst>
          </p:nvPr>
        </p:nvGraphicFramePr>
        <p:xfrm>
          <a:off x="1688508" y="419101"/>
          <a:ext cx="9576391" cy="93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115633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616016" y="896753"/>
            <a:ext cx="9999336" cy="5562292"/>
          </a:xfrm>
          <a:prstGeom prst="rect">
            <a:avLst/>
          </a:prstGeom>
          <a:solidFill>
            <a:schemeClr val="bg1"/>
          </a:solidFill>
        </p:spPr>
        <p:txBody>
          <a:bodyPr wrap="square">
            <a:spAutoFit/>
          </a:bodyPr>
          <a:lstStyle/>
          <a:p>
            <a:pPr algn="just" fontAlgn="base">
              <a:lnSpc>
                <a:spcPct val="107000"/>
              </a:lnSpc>
              <a:spcAft>
                <a:spcPts val="800"/>
              </a:spcAft>
            </a:pP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BAŞLANGIÇ </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başlatan</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merci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tarafından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verilen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onay</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görev</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emirleri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MUHBİR VE MÜŞTEKİ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varsa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muhbir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yada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müştekilerin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kimlikleri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adresleri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yoksa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Kamu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Hukuku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İDDİA</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u="sng"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kamu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hukuku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veya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muhbir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yada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şikayetçiden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gelen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iddia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özeti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ÖĞRENME TARİHİ </a:t>
            </a:r>
            <a:r>
              <a:rPr lang="en-US" u="sng"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yapılanların</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soruşturmaya</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esas</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eylemlerinin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yetkili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merciler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tarafından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öğrenildiği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tarih</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OLAY YERİ VE TARİHİ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suçun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işlendiği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yer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tarihi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HAKKINDA </a:t>
            </a: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DİSİPLİN SORUŞTURMASI </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YAPILAN</a:t>
            </a: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LAR</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yapılanların</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açık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kimlikleri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ile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suç</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tarihi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itibarıyla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görev</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unvanları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Diyagram 8"/>
          <p:cNvGraphicFramePr/>
          <p:nvPr>
            <p:extLst/>
          </p:nvPr>
        </p:nvGraphicFramePr>
        <p:xfrm>
          <a:off x="1533637" y="574693"/>
          <a:ext cx="9576391" cy="29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a:xfrm>
            <a:off x="7685903" y="6492875"/>
            <a:ext cx="4360346"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Akış Çizelgesi: Birleştir 5"/>
          <p:cNvSpPr/>
          <p:nvPr/>
        </p:nvSpPr>
        <p:spPr>
          <a:xfrm>
            <a:off x="6411487" y="6269043"/>
            <a:ext cx="408394" cy="43553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effectLst>
                  <a:outerShdw blurRad="38100" dist="38100" dir="2700000" algn="tl">
                    <a:srgbClr val="000000">
                      <a:alpha val="43137"/>
                    </a:srgbClr>
                  </a:outerShdw>
                </a:effectLst>
              </a:rPr>
              <a:t>!</a:t>
            </a:r>
            <a:endParaRPr lang="tr-TR" sz="3600" b="1" dirty="0">
              <a:effectLst>
                <a:outerShdw blurRad="38100" dist="38100" dir="2700000" algn="tl">
                  <a:srgbClr val="000000">
                    <a:alpha val="43137"/>
                  </a:srgbClr>
                </a:outerShdw>
              </a:effectLst>
            </a:endParaRPr>
          </a:p>
        </p:txBody>
      </p:sp>
      <p:sp>
        <p:nvSpPr>
          <p:cNvPr id="4" name="Dikdörtgen 3"/>
          <p:cNvSpPr/>
          <p:nvPr/>
        </p:nvSpPr>
        <p:spPr>
          <a:xfrm rot="18759445">
            <a:off x="2807709" y="2988750"/>
            <a:ext cx="7953650" cy="1107996"/>
          </a:xfrm>
          <a:prstGeom prst="rect">
            <a:avLst/>
          </a:prstGeom>
          <a:noFill/>
        </p:spPr>
        <p:txBody>
          <a:bodyPr wrap="square" lIns="91440" tIns="45720" rIns="91440" bIns="45720">
            <a:spAutoFit/>
          </a:bodyPr>
          <a:lstStyle/>
          <a:p>
            <a:pPr algn="ctr"/>
            <a:r>
              <a:rPr lang="tr-TR" sz="6600" b="0" cap="none" spc="0" dirty="0" smtClean="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rPr>
              <a:t>ÖRNEKTİR</a:t>
            </a:r>
            <a:endParaRPr lang="tr-TR" sz="6600" b="0" cap="none" spc="0" dirty="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endParaRPr>
          </a:p>
        </p:txBody>
      </p:sp>
    </p:spTree>
    <p:extLst>
      <p:ext uri="{BB962C8B-B14F-4D97-AF65-F5344CB8AC3E}">
        <p14:creationId xmlns:p14="http://schemas.microsoft.com/office/powerpoint/2010/main" val="3850705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30412" y="747742"/>
            <a:ext cx="9917891" cy="5570628"/>
          </a:xfrm>
          <a:prstGeom prst="rect">
            <a:avLst/>
          </a:prstGeom>
          <a:solidFill>
            <a:schemeClr val="bg1"/>
          </a:solidFill>
        </p:spPr>
        <p:txBody>
          <a:bodyPr wrap="square">
            <a:spAutoFit/>
          </a:bodyPr>
          <a:lstStyle/>
          <a:p>
            <a:pPr algn="just" fontAlgn="base">
              <a:lnSpc>
                <a:spcPct val="107000"/>
              </a:lnSpc>
              <a:spcAft>
                <a:spcPts val="800"/>
              </a:spcAft>
            </a:pP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 </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KONUSU</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R="412750"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iddialar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esas</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alınmak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suretiyle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yetkili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merciler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tarafından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yapılmak</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üzere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verilen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onaylara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istinaden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konuları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marR="412750" algn="just" fontAlgn="base">
              <a:lnSpc>
                <a:spcPct val="107000"/>
              </a:lnSpc>
              <a:spcAft>
                <a:spcPts val="1125"/>
              </a:spcAft>
            </a:pPr>
            <a:r>
              <a:rPr lang="tr-TR"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KAPSAM DIŞI BIRAKILAN KİŞİ VE KONULAR: </a:t>
            </a:r>
            <a:endPar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marR="412750"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 görev onayında belirtilmeyen kişi veya konular yazılmalı, bunlar için ayrıca işlem yapılmak </a:t>
            </a:r>
            <a:r>
              <a:rPr lang="tr-TR"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üsere</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tevdi raporu düzenlenmelidir.</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HAKKINDA </a:t>
            </a: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 </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YAPILANLARIN</a:t>
            </a: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VARSA TANIKLARIN </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İFADELERİ</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yapılanların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ifadeleri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da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ifade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özetleri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 VE TAHLİL</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fontAlgn="base"/>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sırasında</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elde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edilen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bilgi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belge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tanık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görevlilerin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ifadeleri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karşısında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eylemin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suç</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teşkil</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edip</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etmediği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mevcut</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yasalarla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değerlendirilmek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suretiyle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tahlili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fontAlgn="base"/>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SONUÇ :</a:t>
            </a:r>
            <a:endParaRPr lang="tr-TR"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tahlil</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bölümüne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dayanarak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disiplin cezası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vermeye</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yetkili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merciin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gerekçeli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kararına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dayanak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teşkil</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edecek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nitelikte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varılan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kanaat</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Ayrıca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konularının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birden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fazla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olması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durumunda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her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ayrı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ayrı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numaralandırılarak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“GENEL SONUÇ”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başlığı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altında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bir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görülecek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şekilde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kanaat </a:t>
            </a:r>
            <a:r>
              <a:rPr lang="en-US"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Altbilgi Yer Tutucusu 1"/>
          <p:cNvSpPr>
            <a:spLocks noGrp="1"/>
          </p:cNvSpPr>
          <p:nvPr>
            <p:ph type="ftr" sz="quarter" idx="11"/>
          </p:nvPr>
        </p:nvSpPr>
        <p:spPr>
          <a:xfrm>
            <a:off x="7298724" y="6492875"/>
            <a:ext cx="4349579"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37</a:t>
            </a:fld>
            <a:endParaRPr lang="en-US" dirty="0"/>
          </a:p>
        </p:txBody>
      </p:sp>
      <p:sp>
        <p:nvSpPr>
          <p:cNvPr id="6" name="Akış Çizelgesi: Birleştir 5"/>
          <p:cNvSpPr/>
          <p:nvPr/>
        </p:nvSpPr>
        <p:spPr>
          <a:xfrm>
            <a:off x="5990817" y="247183"/>
            <a:ext cx="408394" cy="43553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effectLst>
                  <a:outerShdw blurRad="38100" dist="38100" dir="2700000" algn="tl">
                    <a:srgbClr val="000000">
                      <a:alpha val="43137"/>
                    </a:srgbClr>
                  </a:outerShdw>
                </a:effectLst>
              </a:rPr>
              <a:t>!</a:t>
            </a:r>
            <a:endParaRPr lang="tr-TR" sz="3600" b="1" dirty="0">
              <a:effectLst>
                <a:outerShdw blurRad="38100" dist="38100" dir="2700000" algn="tl">
                  <a:srgbClr val="000000">
                    <a:alpha val="43137"/>
                  </a:srgbClr>
                </a:outerShdw>
              </a:effectLst>
            </a:endParaRPr>
          </a:p>
        </p:txBody>
      </p:sp>
      <p:sp>
        <p:nvSpPr>
          <p:cNvPr id="7" name="Dikdörtgen 6"/>
          <p:cNvSpPr/>
          <p:nvPr/>
        </p:nvSpPr>
        <p:spPr>
          <a:xfrm rot="18759445">
            <a:off x="2807709" y="2988750"/>
            <a:ext cx="7953650" cy="1107996"/>
          </a:xfrm>
          <a:prstGeom prst="rect">
            <a:avLst/>
          </a:prstGeom>
          <a:noFill/>
        </p:spPr>
        <p:txBody>
          <a:bodyPr wrap="square" lIns="91440" tIns="45720" rIns="91440" bIns="45720">
            <a:spAutoFit/>
          </a:bodyPr>
          <a:lstStyle/>
          <a:p>
            <a:pPr algn="ctr"/>
            <a:r>
              <a:rPr lang="tr-TR" sz="6600" b="0" cap="none" spc="0" dirty="0" smtClean="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rPr>
              <a:t>ÖRNEKTİR</a:t>
            </a:r>
            <a:endParaRPr lang="tr-TR" sz="6600" b="0" cap="none" spc="0" dirty="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endParaRPr>
          </a:p>
        </p:txBody>
      </p:sp>
    </p:spTree>
    <p:extLst>
      <p:ext uri="{BB962C8B-B14F-4D97-AF65-F5344CB8AC3E}">
        <p14:creationId xmlns:p14="http://schemas.microsoft.com/office/powerpoint/2010/main" val="3645587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189927979"/>
              </p:ext>
            </p:extLst>
          </p:nvPr>
        </p:nvGraphicFramePr>
        <p:xfrm>
          <a:off x="1828209" y="2710657"/>
          <a:ext cx="9221382"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a:xfrm>
            <a:off x="7187381" y="6283292"/>
            <a:ext cx="4329521"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38</a:t>
            </a:fld>
            <a:endParaRPr lang="en-US" dirty="0"/>
          </a:p>
        </p:txBody>
      </p:sp>
      <p:graphicFrame>
        <p:nvGraphicFramePr>
          <p:cNvPr id="7" name="Diyagram 6"/>
          <p:cNvGraphicFramePr/>
          <p:nvPr>
            <p:extLst>
              <p:ext uri="{D42A27DB-BD31-4B8C-83A1-F6EECF244321}">
                <p14:modId xmlns:p14="http://schemas.microsoft.com/office/powerpoint/2010/main" val="2070286792"/>
              </p:ext>
            </p:extLst>
          </p:nvPr>
        </p:nvGraphicFramePr>
        <p:xfrm>
          <a:off x="4926228" y="1466334"/>
          <a:ext cx="2133600" cy="9473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4524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5"/>
          <p:cNvSpPr>
            <a:spLocks noChangeArrowheads="1"/>
          </p:cNvSpPr>
          <p:nvPr/>
        </p:nvSpPr>
        <p:spPr bwMode="auto">
          <a:xfrm>
            <a:off x="2955925"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Rectangle 17"/>
          <p:cNvSpPr>
            <a:spLocks noChangeArrowheads="1"/>
          </p:cNvSpPr>
          <p:nvPr/>
        </p:nvSpPr>
        <p:spPr bwMode="auto">
          <a:xfrm>
            <a:off x="2955925" y="1320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1" name="Rectangle 23"/>
          <p:cNvSpPr>
            <a:spLocks noChangeArrowheads="1"/>
          </p:cNvSpPr>
          <p:nvPr/>
        </p:nvSpPr>
        <p:spPr bwMode="auto">
          <a:xfrm>
            <a:off x="1358900" y="-1412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4" name="Diyagram 33"/>
          <p:cNvGraphicFramePr/>
          <p:nvPr>
            <p:extLst>
              <p:ext uri="{D42A27DB-BD31-4B8C-83A1-F6EECF244321}">
                <p14:modId xmlns:p14="http://schemas.microsoft.com/office/powerpoint/2010/main" val="362953943"/>
              </p:ext>
            </p:extLst>
          </p:nvPr>
        </p:nvGraphicFramePr>
        <p:xfrm>
          <a:off x="1689100" y="3708400"/>
          <a:ext cx="4127500" cy="143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Diyagram 35"/>
          <p:cNvGraphicFramePr/>
          <p:nvPr>
            <p:extLst>
              <p:ext uri="{D42A27DB-BD31-4B8C-83A1-F6EECF244321}">
                <p14:modId xmlns:p14="http://schemas.microsoft.com/office/powerpoint/2010/main" val="2748811548"/>
              </p:ext>
            </p:extLst>
          </p:nvPr>
        </p:nvGraphicFramePr>
        <p:xfrm>
          <a:off x="5880803" y="3707442"/>
          <a:ext cx="4127500" cy="1434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Sağ Ok 28"/>
          <p:cNvSpPr/>
          <p:nvPr/>
        </p:nvSpPr>
        <p:spPr>
          <a:xfrm rot="8196805">
            <a:off x="3964974" y="2259045"/>
            <a:ext cx="2434165"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2732019">
            <a:off x="6139326" y="2249425"/>
            <a:ext cx="2407331"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3" name="Diyagram 32"/>
          <p:cNvGraphicFramePr/>
          <p:nvPr>
            <p:extLst>
              <p:ext uri="{D42A27DB-BD31-4B8C-83A1-F6EECF244321}">
                <p14:modId xmlns:p14="http://schemas.microsoft.com/office/powerpoint/2010/main" val="1885031646"/>
              </p:ext>
            </p:extLst>
          </p:nvPr>
        </p:nvGraphicFramePr>
        <p:xfrm>
          <a:off x="1663109" y="259557"/>
          <a:ext cx="9221382"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2" name="Altbilgi Yer Tutucusu 31"/>
          <p:cNvSpPr>
            <a:spLocks noGrp="1"/>
          </p:cNvSpPr>
          <p:nvPr>
            <p:ph type="ftr" sz="quarter" idx="11"/>
          </p:nvPr>
        </p:nvSpPr>
        <p:spPr>
          <a:xfrm>
            <a:off x="6870357" y="6152284"/>
            <a:ext cx="4468527" cy="365125"/>
          </a:xfrm>
        </p:spPr>
        <p:txBody>
          <a:bodyPr/>
          <a:lstStyle/>
          <a:p>
            <a:pPr algn="ctr"/>
            <a:r>
              <a:rPr lang="en-US" dirty="0" smtClean="0"/>
              <a:t>T.C. KASTAMONU VALİLİĞİ   /   İNCELEME ARAŞTIRMA SORUŞTURMA REHBERİ</a:t>
            </a:r>
            <a:endParaRPr lang="en-US" dirty="0"/>
          </a:p>
        </p:txBody>
      </p:sp>
      <p:sp>
        <p:nvSpPr>
          <p:cNvPr id="2" name="Slayt Numarası Yer Tutucusu 1"/>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863336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7389341" y="6049454"/>
            <a:ext cx="4332828"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3213887909"/>
              </p:ext>
            </p:extLst>
          </p:nvPr>
        </p:nvGraphicFramePr>
        <p:xfrm>
          <a:off x="1061530" y="3671756"/>
          <a:ext cx="3001512" cy="1434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5"/>
          <p:cNvGraphicFramePr/>
          <p:nvPr>
            <p:extLst>
              <p:ext uri="{D42A27DB-BD31-4B8C-83A1-F6EECF244321}">
                <p14:modId xmlns:p14="http://schemas.microsoft.com/office/powerpoint/2010/main" val="3808489354"/>
              </p:ext>
            </p:extLst>
          </p:nvPr>
        </p:nvGraphicFramePr>
        <p:xfrm>
          <a:off x="3562464" y="3676907"/>
          <a:ext cx="3471484" cy="1434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yagram 6"/>
          <p:cNvGraphicFramePr/>
          <p:nvPr>
            <p:extLst>
              <p:ext uri="{D42A27DB-BD31-4B8C-83A1-F6EECF244321}">
                <p14:modId xmlns:p14="http://schemas.microsoft.com/office/powerpoint/2010/main" val="851271039"/>
              </p:ext>
            </p:extLst>
          </p:nvPr>
        </p:nvGraphicFramePr>
        <p:xfrm>
          <a:off x="6176560" y="3666776"/>
          <a:ext cx="2820791" cy="14344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Sağ Ok 8"/>
          <p:cNvSpPr/>
          <p:nvPr/>
        </p:nvSpPr>
        <p:spPr>
          <a:xfrm rot="7977688">
            <a:off x="2480371" y="2357527"/>
            <a:ext cx="2689344"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rot="5400000">
            <a:off x="6593935" y="2009170"/>
            <a:ext cx="2636471"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2" name="Diyagram 11"/>
          <p:cNvGraphicFramePr/>
          <p:nvPr>
            <p:extLst>
              <p:ext uri="{D42A27DB-BD31-4B8C-83A1-F6EECF244321}">
                <p14:modId xmlns:p14="http://schemas.microsoft.com/office/powerpoint/2010/main" val="402673191"/>
              </p:ext>
            </p:extLst>
          </p:nvPr>
        </p:nvGraphicFramePr>
        <p:xfrm>
          <a:off x="8352996" y="3666776"/>
          <a:ext cx="2922589" cy="143443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Sağ Ok 12"/>
          <p:cNvSpPr/>
          <p:nvPr/>
        </p:nvSpPr>
        <p:spPr>
          <a:xfrm rot="5400000">
            <a:off x="4280483" y="2260885"/>
            <a:ext cx="213304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rot="3257391">
            <a:off x="7999490" y="2296608"/>
            <a:ext cx="2582238"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1" name="Diyagram 10"/>
          <p:cNvGraphicFramePr/>
          <p:nvPr>
            <p:extLst>
              <p:ext uri="{D42A27DB-BD31-4B8C-83A1-F6EECF244321}">
                <p14:modId xmlns:p14="http://schemas.microsoft.com/office/powerpoint/2010/main" val="1590925479"/>
              </p:ext>
            </p:extLst>
          </p:nvPr>
        </p:nvGraphicFramePr>
        <p:xfrm>
          <a:off x="1663109" y="259557"/>
          <a:ext cx="9221382" cy="1524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 name="Akış Çizelgesi: Birleştir 1"/>
          <p:cNvSpPr/>
          <p:nvPr/>
        </p:nvSpPr>
        <p:spPr>
          <a:xfrm>
            <a:off x="2730412" y="3693744"/>
            <a:ext cx="345057" cy="353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Akış Çizelgesi: Birleştir 14"/>
          <p:cNvSpPr/>
          <p:nvPr/>
        </p:nvSpPr>
        <p:spPr>
          <a:xfrm>
            <a:off x="5203437" y="3689235"/>
            <a:ext cx="345057" cy="353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kış Çizelgesi: Birleştir 15"/>
          <p:cNvSpPr/>
          <p:nvPr/>
        </p:nvSpPr>
        <p:spPr>
          <a:xfrm>
            <a:off x="7758418" y="3699262"/>
            <a:ext cx="345057" cy="353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kış Çizelgesi: Birleştir 16"/>
          <p:cNvSpPr/>
          <p:nvPr/>
        </p:nvSpPr>
        <p:spPr>
          <a:xfrm>
            <a:off x="9938703" y="3676907"/>
            <a:ext cx="345057" cy="353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609797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494100465"/>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38300" y="1600200"/>
            <a:ext cx="10058400" cy="4535608"/>
          </a:xfrm>
        </p:spPr>
        <p:txBody>
          <a:bodyPr>
            <a:noAutofit/>
          </a:bodyPr>
          <a:lstStyle/>
          <a:p>
            <a:r>
              <a:rPr lang="en-US" b="1" u="heavy" dirty="0" err="1"/>
              <a:t>Hakkında</a:t>
            </a:r>
            <a:r>
              <a:rPr lang="en-US" b="1" u="heavy" dirty="0"/>
              <a:t> </a:t>
            </a:r>
            <a:r>
              <a:rPr lang="en-US" b="1" u="heavy" dirty="0" err="1"/>
              <a:t>Ön</a:t>
            </a:r>
            <a:r>
              <a:rPr lang="en-US" b="1" u="heavy" dirty="0"/>
              <a:t> </a:t>
            </a:r>
            <a:r>
              <a:rPr lang="en-US" b="1" u="heavy" dirty="0" err="1"/>
              <a:t>İnceleme</a:t>
            </a:r>
            <a:r>
              <a:rPr lang="en-US" b="1" u="heavy" dirty="0"/>
              <a:t> </a:t>
            </a:r>
            <a:r>
              <a:rPr lang="en-US" b="1" u="heavy" dirty="0" err="1"/>
              <a:t>Yapılanların</a:t>
            </a:r>
            <a:r>
              <a:rPr lang="en-US" b="1" u="heavy" dirty="0"/>
              <a:t> </a:t>
            </a:r>
            <a:r>
              <a:rPr lang="en-US" b="1" u="heavy" dirty="0" err="1"/>
              <a:t>İfadeye</a:t>
            </a:r>
            <a:r>
              <a:rPr lang="en-US" b="1" u="heavy" dirty="0"/>
              <a:t> </a:t>
            </a:r>
            <a:r>
              <a:rPr lang="en-US" b="1" u="heavy" dirty="0" err="1" smtClean="0"/>
              <a:t>Çağırılması</a:t>
            </a:r>
            <a:r>
              <a:rPr lang="en-US" b="1" dirty="0"/>
              <a:t> </a:t>
            </a:r>
            <a:endParaRPr lang="tr-TR" dirty="0"/>
          </a:p>
          <a:p>
            <a:pPr marL="0" indent="0">
              <a:buNone/>
            </a:pPr>
            <a:r>
              <a:rPr lang="en-US" dirty="0"/>
              <a:t> </a:t>
            </a:r>
            <a:endParaRPr lang="tr-TR" dirty="0"/>
          </a:p>
          <a:p>
            <a:r>
              <a:rPr lang="en-US" dirty="0" err="1"/>
              <a:t>Hakkında</a:t>
            </a:r>
            <a:r>
              <a:rPr lang="en-US" dirty="0"/>
              <a:t> </a:t>
            </a:r>
            <a:r>
              <a:rPr lang="en-US" dirty="0" err="1"/>
              <a:t>ön</a:t>
            </a:r>
            <a:r>
              <a:rPr lang="en-US" dirty="0"/>
              <a:t> </a:t>
            </a:r>
            <a:r>
              <a:rPr lang="en-US" dirty="0" err="1"/>
              <a:t>inceleme</a:t>
            </a:r>
            <a:r>
              <a:rPr lang="en-US" dirty="0"/>
              <a:t> </a:t>
            </a:r>
            <a:r>
              <a:rPr lang="en-US" dirty="0" err="1"/>
              <a:t>yapılacak</a:t>
            </a:r>
            <a:r>
              <a:rPr lang="en-US" dirty="0"/>
              <a:t> </a:t>
            </a:r>
            <a:r>
              <a:rPr lang="en-US" dirty="0" err="1"/>
              <a:t>şahıs</a:t>
            </a:r>
            <a:r>
              <a:rPr lang="en-US" dirty="0"/>
              <a:t> veya </a:t>
            </a:r>
            <a:r>
              <a:rPr lang="en-US" dirty="0" err="1"/>
              <a:t>şahıslar</a:t>
            </a:r>
            <a:r>
              <a:rPr lang="en-US" dirty="0"/>
              <a:t> </a:t>
            </a:r>
            <a:r>
              <a:rPr lang="en-US" dirty="0" err="1"/>
              <a:t>yazıyla</a:t>
            </a:r>
            <a:r>
              <a:rPr lang="en-US" dirty="0"/>
              <a:t>, </a:t>
            </a:r>
            <a:r>
              <a:rPr lang="en-US" dirty="0" err="1"/>
              <a:t>telefon</a:t>
            </a:r>
            <a:r>
              <a:rPr lang="en-US" dirty="0"/>
              <a:t>  </a:t>
            </a:r>
            <a:r>
              <a:rPr lang="en-US" dirty="0" err="1"/>
              <a:t>görüşmesiyle</a:t>
            </a:r>
            <a:r>
              <a:rPr lang="en-US" dirty="0"/>
              <a:t> veya  </a:t>
            </a:r>
            <a:r>
              <a:rPr lang="en-US" dirty="0" err="1"/>
              <a:t>mesajla</a:t>
            </a:r>
            <a:r>
              <a:rPr lang="en-US" dirty="0"/>
              <a:t> </a:t>
            </a:r>
            <a:r>
              <a:rPr lang="en-US" dirty="0" err="1"/>
              <a:t>ifade</a:t>
            </a:r>
            <a:r>
              <a:rPr lang="en-US" dirty="0"/>
              <a:t> </a:t>
            </a:r>
            <a:r>
              <a:rPr lang="en-US" dirty="0" err="1"/>
              <a:t>alınacak</a:t>
            </a:r>
            <a:r>
              <a:rPr lang="en-US" dirty="0"/>
              <a:t> </a:t>
            </a:r>
            <a:r>
              <a:rPr lang="en-US" dirty="0" err="1"/>
              <a:t>tarih</a:t>
            </a:r>
            <a:r>
              <a:rPr lang="en-US" dirty="0"/>
              <a:t> </a:t>
            </a:r>
            <a:r>
              <a:rPr lang="en-US" dirty="0" err="1"/>
              <a:t>saat</a:t>
            </a:r>
            <a:r>
              <a:rPr lang="en-US" dirty="0"/>
              <a:t> </a:t>
            </a:r>
            <a:r>
              <a:rPr lang="en-US" dirty="0" err="1"/>
              <a:t>ve</a:t>
            </a:r>
            <a:r>
              <a:rPr lang="en-US" dirty="0"/>
              <a:t> </a:t>
            </a:r>
            <a:r>
              <a:rPr lang="en-US" dirty="0" err="1"/>
              <a:t>yer</a:t>
            </a:r>
            <a:r>
              <a:rPr lang="en-US" dirty="0"/>
              <a:t>  </a:t>
            </a:r>
            <a:r>
              <a:rPr lang="en-US" dirty="0" err="1"/>
              <a:t>belirtilmek</a:t>
            </a:r>
            <a:r>
              <a:rPr lang="en-US" dirty="0"/>
              <a:t> </a:t>
            </a:r>
            <a:r>
              <a:rPr lang="en-US" dirty="0" err="1"/>
              <a:t>şartıyla</a:t>
            </a:r>
            <a:r>
              <a:rPr lang="en-US" dirty="0"/>
              <a:t> </a:t>
            </a:r>
            <a:r>
              <a:rPr lang="en-US" dirty="0" err="1"/>
              <a:t>davet</a:t>
            </a:r>
            <a:r>
              <a:rPr lang="en-US" dirty="0"/>
              <a:t> </a:t>
            </a:r>
            <a:r>
              <a:rPr lang="en-US" dirty="0" err="1"/>
              <a:t>edilir</a:t>
            </a:r>
            <a:r>
              <a:rPr lang="en-US" dirty="0"/>
              <a:t>.</a:t>
            </a:r>
            <a:endParaRPr lang="tr-TR" dirty="0"/>
          </a:p>
          <a:p>
            <a:pPr marL="0" indent="0">
              <a:buNone/>
            </a:pPr>
            <a:r>
              <a:rPr lang="en-US" dirty="0"/>
              <a:t> </a:t>
            </a:r>
            <a:endParaRPr lang="tr-TR" dirty="0"/>
          </a:p>
          <a:p>
            <a:r>
              <a:rPr lang="en-US" dirty="0" err="1"/>
              <a:t>İfadeye</a:t>
            </a:r>
            <a:r>
              <a:rPr lang="en-US" dirty="0"/>
              <a:t> </a:t>
            </a:r>
            <a:r>
              <a:rPr lang="en-US" dirty="0" err="1"/>
              <a:t>yazıyla</a:t>
            </a:r>
            <a:r>
              <a:rPr lang="en-US" dirty="0"/>
              <a:t> </a:t>
            </a:r>
            <a:r>
              <a:rPr lang="en-US" dirty="0" err="1"/>
              <a:t>davet</a:t>
            </a:r>
            <a:r>
              <a:rPr lang="en-US" dirty="0"/>
              <a:t> </a:t>
            </a:r>
            <a:r>
              <a:rPr lang="en-US" dirty="0" err="1"/>
              <a:t>esastır</a:t>
            </a:r>
            <a:r>
              <a:rPr lang="en-US" dirty="0"/>
              <a:t>, </a:t>
            </a:r>
            <a:r>
              <a:rPr lang="en-US" dirty="0" err="1"/>
              <a:t>ancak</a:t>
            </a:r>
            <a:r>
              <a:rPr lang="en-US" dirty="0"/>
              <a:t> </a:t>
            </a:r>
            <a:r>
              <a:rPr lang="en-US" dirty="0" err="1"/>
              <a:t>telefon</a:t>
            </a:r>
            <a:r>
              <a:rPr lang="en-US" dirty="0"/>
              <a:t> veya </a:t>
            </a:r>
            <a:r>
              <a:rPr lang="en-US" dirty="0" err="1"/>
              <a:t>mesajla</a:t>
            </a:r>
            <a:r>
              <a:rPr lang="en-US" dirty="0"/>
              <a:t> da </a:t>
            </a:r>
            <a:r>
              <a:rPr lang="en-US" dirty="0" err="1"/>
              <a:t>davet</a:t>
            </a:r>
            <a:r>
              <a:rPr lang="en-US" dirty="0"/>
              <a:t> </a:t>
            </a:r>
            <a:r>
              <a:rPr lang="en-US" dirty="0" err="1"/>
              <a:t>edilirse</a:t>
            </a:r>
            <a:r>
              <a:rPr lang="en-US" dirty="0"/>
              <a:t> </a:t>
            </a:r>
            <a:r>
              <a:rPr lang="en-US" dirty="0" err="1"/>
              <a:t>bunun</a:t>
            </a:r>
            <a:r>
              <a:rPr lang="en-US" dirty="0"/>
              <a:t> </a:t>
            </a:r>
            <a:r>
              <a:rPr lang="en-US" dirty="0" err="1"/>
              <a:t>düzenlenecek</a:t>
            </a:r>
            <a:r>
              <a:rPr lang="en-US" dirty="0"/>
              <a:t> </a:t>
            </a:r>
            <a:r>
              <a:rPr lang="en-US" dirty="0" err="1"/>
              <a:t>bir</a:t>
            </a:r>
            <a:r>
              <a:rPr lang="en-US" dirty="0"/>
              <a:t> </a:t>
            </a:r>
            <a:r>
              <a:rPr lang="en-US" dirty="0" err="1"/>
              <a:t>tutanakla</a:t>
            </a:r>
            <a:r>
              <a:rPr lang="en-US" dirty="0"/>
              <a:t> veya </a:t>
            </a:r>
            <a:r>
              <a:rPr lang="en-US" dirty="0" err="1"/>
              <a:t>ekran</a:t>
            </a:r>
            <a:r>
              <a:rPr lang="en-US" dirty="0"/>
              <a:t> </a:t>
            </a:r>
            <a:r>
              <a:rPr lang="en-US" dirty="0" err="1"/>
              <a:t>görüntüsüyle</a:t>
            </a:r>
            <a:r>
              <a:rPr lang="en-US" dirty="0"/>
              <a:t> </a:t>
            </a:r>
            <a:r>
              <a:rPr lang="en-US" dirty="0" err="1"/>
              <a:t>belgelenmesi</a:t>
            </a:r>
            <a:r>
              <a:rPr lang="en-US" dirty="0"/>
              <a:t> </a:t>
            </a:r>
            <a:r>
              <a:rPr lang="en-US" dirty="0" err="1"/>
              <a:t>gerekir</a:t>
            </a:r>
            <a:r>
              <a:rPr lang="en-US" dirty="0"/>
              <a:t>.  </a:t>
            </a:r>
            <a:endParaRPr lang="tr-TR" dirty="0"/>
          </a:p>
          <a:p>
            <a:pPr marL="0" indent="0">
              <a:buNone/>
            </a:pPr>
            <a:r>
              <a:rPr lang="en-US" dirty="0"/>
              <a:t> </a:t>
            </a:r>
            <a:endParaRPr lang="tr-TR" dirty="0"/>
          </a:p>
          <a:p>
            <a:r>
              <a:rPr lang="en-US" b="1" u="sng" dirty="0"/>
              <a:t>HAKKINDA ÖN İNCELEME YAPILANIN İFADESİNİN ALINMASI:</a:t>
            </a:r>
            <a:endParaRPr lang="tr-TR" dirty="0"/>
          </a:p>
          <a:p>
            <a:pPr marL="0" indent="0">
              <a:buNone/>
            </a:pPr>
            <a:r>
              <a:rPr lang="en-US" b="1" dirty="0"/>
              <a:t> </a:t>
            </a:r>
            <a:endParaRPr lang="tr-TR" dirty="0"/>
          </a:p>
          <a:p>
            <a:r>
              <a:rPr lang="en-US" b="1" u="sng" dirty="0" err="1"/>
              <a:t>H</a:t>
            </a:r>
            <a:r>
              <a:rPr lang="en-US" b="1" dirty="0" err="1"/>
              <a:t>akkında</a:t>
            </a:r>
            <a:r>
              <a:rPr lang="en-US" b="1" dirty="0"/>
              <a:t> </a:t>
            </a:r>
            <a:r>
              <a:rPr lang="en-US" b="1" dirty="0" err="1"/>
              <a:t>ön</a:t>
            </a:r>
            <a:r>
              <a:rPr lang="en-US" b="1" dirty="0"/>
              <a:t> </a:t>
            </a:r>
            <a:r>
              <a:rPr lang="en-US" b="1" dirty="0" err="1"/>
              <a:t>inceleme</a:t>
            </a:r>
            <a:r>
              <a:rPr lang="en-US" b="1" dirty="0"/>
              <a:t> </a:t>
            </a:r>
            <a:r>
              <a:rPr lang="en-US" b="1" dirty="0" err="1"/>
              <a:t>yapılanın</a:t>
            </a:r>
            <a:r>
              <a:rPr lang="en-US" dirty="0"/>
              <a:t> </a:t>
            </a:r>
            <a:r>
              <a:rPr lang="en-US" dirty="0" err="1"/>
              <a:t>ifadesi</a:t>
            </a:r>
            <a:r>
              <a:rPr lang="en-US" dirty="0"/>
              <a:t> </a:t>
            </a:r>
            <a:r>
              <a:rPr lang="en-US" dirty="0" err="1"/>
              <a:t>alınırken</a:t>
            </a:r>
            <a:r>
              <a:rPr lang="en-US" dirty="0"/>
              <a:t> </a:t>
            </a:r>
            <a:r>
              <a:rPr lang="en-US" dirty="0" err="1"/>
              <a:t>kesinlikle</a:t>
            </a:r>
            <a:r>
              <a:rPr lang="en-US" dirty="0"/>
              <a:t> </a:t>
            </a:r>
            <a:r>
              <a:rPr lang="en-US" u="sng" dirty="0" err="1"/>
              <a:t>yemin</a:t>
            </a:r>
            <a:r>
              <a:rPr lang="en-US" u="sng" dirty="0"/>
              <a:t> </a:t>
            </a:r>
            <a:r>
              <a:rPr lang="en-US" u="sng" dirty="0" err="1"/>
              <a:t>teklif</a:t>
            </a:r>
            <a:r>
              <a:rPr lang="en-US" u="sng" dirty="0"/>
              <a:t> </a:t>
            </a:r>
            <a:r>
              <a:rPr lang="en-US" u="sng" dirty="0" err="1"/>
              <a:t>edilmemeli</a:t>
            </a:r>
            <a:r>
              <a:rPr lang="en-US" dirty="0"/>
              <a:t>, </a:t>
            </a:r>
            <a:r>
              <a:rPr lang="en-US" dirty="0" err="1"/>
              <a:t>CMK’nın</a:t>
            </a:r>
            <a:r>
              <a:rPr lang="en-US" dirty="0"/>
              <a:t> 147. </a:t>
            </a:r>
            <a:r>
              <a:rPr lang="en-US" dirty="0" err="1"/>
              <a:t>maddesinde</a:t>
            </a:r>
            <a:r>
              <a:rPr lang="en-US" dirty="0"/>
              <a:t> </a:t>
            </a:r>
            <a:r>
              <a:rPr lang="en-US" dirty="0" err="1"/>
              <a:t>belirtilen</a:t>
            </a:r>
            <a:r>
              <a:rPr lang="en-US" dirty="0"/>
              <a:t> </a:t>
            </a:r>
            <a:r>
              <a:rPr lang="en-US" dirty="0" err="1"/>
              <a:t>hususlara</a:t>
            </a:r>
            <a:r>
              <a:rPr lang="en-US" dirty="0"/>
              <a:t> </a:t>
            </a:r>
            <a:r>
              <a:rPr lang="en-US" dirty="0" err="1"/>
              <a:t>ve</a:t>
            </a:r>
            <a:r>
              <a:rPr lang="en-US" dirty="0"/>
              <a:t> </a:t>
            </a:r>
            <a:r>
              <a:rPr lang="en-US" dirty="0" err="1"/>
              <a:t>CMK’nın</a:t>
            </a:r>
            <a:r>
              <a:rPr lang="en-US" dirty="0"/>
              <a:t> 148. </a:t>
            </a:r>
            <a:r>
              <a:rPr lang="en-US" dirty="0" err="1"/>
              <a:t>maddesinde</a:t>
            </a:r>
            <a:r>
              <a:rPr lang="en-US" dirty="0"/>
              <a:t> </a:t>
            </a:r>
            <a:r>
              <a:rPr lang="en-US" dirty="0" err="1"/>
              <a:t>sayılan</a:t>
            </a:r>
            <a:r>
              <a:rPr lang="en-US" dirty="0"/>
              <a:t> </a:t>
            </a:r>
            <a:r>
              <a:rPr lang="en-US" dirty="0" err="1"/>
              <a:t>yasak</a:t>
            </a:r>
            <a:r>
              <a:rPr lang="en-US" dirty="0"/>
              <a:t> </a:t>
            </a:r>
            <a:r>
              <a:rPr lang="en-US" dirty="0" err="1"/>
              <a:t>usullere</a:t>
            </a:r>
            <a:r>
              <a:rPr lang="en-US" dirty="0"/>
              <a:t> </a:t>
            </a:r>
            <a:r>
              <a:rPr lang="en-US" dirty="0" err="1"/>
              <a:t>uygun</a:t>
            </a:r>
            <a:r>
              <a:rPr lang="en-US" dirty="0"/>
              <a:t> </a:t>
            </a:r>
            <a:r>
              <a:rPr lang="en-US" dirty="0" err="1"/>
              <a:t>olarak</a:t>
            </a:r>
            <a:r>
              <a:rPr lang="en-US" dirty="0"/>
              <a:t> </a:t>
            </a:r>
            <a:r>
              <a:rPr lang="en-US" dirty="0" err="1"/>
              <a:t>ifadesi</a:t>
            </a:r>
            <a:r>
              <a:rPr lang="en-US" dirty="0"/>
              <a:t> </a:t>
            </a:r>
            <a:r>
              <a:rPr lang="en-US" dirty="0" err="1"/>
              <a:t>alınmalıdır</a:t>
            </a:r>
            <a:r>
              <a:rPr lang="en-US" dirty="0"/>
              <a:t> .</a:t>
            </a:r>
            <a:endParaRPr lang="tr-TR" sz="1200" b="1" dirty="0"/>
          </a:p>
        </p:txBody>
      </p:sp>
      <p:sp>
        <p:nvSpPr>
          <p:cNvPr id="4" name="Altbilgi Yer Tutucusu 3"/>
          <p:cNvSpPr>
            <a:spLocks noGrp="1"/>
          </p:cNvSpPr>
          <p:nvPr>
            <p:ph type="ftr" sz="quarter" idx="11"/>
          </p:nvPr>
        </p:nvSpPr>
        <p:spPr>
          <a:xfrm>
            <a:off x="7191632" y="6377108"/>
            <a:ext cx="4413125" cy="365125"/>
          </a:xfrm>
        </p:spPr>
        <p:txBody>
          <a:bodyPr/>
          <a:lstStyle/>
          <a:p>
            <a:r>
              <a:rPr lang="en-US" dirty="0" smtClean="0"/>
              <a:t>T.C. KASTAMONU VALİLİĞİ   /   İNCELEME ARAŞTIRMA SORUŞTURMA REHBERİ</a:t>
            </a:r>
            <a:endParaRPr lang="en-US" dirty="0"/>
          </a:p>
        </p:txBody>
      </p:sp>
      <p:sp>
        <p:nvSpPr>
          <p:cNvPr id="2" name="Slayt Numarası Yer Tutucusu 1"/>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34106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90135527"/>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38300" y="1600200"/>
            <a:ext cx="10058400" cy="4535608"/>
          </a:xfrm>
        </p:spPr>
        <p:txBody>
          <a:bodyPr>
            <a:noAutofit/>
          </a:bodyPr>
          <a:lstStyle/>
          <a:p>
            <a:pPr fontAlgn="base"/>
            <a:r>
              <a:rPr lang="tr-TR" sz="2000" dirty="0" smtClean="0"/>
              <a:t>Ön </a:t>
            </a:r>
            <a:r>
              <a:rPr lang="tr-TR" sz="2000" dirty="0"/>
              <a:t>inceleme yaptırmaya ve soruşturma izni vermeye yetkili merciler, 4483 sayılı Kanun kapsamına giren bir suç işlendiğini bizzat veya adı geçen Kanunun 4. maddesinde belirtilen şekilde öğrendiklerinde bir ön inceleme başlatırlar.</a:t>
            </a:r>
          </a:p>
          <a:p>
            <a:pPr fontAlgn="base"/>
            <a:r>
              <a:rPr lang="tr-TR" sz="2000" dirty="0"/>
              <a:t>Ön inceleme;</a:t>
            </a:r>
          </a:p>
          <a:p>
            <a:pPr fontAlgn="base"/>
            <a:r>
              <a:rPr lang="tr-TR" sz="2000" b="1" dirty="0">
                <a:effectLst>
                  <a:outerShdw blurRad="38100" dist="38100" dir="2700000" algn="tl">
                    <a:srgbClr val="000000">
                      <a:alpha val="43137"/>
                    </a:srgbClr>
                  </a:outerShdw>
                </a:effectLst>
              </a:rPr>
              <a:t>a- </a:t>
            </a:r>
            <a:r>
              <a:rPr lang="tr-TR" sz="2000" dirty="0"/>
              <a:t>Yetkili merci tarafından bizzat yapılabilir,</a:t>
            </a:r>
          </a:p>
          <a:p>
            <a:pPr fontAlgn="base"/>
            <a:r>
              <a:rPr lang="tr-TR" sz="2000" b="1" dirty="0">
                <a:effectLst>
                  <a:outerShdw blurRad="38100" dist="38100" dir="2700000" algn="tl">
                    <a:srgbClr val="000000">
                      <a:alpha val="43137"/>
                    </a:srgbClr>
                  </a:outerShdw>
                </a:effectLst>
              </a:rPr>
              <a:t>b-</a:t>
            </a:r>
            <a:r>
              <a:rPr lang="tr-TR" sz="2000" dirty="0"/>
              <a:t> Yetkili merci tarafından görevlendirilen bir veya birkaç denetim elemanına yaptırılabilir,</a:t>
            </a:r>
          </a:p>
          <a:p>
            <a:pPr fontAlgn="base"/>
            <a:r>
              <a:rPr lang="tr-TR" sz="2000" b="1" dirty="0">
                <a:effectLst>
                  <a:outerShdw blurRad="38100" dist="38100" dir="2700000" algn="tl">
                    <a:srgbClr val="000000">
                      <a:alpha val="43137"/>
                    </a:srgbClr>
                  </a:outerShdw>
                </a:effectLst>
              </a:rPr>
              <a:t>c-</a:t>
            </a:r>
            <a:r>
              <a:rPr lang="tr-TR" sz="2000" dirty="0"/>
              <a:t> Yetkili merci tarafından, hakkında ön inceleme yapılanın üstü konumundaki memur veya kamu görevlilerinden biri veya birkaçı eliyle de yaptırılabilir.</a:t>
            </a:r>
          </a:p>
          <a:p>
            <a:endParaRPr lang="tr-TR" sz="2000" dirty="0"/>
          </a:p>
        </p:txBody>
      </p:sp>
      <p:sp>
        <p:nvSpPr>
          <p:cNvPr id="4" name="Altbilgi Yer Tutucusu 3"/>
          <p:cNvSpPr>
            <a:spLocks noGrp="1"/>
          </p:cNvSpPr>
          <p:nvPr>
            <p:ph type="ftr" sz="quarter" idx="11"/>
          </p:nvPr>
        </p:nvSpPr>
        <p:spPr>
          <a:xfrm>
            <a:off x="7414054" y="6377108"/>
            <a:ext cx="4380172" cy="365125"/>
          </a:xfrm>
        </p:spPr>
        <p:txBody>
          <a:bodyPr/>
          <a:lstStyle/>
          <a:p>
            <a:r>
              <a:rPr lang="en-US" dirty="0" smtClean="0"/>
              <a:t>T.C. KASTAMONU VALİLİĞİ   /   İNCELEME ARAŞTIRMA SORUŞTURMA REHBERİ</a:t>
            </a:r>
            <a:endParaRPr lang="en-US" dirty="0"/>
          </a:p>
        </p:txBody>
      </p:sp>
      <p:sp>
        <p:nvSpPr>
          <p:cNvPr id="2" name="Slayt Numarası Yer Tutucusu 1"/>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441228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90135527"/>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38300" y="1600200"/>
            <a:ext cx="10058400" cy="4535608"/>
          </a:xfrm>
        </p:spPr>
        <p:txBody>
          <a:bodyPr>
            <a:noAutofit/>
          </a:bodyPr>
          <a:lstStyle/>
          <a:p>
            <a:pPr fontAlgn="base"/>
            <a:r>
              <a:rPr lang="tr-TR" dirty="0" smtClean="0"/>
              <a:t>Ön İnceleme </a:t>
            </a:r>
            <a:r>
              <a:rPr lang="tr-TR" dirty="0"/>
              <a:t>yapacakların, hakkında ön inceleme yapılan memur ve diğer kamu görevlilerinin </a:t>
            </a:r>
            <a:r>
              <a:rPr lang="tr-TR" b="1" dirty="0"/>
              <a:t>mensubu bulunduğu kamu kurum ve kuruluşlarının içerisinden belirlenmesi esastır. İşin özelliğine göre yetkili merci, anılan incelemenin başka bir kamu kurum veya kuruluşunun elemanıyla yaptırılmasını isteyebilir</a:t>
            </a:r>
            <a:r>
              <a:rPr lang="tr-TR" dirty="0"/>
              <a:t>.</a:t>
            </a:r>
          </a:p>
          <a:p>
            <a:r>
              <a:rPr lang="tr-TR" dirty="0"/>
              <a:t>Vali ve kaymakamlar gerektiğinde ön incelemeyi başka bir kamu kurum ve kuruluşunun elemanı eliyle de </a:t>
            </a:r>
            <a:r>
              <a:rPr lang="tr-TR" dirty="0" smtClean="0"/>
              <a:t>yaptırabilirler.</a:t>
            </a:r>
          </a:p>
          <a:p>
            <a:pPr fontAlgn="base"/>
            <a:r>
              <a:rPr lang="tr-TR" b="1" dirty="0"/>
              <a:t>Ön incelemede görevlendirilenlerin yetkileri</a:t>
            </a:r>
            <a:endParaRPr lang="tr-TR" dirty="0"/>
          </a:p>
          <a:p>
            <a:pPr fontAlgn="base"/>
            <a:r>
              <a:rPr lang="tr-TR" dirty="0" smtClean="0"/>
              <a:t>Ön </a:t>
            </a:r>
            <a:r>
              <a:rPr lang="tr-TR" dirty="0"/>
              <a:t>inceleme ile görevlendirilen kişi veya kişiler, bakanlık müfettişleri ile kendilerini görevlendiren merciin bütün yetkilerini haiz olup, 4483 sayılı </a:t>
            </a:r>
            <a:r>
              <a:rPr lang="tr-TR" dirty="0" smtClean="0"/>
              <a:t>Kanun’da </a:t>
            </a:r>
            <a:r>
              <a:rPr lang="tr-TR" dirty="0"/>
              <a:t>hüküm bulunmayan hususlarda </a:t>
            </a:r>
            <a:r>
              <a:rPr lang="tr-TR" dirty="0" smtClean="0"/>
              <a:t>Ceza Muhakemeleri Kanunu’na </a:t>
            </a:r>
            <a:r>
              <a:rPr lang="tr-TR" dirty="0"/>
              <a:t>göre işlem yapabilirler.</a:t>
            </a:r>
          </a:p>
          <a:p>
            <a:endParaRPr lang="tr-TR" sz="2000" dirty="0"/>
          </a:p>
        </p:txBody>
      </p:sp>
      <p:sp>
        <p:nvSpPr>
          <p:cNvPr id="4" name="Altbilgi Yer Tutucusu 3"/>
          <p:cNvSpPr>
            <a:spLocks noGrp="1"/>
          </p:cNvSpPr>
          <p:nvPr>
            <p:ph type="ftr" sz="quarter" idx="11"/>
          </p:nvPr>
        </p:nvSpPr>
        <p:spPr>
          <a:xfrm>
            <a:off x="7059827" y="6135808"/>
            <a:ext cx="4462551" cy="365125"/>
          </a:xfrm>
        </p:spPr>
        <p:txBody>
          <a:bodyPr/>
          <a:lstStyle/>
          <a:p>
            <a:r>
              <a:rPr lang="en-US" dirty="0" smtClean="0"/>
              <a:t>T.C. KASTAMONU VALİLİĞİ   /   İNCELEME ARAŞTIRMA SORUŞTURMA REHBERİ</a:t>
            </a:r>
            <a:endParaRPr lang="en-US" dirty="0"/>
          </a:p>
        </p:txBody>
      </p:sp>
      <p:sp>
        <p:nvSpPr>
          <p:cNvPr id="2" name="Slayt Numarası Yer Tutucusu 1"/>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181968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90135527"/>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38300" y="1600200"/>
            <a:ext cx="10058400" cy="4535608"/>
          </a:xfrm>
        </p:spPr>
        <p:txBody>
          <a:bodyPr>
            <a:noAutofit/>
          </a:bodyPr>
          <a:lstStyle/>
          <a:p>
            <a:pPr fontAlgn="base"/>
            <a:r>
              <a:rPr lang="tr-TR" b="1" dirty="0"/>
              <a:t>Delillerin toplanması</a:t>
            </a:r>
            <a:endParaRPr lang="tr-TR" dirty="0"/>
          </a:p>
          <a:p>
            <a:pPr fontAlgn="base"/>
            <a:r>
              <a:rPr lang="tr-TR" b="1" dirty="0"/>
              <a:t>Madde 20-</a:t>
            </a:r>
            <a:r>
              <a:rPr lang="tr-TR" dirty="0"/>
              <a:t> Ön inceleme ile görevlendirilenler çalışmaları sırasında, 4483 sayılı Kanunun 6. ve </a:t>
            </a:r>
            <a:r>
              <a:rPr lang="tr-TR" dirty="0" smtClean="0"/>
              <a:t>Ceza Muhakemeleri Kanununun </a:t>
            </a:r>
            <a:r>
              <a:rPr lang="tr-TR" dirty="0"/>
              <a:t>153. ve 159. maddeleri uyarınca hakkında ön inceleme yapılan kişilerin leh ve aleyhindeki bütün delilleri toplarlar.</a:t>
            </a:r>
          </a:p>
          <a:p>
            <a:pPr fontAlgn="base"/>
            <a:r>
              <a:rPr lang="tr-TR" b="1" dirty="0"/>
              <a:t>Yeminli katip bulundurulması ve tutanak düzenlenmesi</a:t>
            </a:r>
            <a:endParaRPr lang="tr-TR" dirty="0"/>
          </a:p>
          <a:p>
            <a:pPr fontAlgn="base"/>
            <a:r>
              <a:rPr lang="tr-TR" b="1" dirty="0"/>
              <a:t>Madde 21-</a:t>
            </a:r>
            <a:r>
              <a:rPr lang="tr-TR" dirty="0"/>
              <a:t> Ön inceleme işlemlerinde ifade alınırken </a:t>
            </a:r>
            <a:r>
              <a:rPr lang="tr-TR" dirty="0" smtClean="0"/>
              <a:t>Ceza Muhakemeleri Kanununun </a:t>
            </a:r>
            <a:r>
              <a:rPr lang="tr-TR" dirty="0"/>
              <a:t>161. maddesi uyarınca bir yeminli katip bulundurulur. Her ifade sonrası bir tutanak düzenlenir. Tutanak, işlemin yapıldığı yeri, tarihi, işleme katılan veya ilgisi bulunan kimselerin isimlerini ihtiva eder.</a:t>
            </a:r>
          </a:p>
          <a:p>
            <a:r>
              <a:rPr lang="tr-TR" dirty="0"/>
              <a:t>Tutanaklar, ön inceleme görevlisi, yeminli katip ve ilgililerce imzalanır. İmzadan kaçınılırsa, bunun sebepleri tutanakta belirtilir.</a:t>
            </a:r>
            <a:endParaRPr lang="tr-TR" sz="2000" dirty="0"/>
          </a:p>
        </p:txBody>
      </p:sp>
      <p:sp>
        <p:nvSpPr>
          <p:cNvPr id="4" name="Altbilgi Yer Tutucusu 3"/>
          <p:cNvSpPr>
            <a:spLocks noGrp="1"/>
          </p:cNvSpPr>
          <p:nvPr>
            <p:ph type="ftr" sz="quarter" idx="11"/>
          </p:nvPr>
        </p:nvSpPr>
        <p:spPr>
          <a:xfrm>
            <a:off x="7166919" y="6377108"/>
            <a:ext cx="4421361" cy="365125"/>
          </a:xfrm>
        </p:spPr>
        <p:txBody>
          <a:bodyPr/>
          <a:lstStyle/>
          <a:p>
            <a:r>
              <a:rPr lang="en-US" dirty="0" smtClean="0"/>
              <a:t>T.C. KASTAMONU VALİLİĞİ   /   İNCELEME ARAŞTIRMA SORUŞTURMA REHBERİ</a:t>
            </a:r>
            <a:endParaRPr lang="en-US" dirty="0"/>
          </a:p>
        </p:txBody>
      </p:sp>
      <p:sp>
        <p:nvSpPr>
          <p:cNvPr id="2" name="Slayt Numarası Yer Tutucusu 1"/>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208021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437998806"/>
              </p:ext>
            </p:extLst>
          </p:nvPr>
        </p:nvGraphicFramePr>
        <p:xfrm>
          <a:off x="1704983" y="676208"/>
          <a:ext cx="9576391" cy="476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311579" y="1152907"/>
            <a:ext cx="10715664" cy="5705093"/>
          </a:xfrm>
        </p:spPr>
        <p:txBody>
          <a:bodyPr>
            <a:noAutofit/>
          </a:bodyPr>
          <a:lstStyle/>
          <a:p>
            <a:pPr fontAlgn="base"/>
            <a:r>
              <a:rPr lang="tr-TR" sz="2000" b="1" dirty="0"/>
              <a:t>Ön inceleme sırasında istinabe usulüne başvurma</a:t>
            </a:r>
            <a:endParaRPr lang="tr-TR" sz="2000" dirty="0"/>
          </a:p>
          <a:p>
            <a:pPr fontAlgn="base"/>
            <a:r>
              <a:rPr lang="tr-TR" sz="2000" b="1" dirty="0"/>
              <a:t>Madde 23-</a:t>
            </a:r>
            <a:r>
              <a:rPr lang="tr-TR" sz="2000" dirty="0"/>
              <a:t> Ön inceleme ile görevlendirilen kişiler, zorunluluk hallerinde muhbir veya müştekilerle tanıkların ifadelerini </a:t>
            </a:r>
            <a:r>
              <a:rPr lang="tr-TR" sz="2000" dirty="0" smtClean="0"/>
              <a:t>Ceza Muhakemeleri Kanunu’nun </a:t>
            </a:r>
            <a:r>
              <a:rPr lang="tr-TR" sz="2000" dirty="0"/>
              <a:t>154. maddesi uyarınca görevlendirecekleri naipler aracılığıyla ve istinabe suretiyle alabilirler. Bu gibi durumlarda, naiplerin, yeminli katip bulundurma ve tutanak düzenleme işlerinde usule uygun hareket etmeleri, ön inceleme ile görevlendirilenler tarafından sağlanır.</a:t>
            </a:r>
          </a:p>
          <a:p>
            <a:pPr fontAlgn="base"/>
            <a:r>
              <a:rPr lang="tr-TR" sz="2000" b="1" dirty="0" smtClean="0"/>
              <a:t>Delillerin toplanması </a:t>
            </a:r>
            <a:r>
              <a:rPr lang="tr-TR" sz="2000" dirty="0" smtClean="0"/>
              <a:t>Ön </a:t>
            </a:r>
            <a:r>
              <a:rPr lang="tr-TR" sz="2000" dirty="0"/>
              <a:t>inceleme ile görevlendirilenler çalışmaları sırasında, 4483 sayılı </a:t>
            </a:r>
            <a:r>
              <a:rPr lang="tr-TR" sz="2000" dirty="0" smtClean="0"/>
              <a:t>Kanun’un </a:t>
            </a:r>
            <a:r>
              <a:rPr lang="tr-TR" sz="2000" dirty="0"/>
              <a:t>6. ve </a:t>
            </a:r>
            <a:r>
              <a:rPr lang="tr-TR" sz="2000" dirty="0" smtClean="0"/>
              <a:t>Ceza Muhakemeleri Kanunu’nun </a:t>
            </a:r>
            <a:r>
              <a:rPr lang="tr-TR" sz="2000" dirty="0"/>
              <a:t>153. ve 159. maddeleri uyarınca hakkında ön inceleme yapılan kişilerin leh ve aleyhindeki bütün delilleri toplarlar.</a:t>
            </a:r>
          </a:p>
          <a:p>
            <a:pPr fontAlgn="base"/>
            <a:r>
              <a:rPr lang="tr-TR" sz="2000" b="1" dirty="0"/>
              <a:t>Yeminli katip bulundurulması ve tutanak </a:t>
            </a:r>
            <a:r>
              <a:rPr lang="tr-TR" sz="2000" b="1" dirty="0" smtClean="0"/>
              <a:t>düzenlenmesi </a:t>
            </a:r>
            <a:r>
              <a:rPr lang="tr-TR" sz="2000" dirty="0" smtClean="0"/>
              <a:t>Ön </a:t>
            </a:r>
            <a:r>
              <a:rPr lang="tr-TR" sz="2000" dirty="0"/>
              <a:t>inceleme işlemlerinde ifade alınırken </a:t>
            </a:r>
            <a:r>
              <a:rPr lang="tr-TR" sz="2000" dirty="0" smtClean="0"/>
              <a:t>Ceza Muhakemeleri Kanunu’nun </a:t>
            </a:r>
            <a:r>
              <a:rPr lang="tr-TR" sz="2000" dirty="0"/>
              <a:t>161. maddesi uyarınca bir yeminli katip bulundurulur. Her ifade sonrası bir tutanak düzenlenir. Tutanak, işlemin yapıldığı yeri, tarihi, işleme katılan veya ilgisi bulunan kimselerin isimlerini ihtiva eder.</a:t>
            </a:r>
          </a:p>
          <a:p>
            <a:r>
              <a:rPr lang="tr-TR" sz="2000" dirty="0"/>
              <a:t>Tutanaklar, ön inceleme görevlisi, yeminli katip ve ilgililerce imzalanır. İmzadan kaçınılırsa, bunun sebepleri tutanakta belirtilir</a:t>
            </a:r>
            <a:r>
              <a:rPr lang="tr-TR" sz="2000" dirty="0" smtClean="0"/>
              <a:t>.</a:t>
            </a:r>
          </a:p>
          <a:p>
            <a:endParaRPr lang="tr-TR" sz="2400" dirty="0"/>
          </a:p>
        </p:txBody>
      </p:sp>
      <p:sp>
        <p:nvSpPr>
          <p:cNvPr id="4" name="Altbilgi Yer Tutucusu 3"/>
          <p:cNvSpPr>
            <a:spLocks noGrp="1"/>
          </p:cNvSpPr>
          <p:nvPr>
            <p:ph type="ftr" sz="quarter" idx="11"/>
          </p:nvPr>
        </p:nvSpPr>
        <p:spPr>
          <a:xfrm>
            <a:off x="7455243" y="6492875"/>
            <a:ext cx="4299122" cy="365125"/>
          </a:xfrm>
        </p:spPr>
        <p:txBody>
          <a:bodyPr/>
          <a:lstStyle/>
          <a:p>
            <a:r>
              <a:rPr lang="en-US" dirty="0" smtClean="0"/>
              <a:t>T.C. KASTAMONU VALİLİĞİ   /   İNCELEME ARAŞTIRMA SORUŞTURMA REHBERİ</a:t>
            </a:r>
            <a:endParaRPr lang="en-US" dirty="0"/>
          </a:p>
        </p:txBody>
      </p:sp>
      <p:sp>
        <p:nvSpPr>
          <p:cNvPr id="2" name="Slayt Numarası Yer Tutucusu 1"/>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4551973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90135527"/>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38300" y="1600200"/>
            <a:ext cx="10058400" cy="4535608"/>
          </a:xfrm>
        </p:spPr>
        <p:txBody>
          <a:bodyPr>
            <a:noAutofit/>
          </a:bodyPr>
          <a:lstStyle/>
          <a:p>
            <a:pPr fontAlgn="base"/>
            <a:endParaRPr lang="tr-TR" sz="2000" b="1" dirty="0" smtClean="0"/>
          </a:p>
          <a:p>
            <a:pPr fontAlgn="base"/>
            <a:r>
              <a:rPr lang="tr-TR" sz="2000" b="1" dirty="0" smtClean="0"/>
              <a:t>Hakkında </a:t>
            </a:r>
            <a:r>
              <a:rPr lang="tr-TR" sz="2000" b="1" dirty="0"/>
              <a:t>ön inceleme yapılanların ifadelerinin alınması</a:t>
            </a:r>
            <a:endParaRPr lang="tr-TR" sz="2000" dirty="0"/>
          </a:p>
          <a:p>
            <a:pPr fontAlgn="base"/>
            <a:r>
              <a:rPr lang="tr-TR" sz="2000" b="1" dirty="0"/>
              <a:t>Madde 24-</a:t>
            </a:r>
            <a:r>
              <a:rPr lang="tr-TR" sz="2000" dirty="0"/>
              <a:t> Hakkında ön inceleme yapılan memur ve diğer kamu görevlilerinin ifadelerinin huzurda alınarak tutanağa bağlanması esastır.</a:t>
            </a:r>
          </a:p>
          <a:p>
            <a:pPr fontAlgn="base"/>
            <a:r>
              <a:rPr lang="tr-TR" sz="2000" dirty="0"/>
              <a:t>Ancak, haklarında ön inceleme yapılanlardan mülki idare amirleri, belediye başkanları ve mahallinde bulunamayanların ifadeleri yazılı olarak istenebilir. Zorunluluk hallerinde, diğer memur ve kamu görevlilerinin de ifadeleri yazılı olarak alınabilir.</a:t>
            </a:r>
          </a:p>
          <a:p>
            <a:pPr fontAlgn="base"/>
            <a:r>
              <a:rPr lang="tr-TR" sz="2000" dirty="0"/>
              <a:t>Yazılı ifade istemlerinde, 4483 sayılı Kanun ile getirilen süre kayıtlaması göz önünde bulundurulmak suretiyle makul bir süre verilir.</a:t>
            </a:r>
          </a:p>
          <a:p>
            <a:pPr fontAlgn="base"/>
            <a:r>
              <a:rPr lang="tr-TR" sz="2000" dirty="0"/>
              <a:t>Hakkında ön inceleme yapılan memur ve diğer kamu görevlilerinin mahallinde bulunmaması ve adreslerinin tespit edilememesi halinde, bu durumu kanıtlayıcı belgeler dosyasına eklenir</a:t>
            </a:r>
            <a:r>
              <a:rPr lang="tr-TR" sz="2000" dirty="0" smtClean="0"/>
              <a:t>.</a:t>
            </a:r>
          </a:p>
          <a:p>
            <a:pPr fontAlgn="base"/>
            <a:endParaRPr lang="tr-TR" sz="2000" dirty="0"/>
          </a:p>
        </p:txBody>
      </p:sp>
      <p:sp>
        <p:nvSpPr>
          <p:cNvPr id="4" name="Altbilgi Yer Tutucusu 3"/>
          <p:cNvSpPr>
            <a:spLocks noGrp="1"/>
          </p:cNvSpPr>
          <p:nvPr>
            <p:ph type="ftr" sz="quarter" idx="11"/>
          </p:nvPr>
        </p:nvSpPr>
        <p:spPr>
          <a:xfrm>
            <a:off x="7381103" y="6492875"/>
            <a:ext cx="4315597" cy="365125"/>
          </a:xfrm>
        </p:spPr>
        <p:txBody>
          <a:bodyPr/>
          <a:lstStyle/>
          <a:p>
            <a:r>
              <a:rPr lang="en-US" dirty="0" smtClean="0"/>
              <a:t>T.C. KASTAMONU VALİLİĞİ   /   İNCELEME ARAŞTIRMA SORUŞTURMA REHBERİ</a:t>
            </a:r>
            <a:endParaRPr lang="en-US" dirty="0"/>
          </a:p>
        </p:txBody>
      </p:sp>
      <p:sp>
        <p:nvSpPr>
          <p:cNvPr id="2" name="Slayt Numarası Yer Tutucusu 1"/>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769374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90135527"/>
              </p:ext>
            </p:extLst>
          </p:nvPr>
        </p:nvGraphicFramePr>
        <p:xfrm>
          <a:off x="1688508" y="602457"/>
          <a:ext cx="9576391" cy="75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çerik Yer Tutucusu 2"/>
          <p:cNvSpPr>
            <a:spLocks noGrp="1"/>
          </p:cNvSpPr>
          <p:nvPr>
            <p:ph idx="1"/>
          </p:nvPr>
        </p:nvSpPr>
        <p:spPr>
          <a:xfrm>
            <a:off x="1638300" y="1600200"/>
            <a:ext cx="10058400" cy="4535608"/>
          </a:xfrm>
        </p:spPr>
        <p:txBody>
          <a:bodyPr>
            <a:noAutofit/>
          </a:bodyPr>
          <a:lstStyle/>
          <a:p>
            <a:pPr fontAlgn="base"/>
            <a:r>
              <a:rPr lang="tr-TR" b="1" dirty="0"/>
              <a:t>Bilirkişi görevlendirilmesi ile ilgili işlemler</a:t>
            </a:r>
            <a:endParaRPr lang="tr-TR" dirty="0"/>
          </a:p>
          <a:p>
            <a:pPr fontAlgn="base"/>
            <a:r>
              <a:rPr lang="tr-TR" dirty="0" smtClean="0"/>
              <a:t>Ön </a:t>
            </a:r>
            <a:r>
              <a:rPr lang="tr-TR" dirty="0"/>
              <a:t>inceleme ile görevlendirilenler, çalışmaları sırasında bilirkişi istihdamıyla ilgili </a:t>
            </a:r>
            <a:r>
              <a:rPr lang="tr-TR" dirty="0" smtClean="0"/>
              <a:t>Ceza Muhakemeleri Kanununun </a:t>
            </a:r>
            <a:r>
              <a:rPr lang="tr-TR" dirty="0"/>
              <a:t>66.-77. maddeleri hükümleri doğrultusunda hareket ederler.</a:t>
            </a:r>
          </a:p>
          <a:p>
            <a:pPr fontAlgn="base"/>
            <a:r>
              <a:rPr lang="tr-TR" b="1" dirty="0"/>
              <a:t>Keşif</a:t>
            </a:r>
            <a:endParaRPr lang="tr-TR" dirty="0"/>
          </a:p>
          <a:p>
            <a:pPr fontAlgn="base"/>
            <a:r>
              <a:rPr lang="tr-TR" dirty="0" smtClean="0"/>
              <a:t>Ön </a:t>
            </a:r>
            <a:r>
              <a:rPr lang="tr-TR" dirty="0"/>
              <a:t>inceleme ile görevlendirilenler, </a:t>
            </a:r>
            <a:r>
              <a:rPr lang="tr-TR" dirty="0" smtClean="0"/>
              <a:t>Ceza Muhakemeleri Kanununun </a:t>
            </a:r>
            <a:r>
              <a:rPr lang="tr-TR" dirty="0"/>
              <a:t>78. maddesi uyarınca, çalışmaları sırasında suç delillerinin ortadan kaybolmasına engel olmak için keşif yapmakla yetkilidirler.</a:t>
            </a:r>
          </a:p>
          <a:p>
            <a:r>
              <a:rPr lang="tr-TR" dirty="0"/>
              <a:t>Keşif yapılmasına ve keşif tutanağı düzenlenmesine ilişkin işlemler, aynı Kanunun 78, 161. ve 162. maddelerine göre yürütülür</a:t>
            </a:r>
            <a:r>
              <a:rPr lang="tr-TR" dirty="0" smtClean="0"/>
              <a:t>.</a:t>
            </a:r>
          </a:p>
          <a:p>
            <a:endParaRPr lang="tr-TR" sz="2000" dirty="0"/>
          </a:p>
        </p:txBody>
      </p:sp>
      <p:sp>
        <p:nvSpPr>
          <p:cNvPr id="4" name="Altbilgi Yer Tutucusu 3"/>
          <p:cNvSpPr>
            <a:spLocks noGrp="1"/>
          </p:cNvSpPr>
          <p:nvPr>
            <p:ph type="ftr" sz="quarter" idx="11"/>
          </p:nvPr>
        </p:nvSpPr>
        <p:spPr>
          <a:xfrm>
            <a:off x="7257535" y="6492875"/>
            <a:ext cx="4355459" cy="365125"/>
          </a:xfrm>
        </p:spPr>
        <p:txBody>
          <a:bodyPr/>
          <a:lstStyle/>
          <a:p>
            <a:r>
              <a:rPr lang="en-US" dirty="0" smtClean="0"/>
              <a:t>T.C. KASTAMONU VALİLİĞİ   /   İNCELEME ARAŞTIRMA SORUŞTURMA REHBERİ</a:t>
            </a:r>
            <a:endParaRPr lang="en-US" dirty="0"/>
          </a:p>
        </p:txBody>
      </p:sp>
      <p:graphicFrame>
        <p:nvGraphicFramePr>
          <p:cNvPr id="2" name="Tablo 1"/>
          <p:cNvGraphicFramePr>
            <a:graphicFrameLocks noGrp="1"/>
          </p:cNvGraphicFramePr>
          <p:nvPr>
            <p:extLst>
              <p:ext uri="{D42A27DB-BD31-4B8C-83A1-F6EECF244321}">
                <p14:modId xmlns:p14="http://schemas.microsoft.com/office/powerpoint/2010/main" val="2043817908"/>
              </p:ext>
            </p:extLst>
          </p:nvPr>
        </p:nvGraphicFramePr>
        <p:xfrm>
          <a:off x="1823767" y="5291666"/>
          <a:ext cx="9441132" cy="914400"/>
        </p:xfrm>
        <a:graphic>
          <a:graphicData uri="http://schemas.openxmlformats.org/drawingml/2006/table">
            <a:tbl>
              <a:tblPr firstRow="1" bandRow="1">
                <a:tableStyleId>{5C22544A-7EE6-4342-B048-85BDC9FD1C3A}</a:tableStyleId>
              </a:tblPr>
              <a:tblGrid>
                <a:gridCol w="9441132">
                  <a:extLst>
                    <a:ext uri="{9D8B030D-6E8A-4147-A177-3AD203B41FA5}">
                      <a16:colId xmlns:a16="http://schemas.microsoft.com/office/drawing/2014/main" val="404650544"/>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800" dirty="0" smtClean="0">
                          <a:solidFill>
                            <a:srgbClr val="FF0000"/>
                          </a:solidFill>
                        </a:rPr>
                        <a:t>ÖN İNCELEME İLE İLGİLİ TÜM DETAYLARI İÇİŞLERİ BAKANLIĞININ </a:t>
                      </a:r>
                      <a:r>
                        <a:rPr lang="tr-TR" sz="1800" dirty="0" smtClean="0">
                          <a:solidFill>
                            <a:srgbClr val="FF0000"/>
                          </a:solidFill>
                          <a:hlinkClick r:id="rId7"/>
                        </a:rPr>
                        <a:t>YÖNERGESİNDE</a:t>
                      </a:r>
                      <a:r>
                        <a:rPr lang="tr-TR" sz="1800" dirty="0" smtClean="0">
                          <a:solidFill>
                            <a:srgbClr val="FF0000"/>
                          </a:solidFill>
                        </a:rPr>
                        <a:t> BULABİLİRSİNİZ</a:t>
                      </a:r>
                    </a:p>
                    <a:p>
                      <a:pPr algn="ctr"/>
                      <a:endParaRPr lang="tr-TR" dirty="0"/>
                    </a:p>
                  </a:txBody>
                  <a:tcPr>
                    <a:solidFill>
                      <a:schemeClr val="bg1"/>
                    </a:solidFill>
                  </a:tcPr>
                </a:tc>
                <a:extLst>
                  <a:ext uri="{0D108BD9-81ED-4DB2-BD59-A6C34878D82A}">
                    <a16:rowId xmlns:a16="http://schemas.microsoft.com/office/drawing/2014/main" val="2076369190"/>
                  </a:ext>
                </a:extLst>
              </a:tr>
            </a:tbl>
          </a:graphicData>
        </a:graphic>
      </p:graphicFrame>
      <p:sp>
        <p:nvSpPr>
          <p:cNvPr id="3" name="Slayt Numarası Yer Tutucusu 2"/>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668671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616016" y="896753"/>
            <a:ext cx="9999336" cy="5562292"/>
          </a:xfrm>
          <a:prstGeom prst="rect">
            <a:avLst/>
          </a:prstGeom>
          <a:solidFill>
            <a:schemeClr val="bg1"/>
          </a:solidFill>
        </p:spPr>
        <p:txBody>
          <a:bodyPr wrap="square">
            <a:spAutoFit/>
          </a:bodyPr>
          <a:lstStyle/>
          <a:p>
            <a:pPr algn="just" fontAlgn="base">
              <a:lnSpc>
                <a:spcPct val="107000"/>
              </a:lnSpc>
              <a:spcAft>
                <a:spcPts val="800"/>
              </a:spcAft>
            </a:pP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BAŞLANGIÇ </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başlatan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merci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tarafından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verilen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onay</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görev</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emirleri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MUHBİR VE MÜŞTEKİ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varsa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muhbir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yada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müştekilerin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kimlikleri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adresleri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yoksa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Kamu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Hukuku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İDDİA </a:t>
            </a:r>
            <a:r>
              <a:rPr lang="en-US" u="sng"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kamu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hukuku</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veya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muhbir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yada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şikayetçiden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gelen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iddia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ÖĞRENME TARİHİ </a:t>
            </a:r>
            <a:r>
              <a:rPr lang="en-US" u="sng"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yapılanların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incelemeye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esas</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eylemlerinin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yetkili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merciler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tarafından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öğrenildiği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tarih</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OLAY YERİ VE TARİHİ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suçun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işlendiği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yer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tarihi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HAKKINDA ÖN İNCELEME YAPILANLAR: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yapılanların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açık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kimlikleri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ile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suç</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tarihi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itibarıyla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görev</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unvanları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Diyagram 8"/>
          <p:cNvGraphicFramePr/>
          <p:nvPr>
            <p:extLst>
              <p:ext uri="{D42A27DB-BD31-4B8C-83A1-F6EECF244321}">
                <p14:modId xmlns:p14="http://schemas.microsoft.com/office/powerpoint/2010/main" val="1251317020"/>
              </p:ext>
            </p:extLst>
          </p:nvPr>
        </p:nvGraphicFramePr>
        <p:xfrm>
          <a:off x="1533637" y="574693"/>
          <a:ext cx="9576391" cy="29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a:xfrm>
            <a:off x="7685903" y="6492875"/>
            <a:ext cx="4360346"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47</a:t>
            </a:fld>
            <a:endParaRPr lang="en-US" dirty="0"/>
          </a:p>
        </p:txBody>
      </p:sp>
      <p:sp>
        <p:nvSpPr>
          <p:cNvPr id="6" name="Akış Çizelgesi: Birleştir 5"/>
          <p:cNvSpPr/>
          <p:nvPr/>
        </p:nvSpPr>
        <p:spPr>
          <a:xfrm>
            <a:off x="6411487" y="6269043"/>
            <a:ext cx="408394" cy="43553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effectLst>
                  <a:outerShdw blurRad="38100" dist="38100" dir="2700000" algn="tl">
                    <a:srgbClr val="000000">
                      <a:alpha val="43137"/>
                    </a:srgbClr>
                  </a:outerShdw>
                </a:effectLst>
              </a:rPr>
              <a:t>!</a:t>
            </a:r>
            <a:endParaRPr lang="tr-TR" sz="3600" b="1" dirty="0">
              <a:effectLst>
                <a:outerShdw blurRad="38100" dist="38100" dir="2700000" algn="tl">
                  <a:srgbClr val="000000">
                    <a:alpha val="43137"/>
                  </a:srgbClr>
                </a:outerShdw>
              </a:effectLst>
            </a:endParaRPr>
          </a:p>
        </p:txBody>
      </p:sp>
      <p:sp>
        <p:nvSpPr>
          <p:cNvPr id="7" name="Dikdörtgen 6"/>
          <p:cNvSpPr/>
          <p:nvPr/>
        </p:nvSpPr>
        <p:spPr>
          <a:xfrm rot="18759445">
            <a:off x="2807709" y="2988750"/>
            <a:ext cx="7953650" cy="1107996"/>
          </a:xfrm>
          <a:prstGeom prst="rect">
            <a:avLst/>
          </a:prstGeom>
          <a:noFill/>
        </p:spPr>
        <p:txBody>
          <a:bodyPr wrap="square" lIns="91440" tIns="45720" rIns="91440" bIns="45720">
            <a:spAutoFit/>
          </a:bodyPr>
          <a:lstStyle/>
          <a:p>
            <a:pPr algn="ctr"/>
            <a:r>
              <a:rPr lang="tr-TR" sz="6600" b="0" cap="none" spc="0" dirty="0" smtClean="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rPr>
              <a:t>ÖRNEKTİR</a:t>
            </a:r>
            <a:endParaRPr lang="tr-TR" sz="6600" b="0" cap="none" spc="0" dirty="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endParaRPr>
          </a:p>
        </p:txBody>
      </p:sp>
    </p:spTree>
    <p:extLst>
      <p:ext uri="{BB962C8B-B14F-4D97-AF65-F5344CB8AC3E}">
        <p14:creationId xmlns:p14="http://schemas.microsoft.com/office/powerpoint/2010/main" val="1340625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30412" y="747742"/>
            <a:ext cx="9917891" cy="5570628"/>
          </a:xfrm>
          <a:prstGeom prst="rect">
            <a:avLst/>
          </a:prstGeom>
          <a:solidFill>
            <a:schemeClr val="bg1"/>
          </a:solidFill>
        </p:spPr>
        <p:txBody>
          <a:bodyPr wrap="square">
            <a:spAutoFit/>
          </a:bodyPr>
          <a:lstStyle/>
          <a:p>
            <a:pPr algn="just" fontAlgn="base">
              <a:lnSpc>
                <a:spcPct val="107000"/>
              </a:lnSpc>
              <a:spcAft>
                <a:spcPts val="800"/>
              </a:spcAft>
            </a:pP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ÖN </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 </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KONUSU:</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R="412750"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iddialar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esas</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alınmak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suretiyle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yetkili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merciler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tarafından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yapılmak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üzere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verilen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onaylara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istinaden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konuları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marR="412750" algn="just" fontAlgn="base">
              <a:lnSpc>
                <a:spcPct val="107000"/>
              </a:lnSpc>
              <a:spcAft>
                <a:spcPts val="1125"/>
              </a:spcAft>
            </a:pPr>
            <a:r>
              <a:rPr lang="tr-TR"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KAPSAM DIŞI BIRAKILAN KİŞİ VE KONULAR: </a:t>
            </a:r>
            <a:endPar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marR="412750"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ön inceleme onayında belirtilmeyen kişi veya konular yazılmalı, bunlar için ayrıca işlem yapılmak </a:t>
            </a:r>
            <a:r>
              <a:rPr lang="tr-TR" dirty="0" err="1"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üsere</a:t>
            </a:r>
            <a:r>
              <a:rPr lang="tr-TR"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tevdi raporu düzenlenmelidir.</a:t>
            </a:r>
            <a:r>
              <a:rPr lang="en-US"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HAKKINDA </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ÖN İNCELEME </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YAPILANLARIN</a:t>
            </a:r>
            <a:r>
              <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VARSA </a:t>
            </a:r>
            <a:r>
              <a:rPr lang="tr-TR"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TANIKLARIN</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İFADELERİ: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hakkında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yapılanların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ifadeleri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da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ifade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özetleri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 VE TAHLİL</a:t>
            </a:r>
            <a:r>
              <a:rPr lang="en-US"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b="1" dirty="0" smtClean="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fontAlgn="base"/>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ön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sırasında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elde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edilen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bilgi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belge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tanık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görevlilerin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ifadeleri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karşısında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eylemin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suç</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teşkil</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edip</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etmediği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mevcut</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yasalarla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değerlendirilmek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suretiyle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tahlili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pPr fontAlgn="base"/>
            <a:r>
              <a:rPr lang="en-US"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SONUÇ :</a:t>
            </a:r>
            <a:endParaRPr lang="tr-TR"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(Bu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tahlil</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bölümüne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dayanarak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soruşturma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izni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vermeye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yetkili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merciin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gerekçeli</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kararına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dayanak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teşkil</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edecek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nitelikte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varılan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kanaat</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Ayrıca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inceleme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konularının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birden</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fazla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olması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durumunda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her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bölüm</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ayrı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ayrı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numaralandırılarak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“GENEL SONUÇ”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başlığı</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altında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bir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arada</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görülecek</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şekilde</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444444"/>
                </a:solidFill>
                <a:latin typeface="Times New Roman" panose="02020603050405020304" pitchFamily="18" charset="0"/>
                <a:ea typeface="Calibri" panose="020F0502020204030204" pitchFamily="34" charset="0"/>
                <a:cs typeface="Times New Roman" panose="02020603050405020304" pitchFamily="18" charset="0"/>
              </a:rPr>
              <a:t>yazılmalıdır</a:t>
            </a:r>
            <a:r>
              <a:rPr lang="en-US"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a:t>
            </a:r>
            <a:endParaRPr lang="tr-TR" dirty="0">
              <a:solidFill>
                <a:srgbClr val="44444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Altbilgi Yer Tutucusu 1"/>
          <p:cNvSpPr>
            <a:spLocks noGrp="1"/>
          </p:cNvSpPr>
          <p:nvPr>
            <p:ph type="ftr" sz="quarter" idx="11"/>
          </p:nvPr>
        </p:nvSpPr>
        <p:spPr>
          <a:xfrm>
            <a:off x="7298724" y="6492875"/>
            <a:ext cx="4349579"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48</a:t>
            </a:fld>
            <a:endParaRPr lang="en-US" dirty="0"/>
          </a:p>
        </p:txBody>
      </p:sp>
      <p:sp>
        <p:nvSpPr>
          <p:cNvPr id="6" name="Akış Çizelgesi: Birleştir 5"/>
          <p:cNvSpPr/>
          <p:nvPr/>
        </p:nvSpPr>
        <p:spPr>
          <a:xfrm>
            <a:off x="5990817" y="247183"/>
            <a:ext cx="408394" cy="43553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effectLst>
                  <a:outerShdw blurRad="38100" dist="38100" dir="2700000" algn="tl">
                    <a:srgbClr val="000000">
                      <a:alpha val="43137"/>
                    </a:srgbClr>
                  </a:outerShdw>
                </a:effectLst>
              </a:rPr>
              <a:t>!</a:t>
            </a:r>
            <a:endParaRPr lang="tr-TR" sz="3600" b="1" dirty="0">
              <a:effectLst>
                <a:outerShdw blurRad="38100" dist="38100" dir="2700000" algn="tl">
                  <a:srgbClr val="000000">
                    <a:alpha val="43137"/>
                  </a:srgbClr>
                </a:outerShdw>
              </a:effectLst>
            </a:endParaRPr>
          </a:p>
        </p:txBody>
      </p:sp>
      <p:sp>
        <p:nvSpPr>
          <p:cNvPr id="7" name="Dikdörtgen 6"/>
          <p:cNvSpPr/>
          <p:nvPr/>
        </p:nvSpPr>
        <p:spPr>
          <a:xfrm rot="18759445">
            <a:off x="2807709" y="2988750"/>
            <a:ext cx="7953650" cy="1107996"/>
          </a:xfrm>
          <a:prstGeom prst="rect">
            <a:avLst/>
          </a:prstGeom>
          <a:noFill/>
        </p:spPr>
        <p:txBody>
          <a:bodyPr wrap="square" lIns="91440" tIns="45720" rIns="91440" bIns="45720">
            <a:spAutoFit/>
          </a:bodyPr>
          <a:lstStyle/>
          <a:p>
            <a:pPr algn="ctr"/>
            <a:r>
              <a:rPr lang="tr-TR" sz="6600" b="0" cap="none" spc="0" dirty="0" smtClean="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rPr>
              <a:t>ÖRNEKTİR</a:t>
            </a:r>
            <a:endParaRPr lang="tr-TR" sz="6600" b="0" cap="none" spc="0" dirty="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endParaRPr>
          </a:p>
        </p:txBody>
      </p:sp>
    </p:spTree>
    <p:extLst>
      <p:ext uri="{BB962C8B-B14F-4D97-AF65-F5344CB8AC3E}">
        <p14:creationId xmlns:p14="http://schemas.microsoft.com/office/powerpoint/2010/main" val="1885445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6829168" y="6193473"/>
            <a:ext cx="4345115" cy="365125"/>
          </a:xfrm>
        </p:spPr>
        <p:txBody>
          <a:bodyPr/>
          <a:lstStyle/>
          <a:p>
            <a:r>
              <a:rPr lang="en-US" dirty="0" smtClean="0"/>
              <a:t>T.C. KASTAMONU VALİLİĞİ   /   İNCELEME ARAŞTIRMA SORUŞTURMA REHBERİ</a:t>
            </a:r>
            <a:endParaRPr lang="en-US" dirty="0"/>
          </a:p>
        </p:txBody>
      </p:sp>
      <p:graphicFrame>
        <p:nvGraphicFramePr>
          <p:cNvPr id="6" name="Tablo 5"/>
          <p:cNvGraphicFramePr>
            <a:graphicFrameLocks noGrp="1"/>
          </p:cNvGraphicFramePr>
          <p:nvPr>
            <p:extLst>
              <p:ext uri="{D42A27DB-BD31-4B8C-83A1-F6EECF244321}">
                <p14:modId xmlns:p14="http://schemas.microsoft.com/office/powerpoint/2010/main" val="144317766"/>
              </p:ext>
            </p:extLst>
          </p:nvPr>
        </p:nvGraphicFramePr>
        <p:xfrm>
          <a:off x="2324040" y="700977"/>
          <a:ext cx="8426338" cy="5287931"/>
        </p:xfrm>
        <a:graphic>
          <a:graphicData uri="http://schemas.openxmlformats.org/drawingml/2006/table">
            <a:tbl>
              <a:tblPr>
                <a:tableStyleId>{5C22544A-7EE6-4342-B048-85BDC9FD1C3A}</a:tableStyleId>
              </a:tblPr>
              <a:tblGrid>
                <a:gridCol w="8426338">
                  <a:extLst>
                    <a:ext uri="{9D8B030D-6E8A-4147-A177-3AD203B41FA5}">
                      <a16:colId xmlns:a16="http://schemas.microsoft.com/office/drawing/2014/main" val="356244405"/>
                    </a:ext>
                  </a:extLst>
                </a:gridCol>
              </a:tblGrid>
              <a:tr h="5287931">
                <a:tc>
                  <a:txBody>
                    <a:bodyPr/>
                    <a:lstStyle/>
                    <a:p>
                      <a:pPr algn="ctr" fontAlgn="base">
                        <a:lnSpc>
                          <a:spcPct val="107000"/>
                        </a:lnSpc>
                        <a:spcAft>
                          <a:spcPts val="1125"/>
                        </a:spcAft>
                      </a:pPr>
                      <a:r>
                        <a:rPr lang="tr-TR" sz="1200" dirty="0" smtClean="0">
                          <a:effectLst/>
                          <a:latin typeface="Times New Roman" panose="02020603050405020304" pitchFamily="18" charset="0"/>
                          <a:cs typeface="Times New Roman" panose="02020603050405020304" pitchFamily="18" charset="0"/>
                        </a:rPr>
                        <a:t>T</a:t>
                      </a:r>
                      <a:r>
                        <a:rPr lang="en-US" sz="1200" dirty="0" smtClean="0">
                          <a:effectLst/>
                          <a:latin typeface="Times New Roman" panose="02020603050405020304" pitchFamily="18" charset="0"/>
                          <a:cs typeface="Times New Roman" panose="02020603050405020304" pitchFamily="18" charset="0"/>
                        </a:rPr>
                        <a:t>.C</a:t>
                      </a:r>
                      <a:r>
                        <a:rPr lang="en-US"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cs typeface="Times New Roman" panose="02020603050405020304" pitchFamily="18" charset="0"/>
                      </a:endParaRPr>
                    </a:p>
                    <a:p>
                      <a:pPr algn="ctr" fontAlgn="base">
                        <a:lnSpc>
                          <a:spcPct val="107000"/>
                        </a:lnSpc>
                        <a:spcAft>
                          <a:spcPts val="1125"/>
                        </a:spcAft>
                      </a:pPr>
                      <a:r>
                        <a:rPr lang="en-US" sz="1200" dirty="0">
                          <a:effectLst/>
                          <a:latin typeface="Times New Roman" panose="02020603050405020304" pitchFamily="18" charset="0"/>
                          <a:cs typeface="Times New Roman" panose="02020603050405020304" pitchFamily="18" charset="0"/>
                        </a:rPr>
                        <a:t>İÇİŞLERİ </a:t>
                      </a:r>
                      <a:r>
                        <a:rPr lang="en-US" sz="1200" dirty="0" smtClean="0">
                          <a:effectLst/>
                          <a:latin typeface="Times New Roman" panose="02020603050405020304" pitchFamily="18" charset="0"/>
                          <a:cs typeface="Times New Roman" panose="02020603050405020304" pitchFamily="18" charset="0"/>
                        </a:rPr>
                        <a:t>BAKANLIĞI</a:t>
                      </a:r>
                      <a:endParaRPr lang="tr-TR" sz="1200" dirty="0" smtClean="0">
                        <a:effectLst/>
                        <a:latin typeface="Times New Roman" panose="02020603050405020304" pitchFamily="18" charset="0"/>
                        <a:cs typeface="Times New Roman" panose="02020603050405020304" pitchFamily="18" charset="0"/>
                      </a:endParaRPr>
                    </a:p>
                    <a:p>
                      <a:pPr algn="l" fontAlgn="base">
                        <a:lnSpc>
                          <a:spcPct val="107000"/>
                        </a:lnSpc>
                        <a:spcAft>
                          <a:spcPts val="1125"/>
                        </a:spcAft>
                      </a:pPr>
                      <a:r>
                        <a:rPr lang="tr-TR" sz="1200" dirty="0" smtClean="0">
                          <a:effectLst/>
                          <a:latin typeface="Times New Roman" panose="02020603050405020304" pitchFamily="18" charset="0"/>
                          <a:cs typeface="Times New Roman" panose="02020603050405020304" pitchFamily="18" charset="0"/>
                        </a:rPr>
                        <a:t>Karar Sayısı:</a:t>
                      </a:r>
                    </a:p>
                    <a:p>
                      <a:pPr algn="l" fontAlgn="base">
                        <a:lnSpc>
                          <a:spcPct val="107000"/>
                        </a:lnSpc>
                        <a:spcAft>
                          <a:spcPts val="1125"/>
                        </a:spcAft>
                      </a:pPr>
                      <a:r>
                        <a:rPr lang="tr-TR" sz="1200" dirty="0" smtClean="0">
                          <a:effectLst/>
                          <a:latin typeface="Times New Roman" panose="02020603050405020304" pitchFamily="18" charset="0"/>
                          <a:cs typeface="Times New Roman" panose="02020603050405020304" pitchFamily="18" charset="0"/>
                        </a:rPr>
                        <a:t>Karar tarihi:</a:t>
                      </a:r>
                    </a:p>
                    <a:p>
                      <a:pPr algn="l" fontAlgn="base">
                        <a:lnSpc>
                          <a:spcPct val="107000"/>
                        </a:lnSpc>
                        <a:spcAft>
                          <a:spcPts val="1125"/>
                        </a:spcAft>
                      </a:pPr>
                      <a:endParaRPr lang="tr-TR" sz="1200" dirty="0">
                        <a:effectLst/>
                        <a:latin typeface="Times New Roman" panose="02020603050405020304" pitchFamily="18" charset="0"/>
                        <a:cs typeface="Times New Roman" panose="02020603050405020304" pitchFamily="18" charset="0"/>
                      </a:endParaRPr>
                    </a:p>
                    <a:p>
                      <a:pPr algn="l" fontAlgn="base">
                        <a:lnSpc>
                          <a:spcPct val="107000"/>
                        </a:lnSpc>
                        <a:spcAft>
                          <a:spcPts val="1125"/>
                        </a:spcAft>
                      </a:pPr>
                      <a:r>
                        <a:rPr lang="en-US" sz="1200" b="1" u="sng" dirty="0" smtClean="0">
                          <a:effectLst/>
                          <a:latin typeface="Times New Roman" panose="02020603050405020304" pitchFamily="18" charset="0"/>
                          <a:cs typeface="Times New Roman" panose="02020603050405020304" pitchFamily="18" charset="0"/>
                        </a:rPr>
                        <a:t>HAKKINDA </a:t>
                      </a:r>
                      <a:r>
                        <a:rPr lang="tr-TR" sz="1200" b="1" u="sng" dirty="0" smtClean="0">
                          <a:effectLst/>
                          <a:latin typeface="Times New Roman" panose="02020603050405020304" pitchFamily="18" charset="0"/>
                          <a:cs typeface="Times New Roman" panose="02020603050405020304" pitchFamily="18" charset="0"/>
                        </a:rPr>
                        <a:t>ÖN </a:t>
                      </a:r>
                      <a:r>
                        <a:rPr lang="en-US" sz="1200" b="1" u="sng" dirty="0" smtClean="0">
                          <a:effectLst/>
                          <a:latin typeface="Times New Roman" panose="02020603050405020304" pitchFamily="18" charset="0"/>
                          <a:cs typeface="Times New Roman" panose="02020603050405020304" pitchFamily="18" charset="0"/>
                        </a:rPr>
                        <a:t>İNCELEME YAPILAN</a:t>
                      </a:r>
                      <a:r>
                        <a:rPr lang="tr-TR" sz="1200" b="1" u="sng" dirty="0" smtClean="0">
                          <a:effectLst/>
                          <a:latin typeface="Times New Roman" panose="02020603050405020304" pitchFamily="18" charset="0"/>
                          <a:cs typeface="Times New Roman" panose="02020603050405020304" pitchFamily="18" charset="0"/>
                        </a:rPr>
                        <a:t>  </a:t>
                      </a:r>
                      <a:r>
                        <a:rPr lang="en-US" sz="1200" b="1" u="sng" dirty="0" smtClean="0">
                          <a:effectLst/>
                          <a:latin typeface="Times New Roman" panose="02020603050405020304" pitchFamily="18" charset="0"/>
                          <a:cs typeface="Times New Roman" panose="02020603050405020304" pitchFamily="18" charset="0"/>
                        </a:rPr>
                        <a:t>:</a:t>
                      </a:r>
                      <a:r>
                        <a:rPr lang="tr-TR" sz="1200" b="1" u="sng" dirty="0" smtClean="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Adı Soyadı T.C. Kimlik No. Görevi Görev Yeri Adresinin yazılması gerekir</a:t>
                      </a:r>
                      <a:endParaRPr lang="tr-TR" sz="1200" dirty="0">
                        <a:effectLst/>
                        <a:latin typeface="Times New Roman" panose="02020603050405020304" pitchFamily="18" charset="0"/>
                        <a:cs typeface="Times New Roman" panose="02020603050405020304" pitchFamily="18" charset="0"/>
                      </a:endParaRPr>
                    </a:p>
                    <a:p>
                      <a:pPr algn="l" fontAlgn="base">
                        <a:lnSpc>
                          <a:spcPct val="107000"/>
                        </a:lnSpc>
                        <a:spcAft>
                          <a:spcPts val="1125"/>
                        </a:spcAft>
                      </a:pPr>
                      <a:r>
                        <a:rPr lang="en-US" sz="1200" b="1" u="sng" dirty="0">
                          <a:effectLst/>
                          <a:latin typeface="Times New Roman" panose="02020603050405020304" pitchFamily="18" charset="0"/>
                          <a:cs typeface="Times New Roman" panose="02020603050405020304" pitchFamily="18" charset="0"/>
                        </a:rPr>
                        <a:t>İDDİA                                               </a:t>
                      </a:r>
                      <a:r>
                        <a:rPr lang="tr-TR" sz="1200" b="1" u="sng" dirty="0" smtClean="0">
                          <a:effectLst/>
                          <a:latin typeface="Times New Roman" panose="02020603050405020304" pitchFamily="18" charset="0"/>
                          <a:cs typeface="Times New Roman" panose="02020603050405020304" pitchFamily="18" charset="0"/>
                        </a:rPr>
                        <a:t>  </a:t>
                      </a:r>
                      <a:r>
                        <a:rPr lang="en-US" sz="1200" b="1" u="sng" dirty="0">
                          <a:effectLst/>
                          <a:latin typeface="Times New Roman" panose="02020603050405020304" pitchFamily="18" charset="0"/>
                          <a:cs typeface="Times New Roman" panose="02020603050405020304" pitchFamily="18" charset="0"/>
                        </a:rPr>
                        <a:t>  </a:t>
                      </a:r>
                      <a:r>
                        <a:rPr lang="en-US" sz="1200" b="1" u="sng" dirty="0" smtClean="0">
                          <a:effectLst/>
                          <a:latin typeface="Times New Roman" panose="02020603050405020304" pitchFamily="18" charset="0"/>
                          <a:cs typeface="Times New Roman" panose="02020603050405020304" pitchFamily="18" charset="0"/>
                        </a:rPr>
                        <a:t>:</a:t>
                      </a:r>
                      <a:r>
                        <a:rPr lang="tr-TR" sz="1200" b="1" u="sng" dirty="0" smtClean="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Ön inceleme yapılan konu</a:t>
                      </a:r>
                      <a:r>
                        <a:rPr lang="tr-TR" sz="1200" baseline="0" dirty="0" smtClean="0">
                          <a:effectLst/>
                          <a:latin typeface="Times New Roman" panose="02020603050405020304" pitchFamily="18" charset="0"/>
                          <a:cs typeface="Times New Roman" panose="02020603050405020304" pitchFamily="18" charset="0"/>
                        </a:rPr>
                        <a:t> ile ilgili iddiaların özet olarak tek paragraf halinde yazılması gerekir.</a:t>
                      </a:r>
                      <a:endParaRPr lang="tr-TR" sz="1200" dirty="0">
                        <a:effectLst/>
                        <a:latin typeface="Times New Roman" panose="02020603050405020304" pitchFamily="18" charset="0"/>
                        <a:cs typeface="Times New Roman" panose="02020603050405020304" pitchFamily="18" charset="0"/>
                      </a:endParaRPr>
                    </a:p>
                    <a:p>
                      <a:pPr algn="l" fontAlgn="base">
                        <a:lnSpc>
                          <a:spcPct val="107000"/>
                        </a:lnSpc>
                        <a:spcAft>
                          <a:spcPts val="1125"/>
                        </a:spcAft>
                      </a:pPr>
                      <a:r>
                        <a:rPr lang="en-US" sz="1200" b="1" u="sng" dirty="0">
                          <a:effectLst/>
                          <a:latin typeface="Times New Roman" panose="02020603050405020304" pitchFamily="18" charset="0"/>
                          <a:cs typeface="Times New Roman" panose="02020603050405020304" pitchFamily="18" charset="0"/>
                        </a:rPr>
                        <a:t>OLAY YERİ VE TARİHİ                </a:t>
                      </a:r>
                      <a:r>
                        <a:rPr lang="tr-TR" sz="1200" b="1" u="sng" dirty="0" smtClean="0">
                          <a:effectLst/>
                          <a:latin typeface="Times New Roman" panose="02020603050405020304" pitchFamily="18" charset="0"/>
                          <a:cs typeface="Times New Roman" panose="02020603050405020304" pitchFamily="18" charset="0"/>
                        </a:rPr>
                        <a:t>    </a:t>
                      </a:r>
                      <a:r>
                        <a:rPr lang="en-US" sz="1200" b="1" u="sng" dirty="0" smtClean="0">
                          <a:effectLst/>
                          <a:latin typeface="Times New Roman" panose="02020603050405020304" pitchFamily="18" charset="0"/>
                          <a:cs typeface="Times New Roman" panose="02020603050405020304" pitchFamily="18" charset="0"/>
                        </a:rPr>
                        <a:t> :</a:t>
                      </a:r>
                      <a:r>
                        <a:rPr lang="tr-TR" sz="1200" b="1" u="sng" dirty="0" smtClean="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İddia konusunun tarihi ve yeri yazılmalıdır</a:t>
                      </a:r>
                      <a:endParaRPr lang="tr-TR" sz="1200" dirty="0">
                        <a:effectLst/>
                        <a:latin typeface="Times New Roman" panose="02020603050405020304" pitchFamily="18" charset="0"/>
                        <a:cs typeface="Times New Roman" panose="02020603050405020304" pitchFamily="18" charset="0"/>
                      </a:endParaRPr>
                    </a:p>
                    <a:p>
                      <a:pPr algn="l" fontAlgn="base">
                        <a:lnSpc>
                          <a:spcPct val="107000"/>
                        </a:lnSpc>
                        <a:spcAft>
                          <a:spcPts val="1125"/>
                        </a:spcAft>
                      </a:pPr>
                      <a:r>
                        <a:rPr lang="en-US" sz="1200" b="1" u="sng" dirty="0">
                          <a:effectLst/>
                          <a:latin typeface="Times New Roman" panose="02020603050405020304" pitchFamily="18" charset="0"/>
                          <a:cs typeface="Times New Roman" panose="02020603050405020304" pitchFamily="18" charset="0"/>
                        </a:rPr>
                        <a:t>OLAYIN ÖĞRENİLME TARİHİ    </a:t>
                      </a:r>
                      <a:r>
                        <a:rPr lang="tr-TR" sz="1200" b="1" u="sng" dirty="0" smtClean="0">
                          <a:effectLst/>
                          <a:latin typeface="Times New Roman" panose="02020603050405020304" pitchFamily="18" charset="0"/>
                          <a:cs typeface="Times New Roman" panose="02020603050405020304" pitchFamily="18" charset="0"/>
                        </a:rPr>
                        <a:t>    </a:t>
                      </a:r>
                      <a:r>
                        <a:rPr lang="en-US" sz="1200" b="1" u="sng" dirty="0" smtClean="0">
                          <a:effectLst/>
                          <a:latin typeface="Times New Roman" panose="02020603050405020304" pitchFamily="18" charset="0"/>
                          <a:cs typeface="Times New Roman" panose="02020603050405020304" pitchFamily="18" charset="0"/>
                        </a:rPr>
                        <a:t> :</a:t>
                      </a:r>
                      <a:r>
                        <a:rPr lang="tr-TR" sz="1200" b="1" u="sng" dirty="0" smtClean="0">
                          <a:effectLst/>
                          <a:latin typeface="Times New Roman" panose="02020603050405020304" pitchFamily="18" charset="0"/>
                          <a:cs typeface="Times New Roman" panose="02020603050405020304" pitchFamily="18" charset="0"/>
                        </a:rPr>
                        <a:t> </a:t>
                      </a:r>
                      <a:r>
                        <a:rPr lang="tr-TR" sz="1200" dirty="0" smtClean="0">
                          <a:effectLst/>
                          <a:latin typeface="Times New Roman" panose="02020603050405020304" pitchFamily="18" charset="0"/>
                          <a:cs typeface="Times New Roman" panose="02020603050405020304" pitchFamily="18" charset="0"/>
                        </a:rPr>
                        <a:t>Olayın öğrenme tarihi yazılmalıdır.</a:t>
                      </a:r>
                      <a:endParaRPr lang="tr-TR" sz="1200" dirty="0">
                        <a:effectLst/>
                        <a:latin typeface="Times New Roman" panose="02020603050405020304" pitchFamily="18" charset="0"/>
                        <a:cs typeface="Times New Roman" panose="02020603050405020304" pitchFamily="18" charset="0"/>
                      </a:endParaRPr>
                    </a:p>
                    <a:p>
                      <a:pPr algn="l" fontAlgn="base">
                        <a:lnSpc>
                          <a:spcPct val="107000"/>
                        </a:lnSpc>
                        <a:spcAft>
                          <a:spcPts val="1125"/>
                        </a:spcAft>
                      </a:pPr>
                      <a:r>
                        <a:rPr lang="en-US" sz="1200" b="1" u="sng" dirty="0" smtClean="0">
                          <a:effectLst/>
                          <a:latin typeface="Times New Roman" panose="02020603050405020304" pitchFamily="18" charset="0"/>
                          <a:cs typeface="Times New Roman" panose="02020603050405020304" pitchFamily="18" charset="0"/>
                        </a:rPr>
                        <a:t>KARAR</a:t>
                      </a:r>
                      <a:r>
                        <a:rPr lang="tr-TR" sz="1200" b="1" u="sng" dirty="0" smtClean="0">
                          <a:effectLst/>
                          <a:latin typeface="Times New Roman" panose="02020603050405020304" pitchFamily="18" charset="0"/>
                          <a:cs typeface="Times New Roman" panose="02020603050405020304" pitchFamily="18" charset="0"/>
                        </a:rPr>
                        <a:t>                                                 : </a:t>
                      </a:r>
                      <a:r>
                        <a:rPr lang="tr-TR" sz="1200" dirty="0" smtClean="0">
                          <a:effectLst/>
                          <a:latin typeface="Times New Roman" panose="02020603050405020304" pitchFamily="18" charset="0"/>
                          <a:cs typeface="Times New Roman" panose="02020603050405020304" pitchFamily="18" charset="0"/>
                        </a:rPr>
                        <a:t>Ön İnceleme Raporunda</a:t>
                      </a:r>
                      <a:r>
                        <a:rPr lang="tr-TR" sz="1200" baseline="0" dirty="0" smtClean="0">
                          <a:effectLst/>
                          <a:latin typeface="Times New Roman" panose="02020603050405020304" pitchFamily="18" charset="0"/>
                          <a:cs typeface="Times New Roman" panose="02020603050405020304" pitchFamily="18" charset="0"/>
                        </a:rPr>
                        <a:t> belirtilen değerlendirme ve sonuç bölümlerinin gerekçe ve önemli detaylarıyla birlikte yazılıp, sonucunda 4483 sayılı Kanun’un 6. maddesi gereğince </a:t>
                      </a:r>
                      <a:r>
                        <a:rPr lang="tr-TR" sz="1200" kern="1200" baseline="0" dirty="0" smtClean="0">
                          <a:solidFill>
                            <a:schemeClr val="dk1"/>
                          </a:solidFill>
                          <a:effectLst/>
                          <a:latin typeface="Times New Roman" panose="02020603050405020304" pitchFamily="18" charset="0"/>
                          <a:ea typeface="+mn-ea"/>
                          <a:cs typeface="Times New Roman" panose="02020603050405020304" pitchFamily="18" charset="0"/>
                        </a:rPr>
                        <a:t>soruşturma izni verilmesine veya verilmemesine karar verir. Bu kararlarda gerekçe gösterilmesi zorunludur.</a:t>
                      </a:r>
                    </a:p>
                    <a:p>
                      <a:pPr algn="l" fontAlgn="base">
                        <a:lnSpc>
                          <a:spcPct val="107000"/>
                        </a:lnSpc>
                        <a:spcAft>
                          <a:spcPts val="1125"/>
                        </a:spcAft>
                      </a:pPr>
                      <a:endParaRPr lang="tr-TR" sz="1200" kern="1200" baseline="0" dirty="0">
                        <a:solidFill>
                          <a:schemeClr val="dk1"/>
                        </a:solidFill>
                        <a:effectLst/>
                        <a:latin typeface="Times New Roman" panose="02020603050405020304" pitchFamily="18" charset="0"/>
                        <a:ea typeface="+mn-ea"/>
                        <a:cs typeface="Times New Roman" panose="02020603050405020304" pitchFamily="18" charset="0"/>
                      </a:endParaRPr>
                    </a:p>
                    <a:p>
                      <a:pPr algn="l" fontAlgn="base">
                        <a:lnSpc>
                          <a:spcPct val="107000"/>
                        </a:lnSpc>
                        <a:spcAft>
                          <a:spcPts val="1125"/>
                        </a:spcAft>
                      </a:pPr>
                      <a:r>
                        <a:rPr lang="tr-TR" sz="120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YETKİLİ MERCİ</a:t>
                      </a:r>
                      <a:r>
                        <a:rPr lang="tr-TR" sz="1200" dirty="0" smtClean="0">
                          <a:effectLst/>
                          <a:latin typeface="Times New Roman" panose="02020603050405020304" pitchFamily="18" charset="0"/>
                          <a:cs typeface="Times New Roman" panose="02020603050405020304" pitchFamily="18" charset="0"/>
                        </a:rPr>
                        <a:t> (Karar Veren)</a:t>
                      </a:r>
                      <a:endParaRPr lang="tr-TR" sz="1200" dirty="0">
                        <a:effectLst/>
                        <a:latin typeface="Times New Roman" panose="02020603050405020304" pitchFamily="18" charset="0"/>
                        <a:cs typeface="Times New Roman" panose="02020603050405020304" pitchFamily="18" charset="0"/>
                      </a:endParaRPr>
                    </a:p>
                    <a:p>
                      <a:pPr algn="l" fontAlgn="base">
                        <a:lnSpc>
                          <a:spcPct val="107000"/>
                        </a:lnSpc>
                        <a:spcAft>
                          <a:spcPts val="1125"/>
                        </a:spcAft>
                      </a:pPr>
                      <a:r>
                        <a:rPr lang="tr-TR" sz="120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a:t>
                      </a:r>
                      <a:r>
                        <a:rPr lang="en-US" sz="1200" dirty="0" err="1">
                          <a:effectLst/>
                          <a:latin typeface="Times New Roman" panose="02020603050405020304" pitchFamily="18" charset="0"/>
                          <a:cs typeface="Times New Roman" panose="02020603050405020304" pitchFamily="18" charset="0"/>
                        </a:rPr>
                        <a:t>Adı-Soyadı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ve</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Görev</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Unvanı</a:t>
                      </a:r>
                      <a:r>
                        <a:rPr lang="en-US" sz="1200" dirty="0" smtClean="0">
                          <a:effectLst/>
                          <a:latin typeface="Times New Roman" panose="02020603050405020304" pitchFamily="18" charset="0"/>
                          <a:cs typeface="Times New Roman" panose="02020603050405020304" pitchFamily="18" charset="0"/>
                        </a:rPr>
                        <a:t>)</a:t>
                      </a:r>
                      <a:endParaRPr lang="tr-TR" sz="1200" dirty="0" smtClean="0">
                        <a:effectLst/>
                        <a:latin typeface="Times New Roman" panose="02020603050405020304" pitchFamily="18" charset="0"/>
                        <a:cs typeface="Times New Roman" panose="02020603050405020304" pitchFamily="18" charset="0"/>
                      </a:endParaRPr>
                    </a:p>
                    <a:p>
                      <a:pPr algn="l" fontAlgn="base">
                        <a:lnSpc>
                          <a:spcPct val="107000"/>
                        </a:lnSpc>
                        <a:spcAft>
                          <a:spcPts val="1125"/>
                        </a:spcAft>
                      </a:pPr>
                      <a:r>
                        <a:rPr kumimoji="0" lang="tr-TR" altLang="tr-TR"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tr-TR"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İmza-Mühü</a:t>
                      </a:r>
                      <a:r>
                        <a:rPr kumimoji="0" lang="tr-TR" altLang="tr-TR"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9535" marR="89535" marT="0" marB="0">
                    <a:solidFill>
                      <a:schemeClr val="bg1"/>
                    </a:solidFill>
                  </a:tcPr>
                </a:tc>
                <a:extLst>
                  <a:ext uri="{0D108BD9-81ED-4DB2-BD59-A6C34878D82A}">
                    <a16:rowId xmlns:a16="http://schemas.microsoft.com/office/drawing/2014/main" val="2541114852"/>
                  </a:ext>
                </a:extLst>
              </a:tr>
            </a:tbl>
          </a:graphicData>
        </a:graphic>
      </p:graphicFrame>
      <p:sp>
        <p:nvSpPr>
          <p:cNvPr id="7" name="Rectangle 1"/>
          <p:cNvSpPr>
            <a:spLocks noChangeArrowheads="1"/>
          </p:cNvSpPr>
          <p:nvPr/>
        </p:nvSpPr>
        <p:spPr bwMode="auto">
          <a:xfrm>
            <a:off x="1065451" y="-15520"/>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smtClean="0">
                <a:ln>
                  <a:noFill/>
                </a:ln>
                <a:solidFill>
                  <a:schemeClr val="tx1"/>
                </a:solidFill>
                <a:effectLst/>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Diyagram 7"/>
          <p:cNvGraphicFramePr/>
          <p:nvPr>
            <p:extLst>
              <p:ext uri="{D42A27DB-BD31-4B8C-83A1-F6EECF244321}">
                <p14:modId xmlns:p14="http://schemas.microsoft.com/office/powerpoint/2010/main" val="4255746370"/>
              </p:ext>
            </p:extLst>
          </p:nvPr>
        </p:nvGraphicFramePr>
        <p:xfrm>
          <a:off x="1597892" y="133661"/>
          <a:ext cx="9576391" cy="427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49</a:t>
            </a:fld>
            <a:endParaRPr lang="en-US" dirty="0"/>
          </a:p>
        </p:txBody>
      </p:sp>
      <p:sp>
        <p:nvSpPr>
          <p:cNvPr id="9" name="Dikdörtgen 8"/>
          <p:cNvSpPr/>
          <p:nvPr/>
        </p:nvSpPr>
        <p:spPr>
          <a:xfrm rot="18759445">
            <a:off x="2807709" y="2988750"/>
            <a:ext cx="7953650" cy="1107996"/>
          </a:xfrm>
          <a:prstGeom prst="rect">
            <a:avLst/>
          </a:prstGeom>
          <a:noFill/>
        </p:spPr>
        <p:txBody>
          <a:bodyPr wrap="square" lIns="91440" tIns="45720" rIns="91440" bIns="45720">
            <a:spAutoFit/>
          </a:bodyPr>
          <a:lstStyle/>
          <a:p>
            <a:pPr algn="ctr"/>
            <a:r>
              <a:rPr lang="tr-TR" sz="6600" b="0" cap="none" spc="0" dirty="0" smtClean="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rPr>
              <a:t>ÖRNEKTİR</a:t>
            </a:r>
            <a:endParaRPr lang="tr-TR" sz="6600" b="0" cap="none" spc="0" dirty="0">
              <a:ln w="0"/>
              <a:solidFill>
                <a:srgbClr val="FFD1D1"/>
              </a:solidFill>
              <a:effectLst>
                <a:outerShdw blurRad="38100" dist="38100" dir="2700000" algn="tl">
                  <a:srgbClr val="000000">
                    <a:alpha val="43137"/>
                  </a:srgbClr>
                </a:outerShdw>
                <a:reflection blurRad="6350" stA="53000" endA="300" endPos="35500" dir="5400000" sy="-90000" algn="bl" rotWithShape="0"/>
              </a:effectLst>
              <a:latin typeface="Algerian" panose="04020705040A02060702" pitchFamily="82" charset="0"/>
            </a:endParaRPr>
          </a:p>
        </p:txBody>
      </p:sp>
    </p:spTree>
    <p:extLst>
      <p:ext uri="{BB962C8B-B14F-4D97-AF65-F5344CB8AC3E}">
        <p14:creationId xmlns:p14="http://schemas.microsoft.com/office/powerpoint/2010/main" val="2586609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883394208"/>
              </p:ext>
            </p:extLst>
          </p:nvPr>
        </p:nvGraphicFramePr>
        <p:xfrm>
          <a:off x="1828209" y="2710657"/>
          <a:ext cx="9221382"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1"/>
          </p:nvPr>
        </p:nvSpPr>
        <p:spPr>
          <a:xfrm>
            <a:off x="6746789" y="6135808"/>
            <a:ext cx="4302802" cy="365125"/>
          </a:xfrm>
        </p:spPr>
        <p:txBody>
          <a:bodyPr/>
          <a:lstStyle/>
          <a:p>
            <a:r>
              <a:rPr lang="en-US"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6" name="Diyagram 5"/>
          <p:cNvGraphicFramePr/>
          <p:nvPr>
            <p:extLst>
              <p:ext uri="{D42A27DB-BD31-4B8C-83A1-F6EECF244321}">
                <p14:modId xmlns:p14="http://schemas.microsoft.com/office/powerpoint/2010/main" val="998860353"/>
              </p:ext>
            </p:extLst>
          </p:nvPr>
        </p:nvGraphicFramePr>
        <p:xfrm>
          <a:off x="4926227" y="1309816"/>
          <a:ext cx="2570205" cy="11038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18210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smtClean="0">
                <a:effectLst>
                  <a:outerShdw blurRad="38100" dist="38100" dir="2700000" algn="tl">
                    <a:srgbClr val="000000">
                      <a:alpha val="43137"/>
                    </a:srgbClr>
                  </a:outerShdw>
                </a:effectLst>
                <a:hlinkClick r:id="rId2"/>
              </a:rPr>
              <a:t>4483 SAYILI KANUN</a:t>
            </a:r>
            <a:endParaRPr lang="tr-TR" b="1" dirty="0" smtClean="0">
              <a:effectLst>
                <a:outerShdw blurRad="38100" dist="38100" dir="2700000" algn="tl">
                  <a:srgbClr val="000000">
                    <a:alpha val="43137"/>
                  </a:srgbClr>
                </a:outerShdw>
              </a:effectLst>
            </a:endParaRPr>
          </a:p>
          <a:p>
            <a:r>
              <a:rPr lang="tr-TR" b="1" dirty="0" smtClean="0">
                <a:effectLst>
                  <a:outerShdw blurRad="38100" dist="38100" dir="2700000" algn="tl">
                    <a:srgbClr val="000000">
                      <a:alpha val="43137"/>
                    </a:srgbClr>
                  </a:outerShdw>
                </a:effectLst>
                <a:hlinkClick r:id="rId3"/>
              </a:rPr>
              <a:t>İÇİŞLERİ BAKANLIĞI (4483) YÖNERGESİ</a:t>
            </a:r>
            <a:endParaRPr lang="tr-TR" b="1" dirty="0" smtClean="0">
              <a:effectLst>
                <a:outerShdw blurRad="38100" dist="38100" dir="2700000" algn="tl">
                  <a:srgbClr val="000000">
                    <a:alpha val="43137"/>
                  </a:srgbClr>
                </a:outerShdw>
              </a:effectLst>
            </a:endParaRPr>
          </a:p>
          <a:p>
            <a:r>
              <a:rPr lang="tr-TR" b="1" dirty="0" smtClean="0">
                <a:effectLst>
                  <a:outerShdw blurRad="38100" dist="38100" dir="2700000" algn="tl">
                    <a:srgbClr val="000000">
                      <a:alpha val="43137"/>
                    </a:srgbClr>
                  </a:outerShdw>
                </a:effectLst>
                <a:hlinkClick r:id="rId4"/>
              </a:rPr>
              <a:t>657 SAYILI KANUN DİSİPLİN HÜKÜMLERİ</a:t>
            </a:r>
            <a:endParaRPr lang="tr-TR" b="1" dirty="0" smtClean="0">
              <a:effectLst>
                <a:outerShdw blurRad="38100" dist="38100" dir="2700000" algn="tl">
                  <a:srgbClr val="000000">
                    <a:alpha val="43137"/>
                  </a:srgbClr>
                </a:outerShdw>
              </a:effectLst>
            </a:endParaRPr>
          </a:p>
          <a:p>
            <a:r>
              <a:rPr lang="tr-TR" b="1" u="sng" dirty="0">
                <a:effectLst>
                  <a:outerShdw blurRad="38100" dist="38100" dir="2700000" algn="tl">
                    <a:srgbClr val="000000">
                      <a:alpha val="43137"/>
                    </a:srgbClr>
                  </a:outerShdw>
                </a:effectLst>
                <a:hlinkClick r:id="rId4"/>
              </a:rPr>
              <a:t>DEVLET MEMURLARI DİSİPLİN YÖNETMELİĞİ</a:t>
            </a:r>
            <a:endParaRPr lang="tr-TR" b="1" u="sng" dirty="0">
              <a:effectLst>
                <a:outerShdw blurRad="38100" dist="38100" dir="2700000" algn="tl">
                  <a:srgbClr val="000000">
                    <a:alpha val="43137"/>
                  </a:srgbClr>
                </a:outerShdw>
              </a:effectLst>
            </a:endParaRPr>
          </a:p>
          <a:p>
            <a:r>
              <a:rPr lang="tr-TR" b="1" dirty="0" smtClean="0">
                <a:effectLst>
                  <a:outerShdw blurRad="38100" dist="38100" dir="2700000" algn="tl">
                    <a:srgbClr val="000000">
                      <a:alpha val="43137"/>
                    </a:srgbClr>
                  </a:outerShdw>
                </a:effectLst>
                <a:hlinkClick r:id="rId5"/>
              </a:rPr>
              <a:t>BELGE-YAZIŞMA </a:t>
            </a:r>
            <a:r>
              <a:rPr lang="tr-TR" b="1" dirty="0">
                <a:effectLst>
                  <a:outerShdw blurRad="38100" dist="38100" dir="2700000" algn="tl">
                    <a:srgbClr val="000000">
                      <a:alpha val="43137"/>
                    </a:srgbClr>
                  </a:outerShdw>
                </a:effectLst>
                <a:hlinkClick r:id="rId5"/>
              </a:rPr>
              <a:t>VE İFADE TUTANAK ÖRNEKLERİ</a:t>
            </a:r>
            <a:endParaRPr lang="tr-TR" b="1" dirty="0">
              <a:effectLst>
                <a:outerShdw blurRad="38100" dist="38100" dir="2700000" algn="tl">
                  <a:srgbClr val="000000">
                    <a:alpha val="43137"/>
                  </a:srgbClr>
                </a:outerShdw>
              </a:effectLst>
            </a:endParaRPr>
          </a:p>
          <a:p>
            <a:endParaRPr lang="tr-TR" dirty="0" smtClean="0"/>
          </a:p>
          <a:p>
            <a:endParaRPr lang="tr-TR" dirty="0"/>
          </a:p>
          <a:p>
            <a:endParaRPr lang="tr-TR" dirty="0" smtClean="0"/>
          </a:p>
          <a:p>
            <a:endParaRPr lang="tr-TR" dirty="0"/>
          </a:p>
          <a:p>
            <a:endParaRPr lang="tr-TR" dirty="0" smtClean="0"/>
          </a:p>
        </p:txBody>
      </p:sp>
      <p:sp>
        <p:nvSpPr>
          <p:cNvPr id="4" name="Altbilgi Yer Tutucusu 3"/>
          <p:cNvSpPr>
            <a:spLocks noGrp="1"/>
          </p:cNvSpPr>
          <p:nvPr>
            <p:ph type="ftr" sz="quarter" idx="11"/>
          </p:nvPr>
        </p:nvSpPr>
        <p:spPr>
          <a:xfrm>
            <a:off x="6845643" y="6144196"/>
            <a:ext cx="4419256"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3792234920"/>
              </p:ext>
            </p:extLst>
          </p:nvPr>
        </p:nvGraphicFramePr>
        <p:xfrm>
          <a:off x="1688508" y="473060"/>
          <a:ext cx="9576391" cy="10624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5927860"/>
              </p:ext>
            </p:extLst>
          </p:nvPr>
        </p:nvGraphicFramePr>
        <p:xfrm>
          <a:off x="2412703" y="5271142"/>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076350075"/>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b="1" dirty="0" smtClean="0">
                          <a:solidFill>
                            <a:srgbClr val="FF0000"/>
                          </a:solidFill>
                        </a:rPr>
                        <a:t>Lütfen yukarıdaki linklerin açılabilmesi için İNTERNET BAĞLANTISINI kontrol ediniz. </a:t>
                      </a:r>
                    </a:p>
                  </a:txBody>
                  <a:tcPr>
                    <a:solidFill>
                      <a:schemeClr val="bg1"/>
                    </a:solidFill>
                  </a:tcPr>
                </a:tc>
                <a:extLst>
                  <a:ext uri="{0D108BD9-81ED-4DB2-BD59-A6C34878D82A}">
                    <a16:rowId xmlns:a16="http://schemas.microsoft.com/office/drawing/2014/main" val="935886450"/>
                  </a:ext>
                </a:extLst>
              </a:tr>
            </a:tbl>
          </a:graphicData>
        </a:graphic>
      </p:graphicFrame>
      <p:sp>
        <p:nvSpPr>
          <p:cNvPr id="7" name="Akış Çizelgesi: Birleştir 6"/>
          <p:cNvSpPr/>
          <p:nvPr/>
        </p:nvSpPr>
        <p:spPr>
          <a:xfrm>
            <a:off x="5564038" y="4433977"/>
            <a:ext cx="741872" cy="83716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effectLst>
                  <a:outerShdw blurRad="38100" dist="38100" dir="2700000" algn="tl">
                    <a:srgbClr val="000000">
                      <a:alpha val="43137"/>
                    </a:srgbClr>
                  </a:outerShdw>
                </a:effectLst>
              </a:rPr>
              <a:t>!</a:t>
            </a:r>
            <a:endParaRPr lang="tr-TR" sz="3600" b="1" dirty="0">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D57F1E4F-1CFF-5643-939E-217C01CDF565}" type="slidenum">
              <a:rPr lang="en-US" smtClean="0"/>
              <a:pPr/>
              <a:t>50</a:t>
            </a:fld>
            <a:endParaRPr lang="en-US" dirty="0"/>
          </a:p>
        </p:txBody>
      </p:sp>
      <p:graphicFrame>
        <p:nvGraphicFramePr>
          <p:cNvPr id="8" name="Diyagram 7"/>
          <p:cNvGraphicFramePr/>
          <p:nvPr>
            <p:extLst>
              <p:ext uri="{D42A27DB-BD31-4B8C-83A1-F6EECF244321}">
                <p14:modId xmlns:p14="http://schemas.microsoft.com/office/powerpoint/2010/main" val="3105410380"/>
              </p:ext>
            </p:extLst>
          </p:nvPr>
        </p:nvGraphicFramePr>
        <p:xfrm>
          <a:off x="7900088" y="4022411"/>
          <a:ext cx="2133600" cy="94735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9" name="Yukarı Ok Belirtme Çizgisi 8">
            <a:hlinkClick r:id="rId16" action="ppaction://hlinksldjump"/>
          </p:cNvPr>
          <p:cNvSpPr/>
          <p:nvPr/>
        </p:nvSpPr>
        <p:spPr>
          <a:xfrm>
            <a:off x="10239632" y="3517557"/>
            <a:ext cx="1264980" cy="144162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 </a:t>
            </a:r>
            <a:r>
              <a:rPr lang="tr-TR" dirty="0" err="1" smtClean="0"/>
              <a:t>Slayta</a:t>
            </a:r>
            <a:r>
              <a:rPr lang="tr-TR" dirty="0" smtClean="0"/>
              <a:t> Dönelim</a:t>
            </a:r>
            <a:endParaRPr lang="tr-TR" dirty="0"/>
          </a:p>
        </p:txBody>
      </p:sp>
    </p:spTree>
    <p:extLst>
      <p:ext uri="{BB962C8B-B14F-4D97-AF65-F5344CB8AC3E}">
        <p14:creationId xmlns:p14="http://schemas.microsoft.com/office/powerpoint/2010/main" val="39905439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09"/>
            <a:ext cx="8911687" cy="4974433"/>
          </a:xfrm>
        </p:spPr>
        <p:txBody>
          <a:bodyPr>
            <a:normAutofit fontScale="90000"/>
          </a:bodyPr>
          <a:lstStyle/>
          <a:p>
            <a:pPr algn="ctr"/>
            <a:r>
              <a:rPr lang="tr-TR" sz="4400" b="1" dirty="0" smtClean="0">
                <a:effectLst>
                  <a:outerShdw blurRad="38100" dist="38100" dir="2700000" algn="tl">
                    <a:srgbClr val="000000">
                      <a:alpha val="43137"/>
                    </a:srgbClr>
                  </a:outerShdw>
                </a:effectLst>
              </a:rPr>
              <a:t>TEŞEKKÜR EDERİZ.</a:t>
            </a:r>
            <a:br>
              <a:rPr lang="tr-TR" sz="4400" b="1" dirty="0" smtClean="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a:r>
            <a:br>
              <a:rPr lang="tr-TR" b="1" dirty="0">
                <a:effectLst>
                  <a:outerShdw blurRad="38100" dist="38100" dir="2700000" algn="tl">
                    <a:srgbClr val="000000">
                      <a:alpha val="43137"/>
                    </a:srgbClr>
                  </a:outerShdw>
                </a:effectLst>
              </a:rPr>
            </a:br>
            <a:r>
              <a:rPr lang="tr-TR" sz="2800" b="1" dirty="0" smtClean="0">
                <a:effectLst>
                  <a:outerShdw blurRad="38100" dist="38100" dir="2700000" algn="tl">
                    <a:srgbClr val="000000">
                      <a:alpha val="43137"/>
                    </a:srgbClr>
                  </a:outerShdw>
                </a:effectLst>
              </a:rPr>
              <a:t>Öneri ve sorularınız için:</a:t>
            </a:r>
            <a:br>
              <a:rPr lang="tr-TR" sz="2800" b="1" dirty="0" smtClean="0">
                <a:effectLst>
                  <a:outerShdw blurRad="38100" dist="38100" dir="2700000" algn="tl">
                    <a:srgbClr val="000000">
                      <a:alpha val="43137"/>
                    </a:srgbClr>
                  </a:outerShdw>
                </a:effectLst>
              </a:rPr>
            </a:br>
            <a:r>
              <a:rPr lang="tr-TR" sz="2800" b="1" dirty="0" smtClean="0">
                <a:effectLst>
                  <a:outerShdw blurRad="38100" dist="38100" dir="2700000" algn="tl">
                    <a:srgbClr val="000000">
                      <a:alpha val="43137"/>
                    </a:srgbClr>
                  </a:outerShdw>
                </a:effectLst>
              </a:rPr>
              <a:t>0 366 214 11 22 / Dış Hat Dahili: 2</a:t>
            </a:r>
            <a:br>
              <a:rPr lang="tr-TR" sz="2800" b="1" dirty="0" smtClean="0">
                <a:effectLst>
                  <a:outerShdw blurRad="38100" dist="38100" dir="2700000" algn="tl">
                    <a:srgbClr val="000000">
                      <a:alpha val="43137"/>
                    </a:srgbClr>
                  </a:outerShdw>
                </a:effectLst>
              </a:rPr>
            </a:br>
            <a:r>
              <a:rPr lang="tr-TR" sz="2800" b="1" dirty="0">
                <a:effectLst>
                  <a:outerShdw blurRad="38100" dist="38100" dir="2700000" algn="tl">
                    <a:srgbClr val="000000">
                      <a:alpha val="43137"/>
                    </a:srgbClr>
                  </a:outerShdw>
                </a:effectLst>
              </a:rPr>
              <a:t> </a:t>
            </a:r>
            <a:r>
              <a:rPr lang="tr-TR" sz="2800" b="1" dirty="0" smtClean="0">
                <a:effectLst>
                  <a:outerShdw blurRad="38100" dist="38100" dir="2700000" algn="tl">
                    <a:srgbClr val="000000">
                      <a:alpha val="43137"/>
                    </a:srgbClr>
                  </a:outerShdw>
                </a:effectLst>
              </a:rPr>
              <a:t>                                 İç Hat Dahili: 1037</a:t>
            </a:r>
            <a:br>
              <a:rPr lang="tr-TR" sz="2800" b="1" dirty="0" smtClean="0">
                <a:effectLst>
                  <a:outerShdw blurRad="38100" dist="38100" dir="2700000" algn="tl">
                    <a:srgbClr val="000000">
                      <a:alpha val="43137"/>
                    </a:srgbClr>
                  </a:outerShdw>
                </a:effectLst>
              </a:rPr>
            </a:br>
            <a:r>
              <a:rPr lang="tr-TR" sz="2800" b="1" dirty="0" smtClean="0">
                <a:effectLst>
                  <a:outerShdw blurRad="38100" dist="38100" dir="2700000" algn="tl">
                    <a:srgbClr val="000000">
                      <a:alpha val="43137"/>
                    </a:srgbClr>
                  </a:outerShdw>
                </a:effectLst>
                <a:hlinkClick r:id="rId2"/>
              </a:rPr>
              <a:t>said.yildirim@icisleri.gov.tr</a:t>
            </a:r>
            <a:r>
              <a:rPr lang="tr-TR" b="1" dirty="0" smtClean="0">
                <a:effectLst>
                  <a:outerShdw blurRad="38100" dist="38100" dir="2700000" algn="tl">
                    <a:srgbClr val="000000">
                      <a:alpha val="43137"/>
                    </a:srgbClr>
                  </a:outerShdw>
                </a:effectLst>
              </a:rPr>
              <a:t/>
            </a:r>
            <a:br>
              <a:rPr lang="tr-TR" b="1" dirty="0" smtClean="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a:r>
            <a:br>
              <a:rPr lang="tr-TR" b="1" dirty="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Kastamonu Valiliği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İl İdare Kurulu Müdürlüğü</a:t>
            </a:r>
            <a:endParaRPr lang="tr-TR" b="1" dirty="0">
              <a:effectLst>
                <a:outerShdw blurRad="38100" dist="38100" dir="2700000" algn="tl">
                  <a:srgbClr val="000000">
                    <a:alpha val="43137"/>
                  </a:srgbClr>
                </a:outerShdw>
              </a:effectLst>
            </a:endParaRPr>
          </a:p>
        </p:txBody>
      </p:sp>
      <p:sp>
        <p:nvSpPr>
          <p:cNvPr id="4" name="Altbilgi Yer Tutucusu 3"/>
          <p:cNvSpPr>
            <a:spLocks noGrp="1"/>
          </p:cNvSpPr>
          <p:nvPr>
            <p:ph type="ftr" sz="quarter" idx="11"/>
          </p:nvPr>
        </p:nvSpPr>
        <p:spPr>
          <a:xfrm>
            <a:off x="7109254" y="6176997"/>
            <a:ext cx="4319157" cy="365125"/>
          </a:xfrm>
        </p:spPr>
        <p:txBody>
          <a:bodyPr/>
          <a:lstStyle/>
          <a:p>
            <a:r>
              <a:rPr lang="en-US" dirty="0" smtClean="0"/>
              <a:t>T.C. KASTAMONU VALİLİĞİ   /   İNCELEME ARAŞTIRMA SORUŞTURMA REHBERİ</a:t>
            </a:r>
            <a:endParaRPr lang="en-US" dirty="0"/>
          </a:p>
        </p:txBody>
      </p:sp>
      <p:sp>
        <p:nvSpPr>
          <p:cNvPr id="3" name="Slayt Numarası Yer Tutucusu 2"/>
          <p:cNvSpPr>
            <a:spLocks noGrp="1"/>
          </p:cNvSpPr>
          <p:nvPr>
            <p:ph type="sldNum" sz="quarter" idx="12"/>
          </p:nvPr>
        </p:nvSpPr>
        <p:spPr/>
        <p:txBody>
          <a:bodyPr/>
          <a:lstStyle/>
          <a:p>
            <a:fld id="{D57F1E4F-1CFF-5643-939E-217C01CDF565}" type="slidenum">
              <a:rPr lang="en-US" smtClean="0"/>
              <a:pPr/>
              <a:t>51</a:t>
            </a:fld>
            <a:endParaRPr lang="en-US" dirty="0"/>
          </a:p>
        </p:txBody>
      </p:sp>
      <p:sp>
        <p:nvSpPr>
          <p:cNvPr id="5" name="Yukarı Ok Belirtme Çizgisi 4">
            <a:hlinkClick r:id="rId3" action="ppaction://hlinksldjump"/>
          </p:cNvPr>
          <p:cNvSpPr/>
          <p:nvPr/>
        </p:nvSpPr>
        <p:spPr>
          <a:xfrm>
            <a:off x="10239632" y="3517557"/>
            <a:ext cx="1264980" cy="144162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 </a:t>
            </a:r>
            <a:r>
              <a:rPr lang="tr-TR" dirty="0" err="1" smtClean="0"/>
              <a:t>Slayta</a:t>
            </a:r>
            <a:r>
              <a:rPr lang="tr-TR" dirty="0" smtClean="0"/>
              <a:t> Dönelim</a:t>
            </a:r>
            <a:endParaRPr lang="tr-TR" dirty="0"/>
          </a:p>
        </p:txBody>
      </p:sp>
    </p:spTree>
    <p:extLst>
      <p:ext uri="{BB962C8B-B14F-4D97-AF65-F5344CB8AC3E}">
        <p14:creationId xmlns:p14="http://schemas.microsoft.com/office/powerpoint/2010/main" val="1424184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8300" y="1435100"/>
            <a:ext cx="10198100" cy="4584700"/>
          </a:xfrm>
        </p:spPr>
        <p:txBody>
          <a:bodyPr>
            <a:noAutofit/>
          </a:bodyPr>
          <a:lstStyle/>
          <a:p>
            <a:pPr lvl="0"/>
            <a:r>
              <a:rPr lang="en-US" sz="2400" b="1" dirty="0" err="1"/>
              <a:t>İnceleme</a:t>
            </a:r>
            <a:r>
              <a:rPr lang="en-US" sz="2400" b="1" dirty="0"/>
              <a:t> </a:t>
            </a:r>
            <a:r>
              <a:rPr lang="en-US" sz="2400" b="1" dirty="0" err="1"/>
              <a:t>ve</a:t>
            </a:r>
            <a:r>
              <a:rPr lang="en-US" sz="2400" b="1" dirty="0"/>
              <a:t> </a:t>
            </a:r>
            <a:r>
              <a:rPr lang="en-US" sz="2400" b="1" dirty="0" err="1"/>
              <a:t>araştırma</a:t>
            </a:r>
            <a:r>
              <a:rPr lang="en-US" sz="2400" b="1" dirty="0"/>
              <a:t> </a:t>
            </a:r>
            <a:r>
              <a:rPr lang="en-US" sz="2400" b="1" dirty="0" err="1"/>
              <a:t>bir</a:t>
            </a:r>
            <a:r>
              <a:rPr lang="en-US" sz="2400" b="1" dirty="0"/>
              <a:t> </a:t>
            </a:r>
            <a:r>
              <a:rPr lang="en-US" sz="2400" b="1" dirty="0" err="1"/>
              <a:t>şikayetin</a:t>
            </a:r>
            <a:r>
              <a:rPr lang="en-US" sz="2400" b="1" dirty="0"/>
              <a:t> veya </a:t>
            </a:r>
            <a:r>
              <a:rPr lang="en-US" sz="2400" b="1" dirty="0" err="1"/>
              <a:t>olayın</a:t>
            </a:r>
            <a:r>
              <a:rPr lang="en-US" sz="2400" b="1" dirty="0"/>
              <a:t> </a:t>
            </a:r>
            <a:r>
              <a:rPr lang="en-US" sz="2400" b="1" dirty="0" err="1"/>
              <a:t>doğrulanması</a:t>
            </a:r>
            <a:r>
              <a:rPr lang="en-US" sz="2400" b="1" dirty="0"/>
              <a:t>, </a:t>
            </a:r>
            <a:r>
              <a:rPr lang="en-US" sz="2400" b="1" dirty="0" err="1"/>
              <a:t>sorumlularının</a:t>
            </a:r>
            <a:r>
              <a:rPr lang="en-US" sz="2400" b="1" dirty="0"/>
              <a:t> </a:t>
            </a:r>
            <a:r>
              <a:rPr lang="en-US" sz="2400" b="1" dirty="0" err="1"/>
              <a:t>tespit</a:t>
            </a:r>
            <a:r>
              <a:rPr lang="en-US" sz="2400" b="1" dirty="0"/>
              <a:t> </a:t>
            </a:r>
            <a:r>
              <a:rPr lang="en-US" sz="2400" b="1" dirty="0" err="1"/>
              <a:t>edilmesi</a:t>
            </a:r>
            <a:r>
              <a:rPr lang="en-US" sz="2400" b="1" dirty="0"/>
              <a:t> </a:t>
            </a:r>
            <a:r>
              <a:rPr lang="en-US" sz="2400" b="1" dirty="0" err="1"/>
              <a:t>ve</a:t>
            </a:r>
            <a:r>
              <a:rPr lang="en-US" sz="2400" b="1" dirty="0"/>
              <a:t> </a:t>
            </a:r>
            <a:r>
              <a:rPr lang="en-US" sz="2400" b="1" dirty="0" err="1"/>
              <a:t>suç</a:t>
            </a:r>
            <a:r>
              <a:rPr lang="en-US" sz="2400" b="1" dirty="0"/>
              <a:t> </a:t>
            </a:r>
            <a:r>
              <a:rPr lang="en-US" sz="2400" b="1" dirty="0" err="1"/>
              <a:t>unsuru</a:t>
            </a:r>
            <a:r>
              <a:rPr lang="en-US" sz="2400" b="1" dirty="0"/>
              <a:t> </a:t>
            </a:r>
            <a:r>
              <a:rPr lang="en-US" sz="2400" b="1" dirty="0" err="1"/>
              <a:t>olup</a:t>
            </a:r>
            <a:r>
              <a:rPr lang="en-US" sz="2400" b="1" dirty="0"/>
              <a:t> </a:t>
            </a:r>
            <a:r>
              <a:rPr lang="en-US" sz="2400" b="1" dirty="0" err="1"/>
              <a:t>olmadığı</a:t>
            </a:r>
            <a:r>
              <a:rPr lang="en-US" sz="2400" b="1" dirty="0"/>
              <a:t> </a:t>
            </a:r>
            <a:r>
              <a:rPr lang="en-US" sz="2400" b="1" dirty="0" err="1"/>
              <a:t>ile</a:t>
            </a:r>
            <a:r>
              <a:rPr lang="en-US" sz="2400" b="1" dirty="0"/>
              <a:t> </a:t>
            </a:r>
            <a:r>
              <a:rPr lang="en-US" sz="2400" b="1" dirty="0" err="1"/>
              <a:t>ilgili</a:t>
            </a:r>
            <a:r>
              <a:rPr lang="en-US" sz="2400" b="1" dirty="0"/>
              <a:t> </a:t>
            </a:r>
            <a:r>
              <a:rPr lang="en-US" sz="2400" b="1" dirty="0" err="1"/>
              <a:t>bilgi</a:t>
            </a:r>
            <a:r>
              <a:rPr lang="en-US" sz="2400" b="1" dirty="0"/>
              <a:t> </a:t>
            </a:r>
            <a:r>
              <a:rPr lang="en-US" sz="2400" b="1" dirty="0" err="1"/>
              <a:t>ve</a:t>
            </a:r>
            <a:r>
              <a:rPr lang="en-US" sz="2400" b="1" dirty="0"/>
              <a:t> </a:t>
            </a:r>
            <a:r>
              <a:rPr lang="en-US" sz="2400" b="1" dirty="0" err="1"/>
              <a:t>belge</a:t>
            </a:r>
            <a:r>
              <a:rPr lang="en-US" sz="2400" b="1" dirty="0"/>
              <a:t> </a:t>
            </a:r>
            <a:r>
              <a:rPr lang="en-US" sz="2400" b="1" dirty="0" err="1"/>
              <a:t>toplanmasıdır</a:t>
            </a:r>
            <a:r>
              <a:rPr lang="en-US" sz="2400" b="1" dirty="0"/>
              <a:t>.</a:t>
            </a:r>
            <a:endParaRPr lang="tr-TR" sz="2400" b="1" dirty="0"/>
          </a:p>
          <a:p>
            <a:pPr lvl="0"/>
            <a:r>
              <a:rPr lang="en-US" sz="2400" b="1" dirty="0" err="1" smtClean="0"/>
              <a:t>İnceleme</a:t>
            </a:r>
            <a:r>
              <a:rPr lang="tr-TR" sz="2400" b="1" dirty="0" smtClean="0"/>
              <a:t> ve</a:t>
            </a:r>
            <a:r>
              <a:rPr lang="en-US" sz="2400" b="1" dirty="0" smtClean="0"/>
              <a:t> </a:t>
            </a:r>
            <a:r>
              <a:rPr lang="en-US" sz="2400" b="1" dirty="0" err="1"/>
              <a:t>araştırmada</a:t>
            </a:r>
            <a:r>
              <a:rPr lang="en-US" sz="2400" b="1" dirty="0"/>
              <a:t> </a:t>
            </a:r>
            <a:r>
              <a:rPr lang="en-US" sz="2400" b="1" dirty="0" err="1"/>
              <a:t>iddia</a:t>
            </a:r>
            <a:r>
              <a:rPr lang="en-US" sz="2400" b="1" dirty="0"/>
              <a:t> veya </a:t>
            </a:r>
            <a:r>
              <a:rPr lang="en-US" sz="2400" b="1" dirty="0" err="1"/>
              <a:t>şikayet</a:t>
            </a:r>
            <a:r>
              <a:rPr lang="en-US" sz="2400" b="1" dirty="0"/>
              <a:t> </a:t>
            </a:r>
            <a:r>
              <a:rPr lang="en-US" sz="2400" b="1" dirty="0" err="1"/>
              <a:t>ile</a:t>
            </a:r>
            <a:r>
              <a:rPr lang="en-US" sz="2400" b="1" dirty="0"/>
              <a:t> </a:t>
            </a:r>
            <a:r>
              <a:rPr lang="en-US" sz="2400" b="1" dirty="0" err="1" smtClean="0"/>
              <a:t>il</a:t>
            </a:r>
            <a:r>
              <a:rPr lang="tr-TR" sz="2400" b="1" dirty="0"/>
              <a:t>g</a:t>
            </a:r>
            <a:r>
              <a:rPr lang="en-US" sz="2400" b="1" dirty="0" err="1" smtClean="0"/>
              <a:t>ili</a:t>
            </a:r>
            <a:r>
              <a:rPr lang="en-US" sz="2400" b="1" dirty="0" smtClean="0"/>
              <a:t> </a:t>
            </a:r>
            <a:r>
              <a:rPr lang="en-US" sz="2400" b="1" dirty="0" err="1"/>
              <a:t>elde</a:t>
            </a:r>
            <a:r>
              <a:rPr lang="en-US" sz="2400" b="1" dirty="0"/>
              <a:t> </a:t>
            </a:r>
            <a:r>
              <a:rPr lang="en-US" sz="2400" b="1" dirty="0" err="1"/>
              <a:t>edilebilecek</a:t>
            </a:r>
            <a:r>
              <a:rPr lang="en-US" sz="2400" b="1" dirty="0"/>
              <a:t> </a:t>
            </a:r>
            <a:r>
              <a:rPr lang="en-US" sz="2400" b="1" dirty="0" err="1"/>
              <a:t>tüm</a:t>
            </a:r>
            <a:r>
              <a:rPr lang="en-US" sz="2400" b="1" dirty="0"/>
              <a:t> </a:t>
            </a:r>
            <a:r>
              <a:rPr lang="en-US" sz="2400" b="1" dirty="0" err="1"/>
              <a:t>bilgi</a:t>
            </a:r>
            <a:r>
              <a:rPr lang="en-US" sz="2400" b="1" dirty="0"/>
              <a:t> </a:t>
            </a:r>
            <a:r>
              <a:rPr lang="en-US" sz="2400" b="1" dirty="0" err="1"/>
              <a:t>ve</a:t>
            </a:r>
            <a:r>
              <a:rPr lang="en-US" sz="2400" b="1" dirty="0"/>
              <a:t> </a:t>
            </a:r>
            <a:r>
              <a:rPr lang="en-US" sz="2400" b="1" dirty="0" err="1"/>
              <a:t>belgeler</a:t>
            </a:r>
            <a:r>
              <a:rPr lang="en-US" sz="2400" b="1" dirty="0"/>
              <a:t> </a:t>
            </a:r>
            <a:r>
              <a:rPr lang="en-US" sz="2400" b="1" dirty="0" err="1"/>
              <a:t>toplanır</a:t>
            </a:r>
            <a:r>
              <a:rPr lang="en-US" sz="2400" b="1" dirty="0"/>
              <a:t>.</a:t>
            </a:r>
            <a:endParaRPr lang="tr-TR" sz="2400" b="1" dirty="0"/>
          </a:p>
          <a:p>
            <a:pPr lvl="0"/>
            <a:r>
              <a:rPr lang="en-US" sz="2400" b="1" dirty="0" err="1"/>
              <a:t>Gerektiğinde</a:t>
            </a:r>
            <a:r>
              <a:rPr lang="en-US" sz="2400" b="1" dirty="0"/>
              <a:t> </a:t>
            </a:r>
            <a:r>
              <a:rPr lang="en-US" sz="2400" b="1" dirty="0" err="1"/>
              <a:t>ilgililerden</a:t>
            </a:r>
            <a:r>
              <a:rPr lang="en-US" sz="2400" b="1" dirty="0"/>
              <a:t>, </a:t>
            </a:r>
            <a:r>
              <a:rPr lang="en-US" sz="2400" b="1" dirty="0" err="1"/>
              <a:t>şikayetçiden</a:t>
            </a:r>
            <a:r>
              <a:rPr lang="en-US" sz="2400" b="1" dirty="0"/>
              <a:t> </a:t>
            </a:r>
            <a:r>
              <a:rPr lang="en-US" sz="2400" b="1" dirty="0" err="1"/>
              <a:t>ve</a:t>
            </a:r>
            <a:r>
              <a:rPr lang="en-US" sz="2400" b="1" dirty="0"/>
              <a:t>/</a:t>
            </a:r>
            <a:r>
              <a:rPr lang="en-US" sz="2400" b="1" dirty="0" err="1"/>
              <a:t>veya</a:t>
            </a:r>
            <a:r>
              <a:rPr lang="en-US" sz="2400" b="1" dirty="0"/>
              <a:t> </a:t>
            </a:r>
            <a:r>
              <a:rPr lang="en-US" sz="2400" b="1" dirty="0" err="1"/>
              <a:t>hakkında</a:t>
            </a:r>
            <a:r>
              <a:rPr lang="en-US" sz="2400" b="1" dirty="0"/>
              <a:t> </a:t>
            </a:r>
            <a:r>
              <a:rPr lang="en-US" sz="2400" b="1" dirty="0" err="1"/>
              <a:t>işlem</a:t>
            </a:r>
            <a:r>
              <a:rPr lang="en-US" sz="2400" b="1" dirty="0"/>
              <a:t> </a:t>
            </a:r>
            <a:r>
              <a:rPr lang="en-US" sz="2400" b="1" dirty="0" err="1"/>
              <a:t>yapılan</a:t>
            </a:r>
            <a:r>
              <a:rPr lang="en-US" sz="2400" b="1" dirty="0"/>
              <a:t> </a:t>
            </a:r>
            <a:r>
              <a:rPr lang="en-US" sz="2400" b="1" dirty="0" err="1"/>
              <a:t>ile</a:t>
            </a:r>
            <a:r>
              <a:rPr lang="en-US" sz="2400" b="1" dirty="0"/>
              <a:t> </a:t>
            </a:r>
            <a:r>
              <a:rPr lang="en-US" sz="2400" b="1" dirty="0" err="1"/>
              <a:t>tanıklardan</a:t>
            </a:r>
            <a:r>
              <a:rPr lang="en-US" sz="2400" b="1" dirty="0"/>
              <a:t> </a:t>
            </a:r>
            <a:r>
              <a:rPr lang="en-US" sz="2400" b="1" dirty="0" err="1"/>
              <a:t>bilgi</a:t>
            </a:r>
            <a:r>
              <a:rPr lang="en-US" sz="2400" b="1" dirty="0"/>
              <a:t> </a:t>
            </a:r>
            <a:r>
              <a:rPr lang="en-US" sz="2400" b="1" dirty="0" err="1"/>
              <a:t>alınır</a:t>
            </a:r>
            <a:r>
              <a:rPr lang="en-US" sz="2400" b="1" dirty="0"/>
              <a:t>. </a:t>
            </a:r>
            <a:r>
              <a:rPr lang="en-US" sz="2400" b="1" dirty="0" err="1"/>
              <a:t>Bilgi</a:t>
            </a:r>
            <a:r>
              <a:rPr lang="en-US" sz="2400" b="1" dirty="0"/>
              <a:t> alma </a:t>
            </a:r>
            <a:r>
              <a:rPr lang="en-US" sz="2400" b="1" dirty="0" err="1"/>
              <a:t>tutanağı</a:t>
            </a:r>
            <a:r>
              <a:rPr lang="en-US" sz="2400" b="1" dirty="0"/>
              <a:t> </a:t>
            </a:r>
            <a:r>
              <a:rPr lang="en-US" sz="2400" b="1" dirty="0" err="1"/>
              <a:t>düzenlenir</a:t>
            </a:r>
            <a:r>
              <a:rPr lang="en-US" sz="2400" b="1" dirty="0"/>
              <a:t>. </a:t>
            </a:r>
            <a:endParaRPr lang="tr-TR" sz="2400" b="1" dirty="0"/>
          </a:p>
          <a:p>
            <a:pPr lvl="0"/>
            <a:r>
              <a:rPr lang="en-US" sz="2400" b="1" dirty="0" err="1"/>
              <a:t>İnceleme</a:t>
            </a:r>
            <a:r>
              <a:rPr lang="en-US" sz="2400" b="1" dirty="0"/>
              <a:t> </a:t>
            </a:r>
            <a:r>
              <a:rPr lang="en-US" sz="2400" b="1" dirty="0" err="1"/>
              <a:t>ve</a:t>
            </a:r>
            <a:r>
              <a:rPr lang="en-US" sz="2400" b="1" dirty="0"/>
              <a:t> </a:t>
            </a:r>
            <a:r>
              <a:rPr lang="en-US" sz="2400" b="1" dirty="0" err="1"/>
              <a:t>araştırma</a:t>
            </a:r>
            <a:r>
              <a:rPr lang="en-US" sz="2400" b="1" dirty="0"/>
              <a:t> </a:t>
            </a:r>
            <a:r>
              <a:rPr lang="en-US" sz="2400" b="1" dirty="0" err="1"/>
              <a:t>sonucunda</a:t>
            </a:r>
            <a:r>
              <a:rPr lang="en-US" sz="2400" b="1" dirty="0"/>
              <a:t> </a:t>
            </a:r>
            <a:r>
              <a:rPr lang="en-US" sz="2400" b="1" dirty="0" err="1"/>
              <a:t>suç</a:t>
            </a:r>
            <a:r>
              <a:rPr lang="en-US" sz="2400" b="1" dirty="0"/>
              <a:t> </a:t>
            </a:r>
            <a:r>
              <a:rPr lang="en-US" sz="2400" b="1" dirty="0" err="1"/>
              <a:t>unsuruna</a:t>
            </a:r>
            <a:r>
              <a:rPr lang="en-US" sz="2400" b="1" dirty="0"/>
              <a:t> </a:t>
            </a:r>
            <a:r>
              <a:rPr lang="en-US" sz="2400" b="1" dirty="0" err="1"/>
              <a:t>rastlanmaz</a:t>
            </a:r>
            <a:r>
              <a:rPr lang="en-US" sz="2400" b="1" dirty="0"/>
              <a:t> </a:t>
            </a:r>
            <a:r>
              <a:rPr lang="en-US" sz="2400" b="1" dirty="0" err="1"/>
              <a:t>ise</a:t>
            </a:r>
            <a:r>
              <a:rPr lang="en-US" sz="2400" b="1" dirty="0"/>
              <a:t> </a:t>
            </a:r>
            <a:r>
              <a:rPr lang="en-US" sz="2400" b="1" dirty="0" err="1"/>
              <a:t>görev</a:t>
            </a:r>
            <a:r>
              <a:rPr lang="en-US" sz="2400" b="1" dirty="0"/>
              <a:t> </a:t>
            </a:r>
            <a:r>
              <a:rPr lang="en-US" sz="2400" b="1" dirty="0" err="1"/>
              <a:t>emrini</a:t>
            </a:r>
            <a:r>
              <a:rPr lang="en-US" sz="2400" b="1" dirty="0"/>
              <a:t> </a:t>
            </a:r>
            <a:r>
              <a:rPr lang="en-US" sz="2400" b="1" dirty="0" err="1"/>
              <a:t>veren</a:t>
            </a:r>
            <a:r>
              <a:rPr lang="en-US" sz="2400" b="1" dirty="0"/>
              <a:t> </a:t>
            </a:r>
            <a:r>
              <a:rPr lang="en-US" sz="2400" b="1" dirty="0" err="1"/>
              <a:t>makama</a:t>
            </a:r>
            <a:r>
              <a:rPr lang="en-US" sz="2400" b="1" dirty="0"/>
              <a:t> </a:t>
            </a:r>
            <a:r>
              <a:rPr lang="en-US" sz="2400" b="1" dirty="0" err="1"/>
              <a:t>durumun</a:t>
            </a:r>
            <a:r>
              <a:rPr lang="en-US" sz="2400" b="1" dirty="0"/>
              <a:t> </a:t>
            </a:r>
            <a:r>
              <a:rPr lang="en-US" sz="2400" b="1" dirty="0" err="1"/>
              <a:t>detaylarıyla</a:t>
            </a:r>
            <a:r>
              <a:rPr lang="en-US" sz="2400" b="1" dirty="0"/>
              <a:t> </a:t>
            </a:r>
            <a:r>
              <a:rPr lang="en-US" sz="2400" b="1" dirty="0" err="1"/>
              <a:t>birlikte</a:t>
            </a:r>
            <a:r>
              <a:rPr lang="en-US" sz="2400" b="1" dirty="0"/>
              <a:t> </a:t>
            </a:r>
            <a:r>
              <a:rPr lang="en-US" sz="2400" b="1" dirty="0" err="1"/>
              <a:t>açıklanması</a:t>
            </a:r>
            <a:r>
              <a:rPr lang="en-US" sz="2400" b="1" dirty="0"/>
              <a:t> </a:t>
            </a:r>
            <a:r>
              <a:rPr lang="en-US" sz="2400" b="1" dirty="0" err="1"/>
              <a:t>suretiyle</a:t>
            </a:r>
            <a:r>
              <a:rPr lang="en-US" sz="2400" b="1" dirty="0"/>
              <a:t> </a:t>
            </a:r>
            <a:r>
              <a:rPr lang="en-US" sz="2400" b="1" dirty="0" err="1"/>
              <a:t>dosyanın</a:t>
            </a:r>
            <a:r>
              <a:rPr lang="en-US" sz="2400" b="1" dirty="0"/>
              <a:t> </a:t>
            </a:r>
            <a:r>
              <a:rPr lang="en-US" sz="2400" b="1" dirty="0" err="1"/>
              <a:t>işleme</a:t>
            </a:r>
            <a:r>
              <a:rPr lang="en-US" sz="2400" b="1" dirty="0"/>
              <a:t> </a:t>
            </a:r>
            <a:r>
              <a:rPr lang="en-US" sz="2400" b="1" dirty="0" err="1"/>
              <a:t>konulmaması</a:t>
            </a:r>
            <a:r>
              <a:rPr lang="en-US" sz="2400" b="1" dirty="0"/>
              <a:t> veya </a:t>
            </a:r>
            <a:r>
              <a:rPr lang="en-US" sz="2400" b="1" dirty="0" err="1"/>
              <a:t>dosyanın</a:t>
            </a:r>
            <a:r>
              <a:rPr lang="en-US" sz="2400" b="1" dirty="0"/>
              <a:t> </a:t>
            </a:r>
            <a:r>
              <a:rPr lang="en-US" sz="2400" b="1" dirty="0" err="1"/>
              <a:t>işlemden</a:t>
            </a:r>
            <a:r>
              <a:rPr lang="en-US" sz="2400" b="1" dirty="0"/>
              <a:t> </a:t>
            </a:r>
            <a:r>
              <a:rPr lang="en-US" sz="2400" b="1" dirty="0" err="1"/>
              <a:t>kaldırılması</a:t>
            </a:r>
            <a:r>
              <a:rPr lang="en-US" sz="2400" b="1" dirty="0"/>
              <a:t> </a:t>
            </a:r>
            <a:r>
              <a:rPr lang="en-US" sz="2400" b="1" dirty="0" err="1"/>
              <a:t>yönünde</a:t>
            </a:r>
            <a:r>
              <a:rPr lang="en-US" sz="2400" b="1" dirty="0"/>
              <a:t> </a:t>
            </a:r>
            <a:r>
              <a:rPr lang="en-US" sz="2400" b="1" dirty="0" err="1"/>
              <a:t>rapor</a:t>
            </a:r>
            <a:r>
              <a:rPr lang="en-US" sz="2400" b="1" dirty="0"/>
              <a:t> </a:t>
            </a:r>
            <a:r>
              <a:rPr lang="en-US" sz="2400" b="1" dirty="0" err="1"/>
              <a:t>hazırlanır</a:t>
            </a:r>
            <a:r>
              <a:rPr lang="en-US" sz="2400" b="1" dirty="0"/>
              <a:t>.</a:t>
            </a:r>
            <a:endParaRPr lang="tr-TR" sz="2400" b="1" dirty="0"/>
          </a:p>
        </p:txBody>
      </p:sp>
      <p:sp>
        <p:nvSpPr>
          <p:cNvPr id="4" name="Altbilgi Yer Tutucusu 3"/>
          <p:cNvSpPr>
            <a:spLocks noGrp="1"/>
          </p:cNvSpPr>
          <p:nvPr>
            <p:ph type="ftr" sz="quarter" idx="11"/>
          </p:nvPr>
        </p:nvSpPr>
        <p:spPr>
          <a:xfrm>
            <a:off x="7447005" y="6125743"/>
            <a:ext cx="4389395" cy="365125"/>
          </a:xfrm>
        </p:spPr>
        <p:txBody>
          <a:bodyPr/>
          <a:lstStyle/>
          <a:p>
            <a:r>
              <a:rPr lang="en-US" dirty="0" smtClean="0"/>
              <a:t>T.C. KASTAMONU VALİLİĞİ   /   İNCELEME ARAŞTIRMA SORUŞTURMA REHBERİ</a:t>
            </a:r>
            <a:endParaRPr lang="en-US" dirty="0"/>
          </a:p>
        </p:txBody>
      </p:sp>
      <p:graphicFrame>
        <p:nvGraphicFramePr>
          <p:cNvPr id="6" name="Diyagram 5"/>
          <p:cNvGraphicFramePr/>
          <p:nvPr>
            <p:extLst>
              <p:ext uri="{D42A27DB-BD31-4B8C-83A1-F6EECF244321}">
                <p14:modId xmlns:p14="http://schemas.microsoft.com/office/powerpoint/2010/main" val="3662215592"/>
              </p:ext>
            </p:extLst>
          </p:nvPr>
        </p:nvGraphicFramePr>
        <p:xfrm>
          <a:off x="1638300" y="512014"/>
          <a:ext cx="9944100" cy="817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642848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8300" y="1843670"/>
            <a:ext cx="9690100" cy="4292138"/>
          </a:xfrm>
        </p:spPr>
        <p:txBody>
          <a:bodyPr>
            <a:normAutofit/>
          </a:bodyPr>
          <a:lstStyle/>
          <a:p>
            <a:r>
              <a:rPr lang="en-US" sz="2000" b="1" dirty="0" err="1"/>
              <a:t>İnceleme</a:t>
            </a:r>
            <a:r>
              <a:rPr lang="en-US" sz="2000" b="1" dirty="0"/>
              <a:t> </a:t>
            </a:r>
            <a:r>
              <a:rPr lang="en-US" sz="2000" b="1" dirty="0" err="1"/>
              <a:t>ve</a:t>
            </a:r>
            <a:r>
              <a:rPr lang="en-US" sz="2000" b="1" dirty="0"/>
              <a:t> </a:t>
            </a:r>
            <a:r>
              <a:rPr lang="en-US" sz="2000" b="1" dirty="0" err="1"/>
              <a:t>araştırma</a:t>
            </a:r>
            <a:r>
              <a:rPr lang="en-US" sz="2000" b="1" dirty="0"/>
              <a:t> </a:t>
            </a:r>
            <a:r>
              <a:rPr lang="en-US" sz="2000" b="1" dirty="0" err="1"/>
              <a:t>sonucunda</a:t>
            </a:r>
            <a:r>
              <a:rPr lang="en-US" sz="2000" b="1" dirty="0"/>
              <a:t> </a:t>
            </a:r>
            <a:r>
              <a:rPr lang="en-US" sz="2000" b="1" dirty="0" err="1"/>
              <a:t>suç</a:t>
            </a:r>
            <a:r>
              <a:rPr lang="en-US" sz="2000" b="1" dirty="0"/>
              <a:t> </a:t>
            </a:r>
            <a:r>
              <a:rPr lang="en-US" sz="2000" b="1" dirty="0" err="1"/>
              <a:t>unsuruna</a:t>
            </a:r>
            <a:r>
              <a:rPr lang="en-US" sz="2000" b="1" dirty="0"/>
              <a:t> </a:t>
            </a:r>
            <a:r>
              <a:rPr lang="en-US" sz="2000" b="1" dirty="0" err="1"/>
              <a:t>rastlanır</a:t>
            </a:r>
            <a:r>
              <a:rPr lang="en-US" sz="2000" b="1" dirty="0"/>
              <a:t> </a:t>
            </a:r>
            <a:r>
              <a:rPr lang="en-US" sz="2000" b="1" dirty="0" err="1"/>
              <a:t>ise</a:t>
            </a:r>
            <a:r>
              <a:rPr lang="en-US" sz="2000" b="1" dirty="0"/>
              <a:t> </a:t>
            </a:r>
            <a:r>
              <a:rPr lang="en-US" sz="2000" b="1" dirty="0" err="1"/>
              <a:t>bu</a:t>
            </a:r>
            <a:r>
              <a:rPr lang="en-US" sz="2000" b="1" dirty="0"/>
              <a:t> </a:t>
            </a:r>
            <a:r>
              <a:rPr lang="en-US" sz="2000" b="1" dirty="0" err="1"/>
              <a:t>durumda</a:t>
            </a:r>
            <a:r>
              <a:rPr lang="en-US" sz="2000" b="1" dirty="0"/>
              <a:t> </a:t>
            </a:r>
            <a:r>
              <a:rPr lang="en-US" sz="2000" b="1" dirty="0" err="1"/>
              <a:t>suçun</a:t>
            </a:r>
            <a:r>
              <a:rPr lang="en-US" sz="2000" b="1" dirty="0"/>
              <a:t> </a:t>
            </a:r>
            <a:r>
              <a:rPr lang="en-US" sz="2000" b="1" dirty="0" err="1"/>
              <a:t>bir</a:t>
            </a:r>
            <a:r>
              <a:rPr lang="en-US" sz="2000" b="1" dirty="0"/>
              <a:t> </a:t>
            </a:r>
            <a:r>
              <a:rPr lang="en-US" sz="2000" b="1" dirty="0" err="1"/>
              <a:t>disiplin</a:t>
            </a:r>
            <a:r>
              <a:rPr lang="en-US" sz="2000" b="1" dirty="0"/>
              <a:t> </a:t>
            </a:r>
            <a:r>
              <a:rPr lang="en-US" sz="2000" b="1" dirty="0" err="1"/>
              <a:t>suçu</a:t>
            </a:r>
            <a:r>
              <a:rPr lang="en-US" sz="2000" b="1" dirty="0"/>
              <a:t> mu </a:t>
            </a:r>
            <a:r>
              <a:rPr lang="en-US" sz="2000" b="1" dirty="0" err="1"/>
              <a:t>yoksa</a:t>
            </a:r>
            <a:r>
              <a:rPr lang="en-US" sz="2000" b="1" dirty="0"/>
              <a:t> 4483 </a:t>
            </a:r>
            <a:r>
              <a:rPr lang="en-US" sz="2000" b="1" dirty="0" err="1"/>
              <a:t>Sayılı</a:t>
            </a:r>
            <a:r>
              <a:rPr lang="en-US" sz="2000" b="1" dirty="0"/>
              <a:t> </a:t>
            </a:r>
            <a:r>
              <a:rPr lang="en-US" sz="2000" b="1" dirty="0" err="1"/>
              <a:t>Kanun</a:t>
            </a:r>
            <a:r>
              <a:rPr lang="en-US" sz="2000" b="1" dirty="0"/>
              <a:t> </a:t>
            </a:r>
            <a:r>
              <a:rPr lang="en-US" sz="2000" b="1" dirty="0" err="1"/>
              <a:t>gereğince</a:t>
            </a:r>
            <a:r>
              <a:rPr lang="en-US" sz="2000" b="1" dirty="0"/>
              <a:t> </a:t>
            </a:r>
            <a:r>
              <a:rPr lang="en-US" sz="2000" b="1" dirty="0" err="1"/>
              <a:t>ön</a:t>
            </a:r>
            <a:r>
              <a:rPr lang="en-US" sz="2000" b="1" dirty="0"/>
              <a:t> </a:t>
            </a:r>
            <a:r>
              <a:rPr lang="en-US" sz="2000" b="1" dirty="0" err="1"/>
              <a:t>inceleme</a:t>
            </a:r>
            <a:r>
              <a:rPr lang="en-US" sz="2000" b="1" dirty="0"/>
              <a:t> </a:t>
            </a:r>
            <a:r>
              <a:rPr lang="en-US" sz="2000" b="1" dirty="0" err="1"/>
              <a:t>yapılması</a:t>
            </a:r>
            <a:r>
              <a:rPr lang="en-US" sz="2000" b="1" dirty="0"/>
              <a:t> </a:t>
            </a:r>
            <a:r>
              <a:rPr lang="en-US" sz="2000" b="1" dirty="0" err="1"/>
              <a:t>gereken</a:t>
            </a:r>
            <a:r>
              <a:rPr lang="en-US" sz="2000" b="1" dirty="0"/>
              <a:t> </a:t>
            </a:r>
            <a:r>
              <a:rPr lang="en-US" sz="2000" b="1" dirty="0" err="1"/>
              <a:t>bir</a:t>
            </a:r>
            <a:r>
              <a:rPr lang="en-US" sz="2000" b="1" dirty="0"/>
              <a:t> </a:t>
            </a:r>
            <a:r>
              <a:rPr lang="en-US" sz="2000" b="1" dirty="0" err="1"/>
              <a:t>suç</a:t>
            </a:r>
            <a:r>
              <a:rPr lang="en-US" sz="2000" b="1" dirty="0"/>
              <a:t> </a:t>
            </a:r>
            <a:r>
              <a:rPr lang="tr-TR" sz="2000" b="1" dirty="0" smtClean="0"/>
              <a:t>olup </a:t>
            </a:r>
            <a:r>
              <a:rPr lang="en-US" sz="2000" b="1" dirty="0" err="1" smtClean="0"/>
              <a:t>ol</a:t>
            </a:r>
            <a:r>
              <a:rPr lang="tr-TR" sz="2000" b="1" dirty="0" err="1" smtClean="0"/>
              <a:t>madığın</a:t>
            </a:r>
            <a:r>
              <a:rPr lang="en-US" sz="2000" b="1" dirty="0" smtClean="0"/>
              <a:t>a </a:t>
            </a:r>
            <a:r>
              <a:rPr lang="en-US" sz="2000" b="1" dirty="0" err="1"/>
              <a:t>bakılır</a:t>
            </a:r>
            <a:r>
              <a:rPr lang="en-US" sz="2000" b="1" dirty="0"/>
              <a:t>.  </a:t>
            </a:r>
            <a:r>
              <a:rPr lang="en-US" sz="2000" b="1" dirty="0" err="1"/>
              <a:t>Raporda</a:t>
            </a:r>
            <a:r>
              <a:rPr lang="en-US" sz="2000" b="1" dirty="0"/>
              <a:t> </a:t>
            </a:r>
            <a:r>
              <a:rPr lang="tr-TR" sz="2000" b="1" dirty="0" smtClean="0"/>
              <a:t>d</a:t>
            </a:r>
            <a:r>
              <a:rPr lang="en-US" sz="2000" b="1" dirty="0" err="1" smtClean="0"/>
              <a:t>isiplin</a:t>
            </a:r>
            <a:r>
              <a:rPr lang="en-US" sz="2000" b="1" dirty="0" smtClean="0"/>
              <a:t> </a:t>
            </a:r>
            <a:r>
              <a:rPr lang="en-US" sz="2000" b="1" dirty="0" err="1"/>
              <a:t>yönünden</a:t>
            </a:r>
            <a:r>
              <a:rPr lang="en-US" sz="2000" b="1" dirty="0"/>
              <a:t> </a:t>
            </a:r>
            <a:r>
              <a:rPr lang="en-US" sz="2000" b="1" dirty="0" err="1"/>
              <a:t>işlem</a:t>
            </a:r>
            <a:r>
              <a:rPr lang="en-US" sz="2000" b="1" dirty="0"/>
              <a:t> </a:t>
            </a:r>
            <a:r>
              <a:rPr lang="en-US" sz="2000" b="1" dirty="0" err="1"/>
              <a:t>yapılmasını</a:t>
            </a:r>
            <a:r>
              <a:rPr lang="en-US" sz="2000" b="1" dirty="0"/>
              <a:t> </a:t>
            </a:r>
            <a:r>
              <a:rPr lang="en-US" sz="2000" b="1" dirty="0" err="1"/>
              <a:t>gerektirir</a:t>
            </a:r>
            <a:r>
              <a:rPr lang="en-US" sz="2000" b="1" dirty="0"/>
              <a:t> </a:t>
            </a:r>
            <a:r>
              <a:rPr lang="en-US" sz="2000" b="1" dirty="0" err="1"/>
              <a:t>bir</a:t>
            </a:r>
            <a:r>
              <a:rPr lang="en-US" sz="2000" b="1" dirty="0"/>
              <a:t> durum </a:t>
            </a:r>
            <a:r>
              <a:rPr lang="en-US" sz="2000" b="1" dirty="0" err="1"/>
              <a:t>belirtilirse</a:t>
            </a:r>
            <a:r>
              <a:rPr lang="en-US" sz="2000" b="1" dirty="0"/>
              <a:t> </a:t>
            </a:r>
            <a:r>
              <a:rPr lang="tr-TR" sz="2000" b="1" dirty="0" smtClean="0"/>
              <a:t>disiplin amirinden </a:t>
            </a:r>
            <a:r>
              <a:rPr lang="en-US" sz="2000" b="1" dirty="0" err="1" smtClean="0"/>
              <a:t>tekrar</a:t>
            </a:r>
            <a:r>
              <a:rPr lang="en-US" sz="2000" b="1" dirty="0" smtClean="0"/>
              <a:t> </a:t>
            </a:r>
            <a:r>
              <a:rPr lang="en-US" sz="2000" b="1" dirty="0" err="1"/>
              <a:t>onay</a:t>
            </a:r>
            <a:r>
              <a:rPr lang="en-US" sz="2000" b="1" dirty="0"/>
              <a:t> </a:t>
            </a:r>
            <a:r>
              <a:rPr lang="en-US" sz="2000" b="1" dirty="0" err="1"/>
              <a:t>alınarak</a:t>
            </a:r>
            <a:r>
              <a:rPr lang="en-US" sz="2000" b="1" dirty="0"/>
              <a:t> </a:t>
            </a:r>
            <a:r>
              <a:rPr lang="en-US" sz="2000" b="1" dirty="0" err="1"/>
              <a:t>disiplin</a:t>
            </a:r>
            <a:r>
              <a:rPr lang="en-US" sz="2000" b="1" dirty="0"/>
              <a:t> </a:t>
            </a:r>
            <a:r>
              <a:rPr lang="en-US" sz="2000" b="1" dirty="0" err="1"/>
              <a:t>soruşturması</a:t>
            </a:r>
            <a:r>
              <a:rPr lang="en-US" sz="2000" b="1" dirty="0"/>
              <a:t> </a:t>
            </a:r>
            <a:r>
              <a:rPr lang="en-US" sz="2000" b="1" dirty="0" err="1"/>
              <a:t>yapılır</a:t>
            </a:r>
            <a:r>
              <a:rPr lang="en-US" sz="2000" b="1" dirty="0"/>
              <a:t>. 4483 </a:t>
            </a:r>
            <a:r>
              <a:rPr lang="en-US" sz="2000" b="1" dirty="0" err="1"/>
              <a:t>sayılı</a:t>
            </a:r>
            <a:r>
              <a:rPr lang="en-US" sz="2000" b="1" dirty="0"/>
              <a:t> </a:t>
            </a:r>
            <a:r>
              <a:rPr lang="en-US" sz="2000" b="1" dirty="0" err="1"/>
              <a:t>Kanun</a:t>
            </a:r>
            <a:r>
              <a:rPr lang="en-US" sz="2000" b="1" dirty="0"/>
              <a:t> </a:t>
            </a:r>
            <a:r>
              <a:rPr lang="en-US" sz="2000" b="1" dirty="0" err="1"/>
              <a:t>kapsamında</a:t>
            </a:r>
            <a:r>
              <a:rPr lang="en-US" sz="2000" b="1" dirty="0"/>
              <a:t> </a:t>
            </a:r>
            <a:r>
              <a:rPr lang="en-US" sz="2000" b="1" dirty="0" err="1"/>
              <a:t>yargılanmayı</a:t>
            </a:r>
            <a:r>
              <a:rPr lang="en-US" sz="2000" b="1" dirty="0"/>
              <a:t> </a:t>
            </a:r>
            <a:r>
              <a:rPr lang="en-US" sz="2000" b="1" dirty="0" err="1"/>
              <a:t>gerektirecek</a:t>
            </a:r>
            <a:r>
              <a:rPr lang="en-US" sz="2000" b="1" dirty="0"/>
              <a:t> </a:t>
            </a:r>
            <a:r>
              <a:rPr lang="en-US" sz="2000" b="1" dirty="0" err="1"/>
              <a:t>derecede</a:t>
            </a:r>
            <a:r>
              <a:rPr lang="en-US" sz="2000" b="1" dirty="0"/>
              <a:t> </a:t>
            </a:r>
            <a:r>
              <a:rPr lang="en-US" sz="2000" b="1" dirty="0" err="1"/>
              <a:t>bir</a:t>
            </a:r>
            <a:r>
              <a:rPr lang="en-US" sz="2000" b="1" dirty="0"/>
              <a:t> durum </a:t>
            </a:r>
            <a:r>
              <a:rPr lang="en-US" sz="2000" b="1" dirty="0" err="1"/>
              <a:t>tespit</a:t>
            </a:r>
            <a:r>
              <a:rPr lang="en-US" sz="2000" b="1" dirty="0"/>
              <a:t> </a:t>
            </a:r>
            <a:r>
              <a:rPr lang="en-US" sz="2000" b="1" dirty="0" err="1"/>
              <a:t>edilirse</a:t>
            </a:r>
            <a:r>
              <a:rPr lang="en-US" sz="2000" b="1" dirty="0"/>
              <a:t> de </a:t>
            </a:r>
            <a:r>
              <a:rPr lang="en-US" sz="2000" b="1" dirty="0" err="1"/>
              <a:t>yine</a:t>
            </a:r>
            <a:r>
              <a:rPr lang="en-US" sz="2000" b="1" dirty="0"/>
              <a:t> </a:t>
            </a:r>
            <a:r>
              <a:rPr lang="en-US" sz="2000" b="1" dirty="0" err="1"/>
              <a:t>ilgili</a:t>
            </a:r>
            <a:r>
              <a:rPr lang="en-US" sz="2000" b="1" dirty="0"/>
              <a:t> </a:t>
            </a:r>
            <a:r>
              <a:rPr lang="en-US" sz="2000" b="1" dirty="0" err="1"/>
              <a:t>Kanun’da</a:t>
            </a:r>
            <a:r>
              <a:rPr lang="en-US" sz="2000" b="1" dirty="0"/>
              <a:t> </a:t>
            </a:r>
            <a:r>
              <a:rPr lang="en-US" sz="2000" b="1" dirty="0" err="1"/>
              <a:t>belirtilen</a:t>
            </a:r>
            <a:r>
              <a:rPr lang="en-US" sz="2000" b="1" dirty="0"/>
              <a:t> </a:t>
            </a:r>
            <a:r>
              <a:rPr lang="en-US" sz="2000" b="1" dirty="0" err="1"/>
              <a:t>izin</a:t>
            </a:r>
            <a:r>
              <a:rPr lang="en-US" sz="2000" b="1" dirty="0"/>
              <a:t> </a:t>
            </a:r>
            <a:r>
              <a:rPr lang="en-US" sz="2000" b="1" dirty="0" err="1"/>
              <a:t>vermeye</a:t>
            </a:r>
            <a:r>
              <a:rPr lang="en-US" sz="2000" b="1" dirty="0"/>
              <a:t> </a:t>
            </a:r>
            <a:r>
              <a:rPr lang="en-US" sz="2000" b="1" dirty="0" err="1"/>
              <a:t>yetkili</a:t>
            </a:r>
            <a:r>
              <a:rPr lang="en-US" sz="2000" b="1" dirty="0"/>
              <a:t> </a:t>
            </a:r>
            <a:r>
              <a:rPr lang="en-US" sz="2000" b="1" dirty="0" err="1"/>
              <a:t>amir</a:t>
            </a:r>
            <a:r>
              <a:rPr lang="en-US" sz="2000" b="1" dirty="0"/>
              <a:t> </a:t>
            </a:r>
            <a:r>
              <a:rPr lang="en-US" sz="2000" b="1" dirty="0" err="1"/>
              <a:t>tarafından</a:t>
            </a:r>
            <a:r>
              <a:rPr lang="en-US" sz="2000" b="1" dirty="0"/>
              <a:t> </a:t>
            </a:r>
            <a:r>
              <a:rPr lang="en-US" sz="2000" b="1" dirty="0" err="1"/>
              <a:t>ön</a:t>
            </a:r>
            <a:r>
              <a:rPr lang="en-US" sz="2000" b="1" dirty="0"/>
              <a:t> </a:t>
            </a:r>
            <a:r>
              <a:rPr lang="en-US" sz="2000" b="1" dirty="0" err="1"/>
              <a:t>inceleme</a:t>
            </a:r>
            <a:r>
              <a:rPr lang="en-US" sz="2000" b="1" dirty="0"/>
              <a:t> </a:t>
            </a:r>
            <a:r>
              <a:rPr lang="en-US" sz="2000" b="1" dirty="0" err="1"/>
              <a:t>yapılmak</a:t>
            </a:r>
            <a:r>
              <a:rPr lang="en-US" sz="2000" b="1" dirty="0"/>
              <a:t> </a:t>
            </a:r>
            <a:r>
              <a:rPr lang="en-US" sz="2000" b="1" dirty="0" err="1"/>
              <a:t>üzere</a:t>
            </a:r>
            <a:r>
              <a:rPr lang="en-US" sz="2000" b="1" dirty="0"/>
              <a:t> </a:t>
            </a:r>
            <a:r>
              <a:rPr lang="en-US" sz="2000" b="1" dirty="0" err="1"/>
              <a:t>görevlendirme</a:t>
            </a:r>
            <a:r>
              <a:rPr lang="en-US" sz="2000" b="1" dirty="0"/>
              <a:t> </a:t>
            </a:r>
            <a:r>
              <a:rPr lang="en-US" sz="2000" b="1" dirty="0" err="1"/>
              <a:t>yapılır</a:t>
            </a:r>
            <a:r>
              <a:rPr lang="en-US" sz="2000" b="1" dirty="0"/>
              <a:t>, </a:t>
            </a:r>
            <a:r>
              <a:rPr lang="en-US" sz="2000" b="1" dirty="0" err="1"/>
              <a:t>ön</a:t>
            </a:r>
            <a:r>
              <a:rPr lang="en-US" sz="2000" b="1" dirty="0"/>
              <a:t> </a:t>
            </a:r>
            <a:r>
              <a:rPr lang="en-US" sz="2000" b="1" dirty="0" err="1"/>
              <a:t>inceleme</a:t>
            </a:r>
            <a:r>
              <a:rPr lang="en-US" sz="2000" b="1" dirty="0"/>
              <a:t> </a:t>
            </a:r>
            <a:r>
              <a:rPr lang="en-US" sz="2000" b="1" dirty="0" err="1"/>
              <a:t>sonucunda</a:t>
            </a:r>
            <a:r>
              <a:rPr lang="en-US" sz="2000" b="1" dirty="0"/>
              <a:t> </a:t>
            </a:r>
            <a:r>
              <a:rPr lang="en-US" sz="2000" b="1" dirty="0" err="1"/>
              <a:t>yetkili</a:t>
            </a:r>
            <a:r>
              <a:rPr lang="en-US" sz="2000" b="1" dirty="0"/>
              <a:t> </a:t>
            </a:r>
            <a:r>
              <a:rPr lang="en-US" sz="2000" b="1" dirty="0" err="1"/>
              <a:t>makam</a:t>
            </a:r>
            <a:r>
              <a:rPr lang="en-US" sz="2000" b="1" dirty="0"/>
              <a:t> </a:t>
            </a:r>
            <a:r>
              <a:rPr lang="en-US" sz="2000" b="1" dirty="0" err="1"/>
              <a:t>tarafından</a:t>
            </a:r>
            <a:r>
              <a:rPr lang="en-US" sz="2000" b="1" dirty="0"/>
              <a:t> “</a:t>
            </a:r>
            <a:r>
              <a:rPr lang="en-US" sz="2000" b="1" dirty="0" err="1"/>
              <a:t>Soruşturma</a:t>
            </a:r>
            <a:r>
              <a:rPr lang="en-US" sz="2000" b="1" dirty="0"/>
              <a:t> </a:t>
            </a:r>
            <a:r>
              <a:rPr lang="en-US" sz="2000" b="1" dirty="0" err="1"/>
              <a:t>İzni</a:t>
            </a:r>
            <a:r>
              <a:rPr lang="en-US" sz="2000" b="1" dirty="0"/>
              <a:t> </a:t>
            </a:r>
            <a:r>
              <a:rPr lang="en-US" sz="2000" b="1" dirty="0" err="1"/>
              <a:t>Verilmesine</a:t>
            </a:r>
            <a:r>
              <a:rPr lang="en-US" sz="2000" b="1" dirty="0"/>
              <a:t>” veya “</a:t>
            </a:r>
            <a:r>
              <a:rPr lang="en-US" sz="2000" b="1" dirty="0" err="1"/>
              <a:t>Soruşturma</a:t>
            </a:r>
            <a:r>
              <a:rPr lang="en-US" sz="2000" b="1" dirty="0"/>
              <a:t> </a:t>
            </a:r>
            <a:r>
              <a:rPr lang="en-US" sz="2000" b="1" dirty="0" err="1"/>
              <a:t>İzni</a:t>
            </a:r>
            <a:r>
              <a:rPr lang="en-US" sz="2000" b="1" dirty="0"/>
              <a:t> </a:t>
            </a:r>
            <a:r>
              <a:rPr lang="en-US" sz="2000" b="1" dirty="0" err="1"/>
              <a:t>Verilmemesine</a:t>
            </a:r>
            <a:r>
              <a:rPr lang="en-US" sz="2000" b="1" dirty="0"/>
              <a:t>” </a:t>
            </a:r>
            <a:r>
              <a:rPr lang="en-US" sz="2000" b="1" dirty="0" err="1"/>
              <a:t>yönünde</a:t>
            </a:r>
            <a:r>
              <a:rPr lang="en-US" sz="2000" b="1" dirty="0"/>
              <a:t> </a:t>
            </a:r>
            <a:r>
              <a:rPr lang="en-US" sz="2000" b="1" dirty="0" err="1"/>
              <a:t>karar</a:t>
            </a:r>
            <a:r>
              <a:rPr lang="en-US" sz="2000" b="1" dirty="0"/>
              <a:t> </a:t>
            </a:r>
            <a:r>
              <a:rPr lang="en-US" sz="2000" b="1" dirty="0" err="1"/>
              <a:t>verilir</a:t>
            </a:r>
            <a:r>
              <a:rPr lang="en-US" sz="2000" b="1" dirty="0" smtClean="0"/>
              <a:t>.</a:t>
            </a:r>
            <a:endParaRPr lang="tr-TR" sz="2000" b="1" dirty="0" smtClean="0"/>
          </a:p>
          <a:p>
            <a:r>
              <a:rPr lang="tr-TR" sz="2000" b="1" dirty="0" smtClean="0"/>
              <a:t>Herhangi bir suç unsuruna rastlanmadığı taktirde de dosya ile ilgili işleme konulmama veya işlemden kaldırma onayı alınır.</a:t>
            </a:r>
            <a:endParaRPr lang="tr-TR" sz="2000" b="1" dirty="0"/>
          </a:p>
        </p:txBody>
      </p:sp>
      <p:sp>
        <p:nvSpPr>
          <p:cNvPr id="4" name="Altbilgi Yer Tutucusu 3"/>
          <p:cNvSpPr>
            <a:spLocks noGrp="1"/>
          </p:cNvSpPr>
          <p:nvPr>
            <p:ph type="ftr" sz="quarter" idx="11"/>
          </p:nvPr>
        </p:nvSpPr>
        <p:spPr>
          <a:xfrm>
            <a:off x="7084541" y="6134427"/>
            <a:ext cx="4368583"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52966611"/>
              </p:ext>
            </p:extLst>
          </p:nvPr>
        </p:nvGraphicFramePr>
        <p:xfrm>
          <a:off x="1638300" y="512014"/>
          <a:ext cx="9944100" cy="817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805038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8300" y="1549400"/>
            <a:ext cx="9866312" cy="4361822"/>
          </a:xfrm>
        </p:spPr>
        <p:txBody>
          <a:bodyPr>
            <a:normAutofit/>
          </a:bodyPr>
          <a:lstStyle/>
          <a:p>
            <a:pPr lvl="0"/>
            <a:r>
              <a:rPr lang="en-US" sz="2000" b="1" dirty="0" err="1" smtClean="0"/>
              <a:t>Araştırma</a:t>
            </a:r>
            <a:r>
              <a:rPr lang="en-US" sz="2000" b="1" dirty="0" smtClean="0"/>
              <a:t> </a:t>
            </a:r>
            <a:r>
              <a:rPr lang="en-US" sz="2000" b="1" dirty="0"/>
              <a:t>veya </a:t>
            </a:r>
            <a:r>
              <a:rPr lang="en-US" sz="2000" b="1" dirty="0" err="1"/>
              <a:t>inceleme</a:t>
            </a:r>
            <a:r>
              <a:rPr lang="en-US" sz="2000" b="1" dirty="0"/>
              <a:t> </a:t>
            </a:r>
            <a:r>
              <a:rPr lang="en-US" sz="2000" b="1" dirty="0" err="1"/>
              <a:t>raporunda</a:t>
            </a:r>
            <a:r>
              <a:rPr lang="en-US" sz="2000" b="1" dirty="0"/>
              <a:t> , </a:t>
            </a:r>
            <a:r>
              <a:rPr lang="en-US" sz="2000" b="1" dirty="0" err="1"/>
              <a:t>tespit</a:t>
            </a:r>
            <a:r>
              <a:rPr lang="en-US" sz="2000" b="1" dirty="0"/>
              <a:t> </a:t>
            </a:r>
            <a:r>
              <a:rPr lang="en-US" sz="2000" b="1" dirty="0" err="1"/>
              <a:t>edilen</a:t>
            </a:r>
            <a:r>
              <a:rPr lang="en-US" sz="2000" b="1" dirty="0"/>
              <a:t> </a:t>
            </a:r>
            <a:r>
              <a:rPr lang="en-US" sz="2000" b="1" dirty="0" err="1"/>
              <a:t>sorumlulara</a:t>
            </a:r>
            <a:r>
              <a:rPr lang="en-US" sz="2000" b="1" dirty="0"/>
              <a:t> </a:t>
            </a:r>
            <a:r>
              <a:rPr lang="en-US" sz="2000" b="1" dirty="0" err="1"/>
              <a:t>ait</a:t>
            </a:r>
            <a:r>
              <a:rPr lang="en-US" sz="2000" b="1" dirty="0"/>
              <a:t> </a:t>
            </a:r>
            <a:r>
              <a:rPr lang="en-US" sz="2000" b="1" dirty="0" err="1"/>
              <a:t>bilgiler</a:t>
            </a:r>
            <a:r>
              <a:rPr lang="en-US" sz="2000" b="1" dirty="0"/>
              <a:t>, </a:t>
            </a:r>
            <a:r>
              <a:rPr lang="en-US" sz="2000" b="1" dirty="0" err="1"/>
              <a:t>olaya</a:t>
            </a:r>
            <a:r>
              <a:rPr lang="en-US" sz="2000" b="1" dirty="0"/>
              <a:t> </a:t>
            </a:r>
            <a:r>
              <a:rPr lang="en-US" sz="2000" b="1" dirty="0" err="1"/>
              <a:t>ilişkin</a:t>
            </a:r>
            <a:r>
              <a:rPr lang="en-US" sz="2000" b="1" dirty="0"/>
              <a:t> </a:t>
            </a:r>
            <a:r>
              <a:rPr lang="en-US" sz="2000" b="1" dirty="0" err="1"/>
              <a:t>bilgi</a:t>
            </a:r>
            <a:r>
              <a:rPr lang="en-US" sz="2000" b="1" dirty="0"/>
              <a:t> </a:t>
            </a:r>
            <a:r>
              <a:rPr lang="en-US" sz="2000" b="1" dirty="0" err="1"/>
              <a:t>ve</a:t>
            </a:r>
            <a:r>
              <a:rPr lang="en-US" sz="2000" b="1" dirty="0"/>
              <a:t> </a:t>
            </a:r>
            <a:r>
              <a:rPr lang="en-US" sz="2000" b="1" dirty="0" err="1"/>
              <a:t>belgeler</a:t>
            </a:r>
            <a:r>
              <a:rPr lang="en-US" sz="2000" b="1" dirty="0"/>
              <a:t> </a:t>
            </a:r>
            <a:r>
              <a:rPr lang="en-US" sz="2000" b="1" dirty="0" err="1"/>
              <a:t>ile</a:t>
            </a:r>
            <a:r>
              <a:rPr lang="en-US" sz="2000" b="1" dirty="0"/>
              <a:t> </a:t>
            </a:r>
            <a:r>
              <a:rPr lang="en-US" sz="2000" b="1" dirty="0" err="1"/>
              <a:t>varsa</a:t>
            </a:r>
            <a:r>
              <a:rPr lang="en-US" sz="2000" b="1" dirty="0"/>
              <a:t> </a:t>
            </a:r>
            <a:r>
              <a:rPr lang="en-US" sz="2000" b="1" dirty="0" err="1"/>
              <a:t>suç</a:t>
            </a:r>
            <a:r>
              <a:rPr lang="en-US" sz="2000" b="1" dirty="0"/>
              <a:t>  </a:t>
            </a:r>
            <a:r>
              <a:rPr lang="en-US" sz="2000" b="1" dirty="0" err="1"/>
              <a:t>teşkil</a:t>
            </a:r>
            <a:r>
              <a:rPr lang="en-US" sz="2000" b="1" dirty="0"/>
              <a:t> </a:t>
            </a:r>
            <a:r>
              <a:rPr lang="en-US" sz="2000" b="1" dirty="0" err="1"/>
              <a:t>eden</a:t>
            </a:r>
            <a:r>
              <a:rPr lang="en-US" sz="2000" b="1" dirty="0"/>
              <a:t> </a:t>
            </a:r>
            <a:r>
              <a:rPr lang="en-US" sz="2000" b="1" dirty="0" err="1"/>
              <a:t>hususlar</a:t>
            </a:r>
            <a:r>
              <a:rPr lang="en-US" sz="2000" b="1" dirty="0"/>
              <a:t> </a:t>
            </a:r>
            <a:r>
              <a:rPr lang="en-US" sz="2000" b="1" dirty="0" err="1"/>
              <a:t>açıkça</a:t>
            </a:r>
            <a:r>
              <a:rPr lang="en-US" sz="2000" b="1" dirty="0"/>
              <a:t> </a:t>
            </a:r>
            <a:r>
              <a:rPr lang="en-US" sz="2000" b="1" dirty="0" err="1"/>
              <a:t>ve</a:t>
            </a:r>
            <a:r>
              <a:rPr lang="en-US" sz="2000" b="1" dirty="0"/>
              <a:t> </a:t>
            </a:r>
            <a:r>
              <a:rPr lang="en-US" sz="2000" b="1" dirty="0" err="1"/>
              <a:t>detaylı</a:t>
            </a:r>
            <a:r>
              <a:rPr lang="en-US" sz="2000" b="1" dirty="0"/>
              <a:t> </a:t>
            </a:r>
            <a:r>
              <a:rPr lang="en-US" sz="2000" b="1" dirty="0" err="1"/>
              <a:t>olarak</a:t>
            </a:r>
            <a:r>
              <a:rPr lang="en-US" sz="2000" b="1" dirty="0"/>
              <a:t> , </a:t>
            </a:r>
            <a:r>
              <a:rPr lang="en-US" sz="2000" b="1" dirty="0" err="1"/>
              <a:t>muğlak</a:t>
            </a:r>
            <a:r>
              <a:rPr lang="en-US" sz="2000" b="1" dirty="0"/>
              <a:t> </a:t>
            </a:r>
            <a:r>
              <a:rPr lang="en-US" sz="2000" b="1" dirty="0" err="1"/>
              <a:t>bir</a:t>
            </a:r>
            <a:r>
              <a:rPr lang="en-US" sz="2000" b="1" dirty="0"/>
              <a:t> </a:t>
            </a:r>
            <a:r>
              <a:rPr lang="en-US" sz="2000" b="1" dirty="0" err="1"/>
              <a:t>husus</a:t>
            </a:r>
            <a:r>
              <a:rPr lang="en-US" sz="2000" b="1" dirty="0"/>
              <a:t> </a:t>
            </a:r>
            <a:r>
              <a:rPr lang="en-US" sz="2000" b="1" dirty="0" err="1"/>
              <a:t>bırakılmayacak</a:t>
            </a:r>
            <a:r>
              <a:rPr lang="en-US" sz="2000" b="1" dirty="0"/>
              <a:t> </a:t>
            </a:r>
            <a:r>
              <a:rPr lang="en-US" sz="2000" b="1" dirty="0" err="1"/>
              <a:t>şekilde</a:t>
            </a:r>
            <a:r>
              <a:rPr lang="en-US" sz="2000" b="1" dirty="0"/>
              <a:t>  </a:t>
            </a:r>
            <a:r>
              <a:rPr lang="en-US" sz="2000" b="1" dirty="0" err="1"/>
              <a:t>açıklanmalıdır</a:t>
            </a:r>
            <a:r>
              <a:rPr lang="en-US" sz="2000" b="1" dirty="0"/>
              <a:t>. </a:t>
            </a:r>
            <a:r>
              <a:rPr lang="en-US" sz="2000" b="1" dirty="0" err="1"/>
              <a:t>Suç</a:t>
            </a:r>
            <a:r>
              <a:rPr lang="en-US" sz="2000" b="1" dirty="0"/>
              <a:t> </a:t>
            </a:r>
            <a:r>
              <a:rPr lang="tr-TR" sz="2000" b="1" dirty="0" smtClean="0"/>
              <a:t>u</a:t>
            </a:r>
            <a:r>
              <a:rPr lang="en-US" sz="2000" b="1" dirty="0" err="1" smtClean="0"/>
              <a:t>nsuru</a:t>
            </a:r>
            <a:r>
              <a:rPr lang="en-US" sz="2000" b="1" dirty="0" smtClean="0"/>
              <a:t> </a:t>
            </a:r>
            <a:r>
              <a:rPr lang="en-US" sz="2000" b="1" dirty="0" err="1"/>
              <a:t>yoksa</a:t>
            </a:r>
            <a:r>
              <a:rPr lang="en-US" sz="2000" b="1" dirty="0"/>
              <a:t> da </a:t>
            </a:r>
            <a:r>
              <a:rPr lang="en-US" sz="2000" b="1" dirty="0" err="1"/>
              <a:t>dosyanın</a:t>
            </a:r>
            <a:r>
              <a:rPr lang="en-US" sz="2000" b="1" dirty="0"/>
              <a:t> </a:t>
            </a:r>
            <a:r>
              <a:rPr lang="en-US" sz="2000" b="1" dirty="0" err="1"/>
              <a:t>işlemden</a:t>
            </a:r>
            <a:r>
              <a:rPr lang="en-US" sz="2000" b="1" dirty="0"/>
              <a:t> </a:t>
            </a:r>
            <a:r>
              <a:rPr lang="en-US" sz="2000" b="1" dirty="0" err="1"/>
              <a:t>kaldırılması</a:t>
            </a:r>
            <a:r>
              <a:rPr lang="en-US" sz="2000" b="1" dirty="0"/>
              <a:t> </a:t>
            </a:r>
            <a:r>
              <a:rPr lang="en-US" sz="2000" b="1" dirty="0" err="1"/>
              <a:t>teklif</a:t>
            </a:r>
            <a:r>
              <a:rPr lang="en-US" sz="2000" b="1" dirty="0"/>
              <a:t> </a:t>
            </a:r>
            <a:r>
              <a:rPr lang="en-US" sz="2000" b="1" dirty="0" err="1"/>
              <a:t>edilerek</a:t>
            </a:r>
            <a:r>
              <a:rPr lang="en-US" sz="2000" b="1" dirty="0"/>
              <a:t> </a:t>
            </a:r>
            <a:r>
              <a:rPr lang="tr-TR" sz="2000" b="1" dirty="0" smtClean="0"/>
              <a:t>araştırma emri veren amirden </a:t>
            </a:r>
            <a:r>
              <a:rPr lang="en-US" sz="2000" b="1" dirty="0" err="1" smtClean="0"/>
              <a:t>işlemden</a:t>
            </a:r>
            <a:r>
              <a:rPr lang="en-US" sz="2000" b="1" dirty="0" smtClean="0"/>
              <a:t> </a:t>
            </a:r>
            <a:r>
              <a:rPr lang="en-US" sz="2000" b="1" dirty="0" err="1"/>
              <a:t>kaldırma</a:t>
            </a:r>
            <a:r>
              <a:rPr lang="en-US" sz="2000" b="1" dirty="0"/>
              <a:t> </a:t>
            </a:r>
            <a:r>
              <a:rPr lang="en-US" sz="2000" b="1" dirty="0" err="1"/>
              <a:t>onayı</a:t>
            </a:r>
            <a:r>
              <a:rPr lang="en-US" sz="2000" b="1" dirty="0"/>
              <a:t> </a:t>
            </a:r>
            <a:r>
              <a:rPr lang="en-US" sz="2000" b="1" dirty="0" err="1"/>
              <a:t>alınmalıdır</a:t>
            </a:r>
            <a:r>
              <a:rPr lang="en-US" sz="2000" b="1" dirty="0" smtClean="0"/>
              <a:t>.</a:t>
            </a:r>
            <a:endParaRPr lang="tr-TR" sz="2000" b="1" dirty="0" smtClean="0"/>
          </a:p>
          <a:p>
            <a:pPr lvl="0"/>
            <a:r>
              <a:rPr lang="tr-TR" sz="2000" b="1" dirty="0" smtClean="0"/>
              <a:t>Araştırma / inceleme raporunda ceza teklifi yapılmaz.</a:t>
            </a:r>
          </a:p>
          <a:p>
            <a:pPr lvl="0"/>
            <a:r>
              <a:rPr lang="tr-TR" sz="2000" b="1" dirty="0" smtClean="0"/>
              <a:t>Olayın niteliği ve suç unsuru olup olmadığı belirtilir, suç unsuru var ise disiplin veya ön inceleme yapılması teklif edilir, suç unsuru yok ise dosyanın işlemden kaldırılması veya işleme konulmaması teklif edilir.</a:t>
            </a:r>
            <a:endParaRPr lang="tr-TR" sz="2000" b="1" dirty="0"/>
          </a:p>
        </p:txBody>
      </p:sp>
      <p:sp>
        <p:nvSpPr>
          <p:cNvPr id="4" name="Altbilgi Yer Tutucusu 3"/>
          <p:cNvSpPr>
            <a:spLocks noGrp="1"/>
          </p:cNvSpPr>
          <p:nvPr>
            <p:ph type="ftr" sz="quarter" idx="11"/>
          </p:nvPr>
        </p:nvSpPr>
        <p:spPr>
          <a:xfrm>
            <a:off x="7257535" y="6201710"/>
            <a:ext cx="4324865"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2131440977"/>
              </p:ext>
            </p:extLst>
          </p:nvPr>
        </p:nvGraphicFramePr>
        <p:xfrm>
          <a:off x="1638300" y="512014"/>
          <a:ext cx="9944100" cy="817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485273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8300" y="1329157"/>
            <a:ext cx="10058400" cy="4806651"/>
          </a:xfrm>
        </p:spPr>
        <p:txBody>
          <a:bodyPr>
            <a:noAutofit/>
          </a:bodyPr>
          <a:lstStyle/>
          <a:p>
            <a:pPr lvl="0"/>
            <a:r>
              <a:rPr lang="en-US" sz="2000" b="1" dirty="0" err="1" smtClean="0"/>
              <a:t>İnceleme</a:t>
            </a:r>
            <a:r>
              <a:rPr lang="tr-TR" sz="2000" b="1" dirty="0" smtClean="0"/>
              <a:t>/araştırma raporlarında</a:t>
            </a:r>
            <a:r>
              <a:rPr lang="en-US" sz="2000" b="1" dirty="0" smtClean="0"/>
              <a:t> </a:t>
            </a:r>
            <a:r>
              <a:rPr lang="en-US" sz="2000" b="1" dirty="0" err="1"/>
              <a:t>adli</a:t>
            </a:r>
            <a:r>
              <a:rPr lang="en-US" sz="2000" b="1" dirty="0"/>
              <a:t>/</a:t>
            </a:r>
            <a:r>
              <a:rPr lang="en-US" sz="2000" b="1" dirty="0" err="1"/>
              <a:t>idari</a:t>
            </a:r>
            <a:r>
              <a:rPr lang="en-US" sz="2000" b="1" dirty="0"/>
              <a:t> </a:t>
            </a:r>
            <a:r>
              <a:rPr lang="en-US" sz="2000" b="1" dirty="0" err="1"/>
              <a:t>soruşturmalarda</a:t>
            </a:r>
            <a:r>
              <a:rPr lang="en-US" sz="2000" b="1" dirty="0"/>
              <a:t> </a:t>
            </a:r>
            <a:r>
              <a:rPr lang="en-US" sz="2000" b="1" dirty="0" err="1"/>
              <a:t>olduğu</a:t>
            </a:r>
            <a:r>
              <a:rPr lang="en-US" sz="2000" b="1" dirty="0"/>
              <a:t> </a:t>
            </a:r>
            <a:r>
              <a:rPr lang="en-US" sz="2000" b="1" dirty="0" err="1"/>
              <a:t>gibi</a:t>
            </a:r>
            <a:r>
              <a:rPr lang="en-US" sz="2000" b="1" dirty="0"/>
              <a:t> </a:t>
            </a:r>
            <a:r>
              <a:rPr lang="en-US" sz="2000" b="1" dirty="0" err="1"/>
              <a:t>şüpheli</a:t>
            </a:r>
            <a:r>
              <a:rPr lang="en-US" sz="2000" b="1" dirty="0"/>
              <a:t>, </a:t>
            </a:r>
            <a:r>
              <a:rPr lang="en-US" sz="2000" b="1" dirty="0" err="1"/>
              <a:t>sanık</a:t>
            </a:r>
            <a:r>
              <a:rPr lang="en-US" sz="2000" b="1" dirty="0"/>
              <a:t> </a:t>
            </a:r>
            <a:r>
              <a:rPr lang="tr-TR" sz="2000" b="1" dirty="0" err="1" smtClean="0"/>
              <a:t>v.s</a:t>
            </a:r>
            <a:r>
              <a:rPr lang="tr-TR" sz="2000" b="1" dirty="0" smtClean="0"/>
              <a:t>. </a:t>
            </a:r>
            <a:r>
              <a:rPr lang="en-US" sz="2000" b="1" dirty="0" err="1" smtClean="0"/>
              <a:t>gibi</a:t>
            </a:r>
            <a:r>
              <a:rPr lang="en-US" sz="2000" b="1" dirty="0" smtClean="0"/>
              <a:t> </a:t>
            </a:r>
            <a:r>
              <a:rPr lang="en-US" sz="2000" b="1" dirty="0" err="1"/>
              <a:t>kavramlar</a:t>
            </a:r>
            <a:r>
              <a:rPr lang="en-US" sz="2000" b="1" dirty="0"/>
              <a:t> </a:t>
            </a:r>
            <a:r>
              <a:rPr lang="en-US" sz="2000" b="1" dirty="0" err="1"/>
              <a:t>kullanılamaz</a:t>
            </a:r>
            <a:r>
              <a:rPr lang="en-US" sz="2000" b="1" dirty="0"/>
              <a:t>.</a:t>
            </a:r>
            <a:endParaRPr lang="tr-TR" sz="2000" b="1" dirty="0"/>
          </a:p>
          <a:p>
            <a:r>
              <a:rPr lang="en-US" sz="2000" b="1" dirty="0"/>
              <a:t>  </a:t>
            </a:r>
            <a:r>
              <a:rPr lang="en-US" sz="2000" b="1" dirty="0" err="1"/>
              <a:t>İnceleme</a:t>
            </a:r>
            <a:r>
              <a:rPr lang="tr-TR" sz="2000" b="1" dirty="0" smtClean="0"/>
              <a:t>/araştırmanın</a:t>
            </a:r>
            <a:r>
              <a:rPr lang="en-US" sz="2000" b="1" dirty="0" smtClean="0"/>
              <a:t> </a:t>
            </a:r>
            <a:r>
              <a:rPr lang="tr-TR" sz="2000" b="1" dirty="0" smtClean="0"/>
              <a:t>verilen </a:t>
            </a:r>
            <a:r>
              <a:rPr lang="en-US" sz="2000" b="1" dirty="0" err="1" smtClean="0"/>
              <a:t>süre</a:t>
            </a:r>
            <a:r>
              <a:rPr lang="en-US" sz="2000" b="1" dirty="0" smtClean="0"/>
              <a:t> </a:t>
            </a:r>
            <a:r>
              <a:rPr lang="tr-TR" sz="2000" b="1" dirty="0" smtClean="0"/>
              <a:t>içinde</a:t>
            </a:r>
            <a:r>
              <a:rPr lang="en-US" sz="2000" b="1" dirty="0" smtClean="0"/>
              <a:t> </a:t>
            </a:r>
            <a:r>
              <a:rPr lang="en-US" sz="2000" b="1" dirty="0" err="1"/>
              <a:t>tamamlanması</a:t>
            </a:r>
            <a:r>
              <a:rPr lang="en-US" sz="2000" b="1" dirty="0"/>
              <a:t> </a:t>
            </a:r>
            <a:r>
              <a:rPr lang="en-US" sz="2000" b="1" dirty="0" err="1"/>
              <a:t>gerekir</a:t>
            </a:r>
            <a:r>
              <a:rPr lang="en-US" sz="2000" b="1" dirty="0"/>
              <a:t>, </a:t>
            </a:r>
            <a:r>
              <a:rPr lang="en-US" sz="2000" b="1" dirty="0" err="1"/>
              <a:t>bu</a:t>
            </a:r>
            <a:r>
              <a:rPr lang="en-US" sz="2000" b="1" dirty="0"/>
              <a:t> süre </a:t>
            </a:r>
            <a:r>
              <a:rPr lang="en-US" sz="2000" b="1" dirty="0" err="1"/>
              <a:t>gerekli</a:t>
            </a:r>
            <a:r>
              <a:rPr lang="en-US" sz="2000" b="1" dirty="0"/>
              <a:t> </a:t>
            </a:r>
            <a:r>
              <a:rPr lang="en-US" sz="2000" b="1" dirty="0" err="1"/>
              <a:t>görüldüğü</a:t>
            </a:r>
            <a:r>
              <a:rPr lang="en-US" sz="2000" b="1" dirty="0"/>
              <a:t> </a:t>
            </a:r>
            <a:r>
              <a:rPr lang="en-US" sz="2000" b="1" dirty="0" err="1"/>
              <a:t>takdirde</a:t>
            </a:r>
            <a:r>
              <a:rPr lang="en-US" sz="2000" b="1" dirty="0"/>
              <a:t> </a:t>
            </a:r>
            <a:r>
              <a:rPr lang="en-US" sz="2000" b="1" dirty="0" err="1"/>
              <a:t>inceleme</a:t>
            </a:r>
            <a:r>
              <a:rPr lang="en-US" sz="2000" b="1" dirty="0"/>
              <a:t> </a:t>
            </a:r>
            <a:r>
              <a:rPr lang="en-US" sz="2000" b="1" dirty="0" err="1"/>
              <a:t>görevi</a:t>
            </a:r>
            <a:r>
              <a:rPr lang="en-US" sz="2000" b="1" dirty="0"/>
              <a:t> </a:t>
            </a:r>
            <a:r>
              <a:rPr lang="en-US" sz="2000" b="1" dirty="0" err="1" smtClean="0"/>
              <a:t>veren</a:t>
            </a:r>
            <a:r>
              <a:rPr lang="en-US" sz="2000" b="1" dirty="0" smtClean="0"/>
              <a:t> </a:t>
            </a:r>
            <a:r>
              <a:rPr lang="en-US" sz="2000" b="1" dirty="0" err="1"/>
              <a:t>amir</a:t>
            </a:r>
            <a:r>
              <a:rPr lang="en-US" sz="2000" b="1" dirty="0"/>
              <a:t> </a:t>
            </a:r>
            <a:r>
              <a:rPr lang="en-US" sz="2000" b="1" dirty="0" err="1"/>
              <a:t>tarafından</a:t>
            </a:r>
            <a:r>
              <a:rPr lang="en-US" sz="2000" b="1" dirty="0"/>
              <a:t> </a:t>
            </a:r>
            <a:r>
              <a:rPr lang="en-US" sz="2000" b="1" dirty="0" err="1"/>
              <a:t>uzatılabilir</a:t>
            </a:r>
            <a:r>
              <a:rPr lang="en-US" sz="2000" b="1" dirty="0"/>
              <a:t>. </a:t>
            </a:r>
            <a:r>
              <a:rPr lang="en-US" sz="2000" b="1" dirty="0" err="1"/>
              <a:t>Ancak</a:t>
            </a:r>
            <a:r>
              <a:rPr lang="en-US" sz="2000" b="1" dirty="0"/>
              <a:t> </a:t>
            </a:r>
            <a:r>
              <a:rPr lang="en-US" sz="2000" b="1" dirty="0" err="1"/>
              <a:t>inceleme</a:t>
            </a:r>
            <a:r>
              <a:rPr lang="en-US" sz="2000" b="1" dirty="0"/>
              <a:t> </a:t>
            </a:r>
            <a:r>
              <a:rPr lang="en-US" sz="2000" b="1" dirty="0" err="1"/>
              <a:t>sonucunda</a:t>
            </a:r>
            <a:r>
              <a:rPr lang="en-US" sz="2000" b="1" dirty="0"/>
              <a:t> </a:t>
            </a:r>
            <a:r>
              <a:rPr lang="en-US" sz="2000" b="1" dirty="0" err="1"/>
              <a:t>tespit</a:t>
            </a:r>
            <a:r>
              <a:rPr lang="en-US" sz="2000" b="1" dirty="0"/>
              <a:t> </a:t>
            </a:r>
            <a:r>
              <a:rPr lang="en-US" sz="2000" b="1" dirty="0" err="1"/>
              <a:t>edilen</a:t>
            </a:r>
            <a:r>
              <a:rPr lang="en-US" sz="2000" b="1" dirty="0"/>
              <a:t> </a:t>
            </a:r>
            <a:r>
              <a:rPr lang="en-US" sz="2000" b="1" dirty="0" err="1"/>
              <a:t>hususlar</a:t>
            </a:r>
            <a:r>
              <a:rPr lang="en-US" sz="2000" b="1" dirty="0"/>
              <a:t> </a:t>
            </a:r>
            <a:r>
              <a:rPr lang="en-US" sz="2000" b="1" dirty="0" err="1"/>
              <a:t>ve</a:t>
            </a:r>
            <a:r>
              <a:rPr lang="en-US" sz="2000" b="1" dirty="0"/>
              <a:t> </a:t>
            </a:r>
            <a:r>
              <a:rPr lang="en-US" sz="2000" b="1" dirty="0" err="1"/>
              <a:t>kişiler</a:t>
            </a:r>
            <a:r>
              <a:rPr lang="en-US" sz="2000" b="1" dirty="0"/>
              <a:t> </a:t>
            </a:r>
            <a:r>
              <a:rPr lang="en-US" sz="2000" b="1" dirty="0" err="1"/>
              <a:t>için</a:t>
            </a:r>
            <a:r>
              <a:rPr lang="en-US" sz="2000" b="1" dirty="0"/>
              <a:t> </a:t>
            </a:r>
            <a:r>
              <a:rPr lang="en-US" sz="2000" b="1" dirty="0" err="1"/>
              <a:t>disiplin</a:t>
            </a:r>
            <a:r>
              <a:rPr lang="en-US" sz="2000" b="1" dirty="0"/>
              <a:t> </a:t>
            </a:r>
            <a:r>
              <a:rPr lang="en-US" sz="2000" b="1" dirty="0" err="1"/>
              <a:t>soruşturması</a:t>
            </a:r>
            <a:r>
              <a:rPr lang="en-US" sz="2000" b="1" dirty="0"/>
              <a:t> </a:t>
            </a:r>
            <a:r>
              <a:rPr lang="en-US" sz="2000" b="1" dirty="0" err="1"/>
              <a:t>başlatılması</a:t>
            </a:r>
            <a:r>
              <a:rPr lang="en-US" sz="2000" b="1" dirty="0"/>
              <a:t> </a:t>
            </a:r>
            <a:r>
              <a:rPr lang="en-US" sz="2000" b="1" dirty="0" err="1"/>
              <a:t>ihtimali</a:t>
            </a:r>
            <a:r>
              <a:rPr lang="en-US" sz="2000" b="1" dirty="0"/>
              <a:t> </a:t>
            </a:r>
            <a:r>
              <a:rPr lang="en-US" sz="2000" b="1" dirty="0" err="1"/>
              <a:t>düşünüldüğünde</a:t>
            </a:r>
            <a:r>
              <a:rPr lang="en-US" sz="2000" b="1" dirty="0"/>
              <a:t> 657 </a:t>
            </a:r>
            <a:r>
              <a:rPr lang="en-US" sz="2000" b="1" dirty="0" err="1"/>
              <a:t>Sayılı</a:t>
            </a:r>
            <a:r>
              <a:rPr lang="en-US" sz="2000" b="1" dirty="0"/>
              <a:t> </a:t>
            </a:r>
            <a:r>
              <a:rPr lang="en-US" sz="2000" b="1" dirty="0" err="1"/>
              <a:t>Devlet</a:t>
            </a:r>
            <a:r>
              <a:rPr lang="en-US" sz="2000" b="1" dirty="0"/>
              <a:t> </a:t>
            </a:r>
            <a:r>
              <a:rPr lang="en-US" sz="2000" b="1" dirty="0" err="1"/>
              <a:t>Memurları</a:t>
            </a:r>
            <a:r>
              <a:rPr lang="en-US" sz="2000" b="1" dirty="0"/>
              <a:t> </a:t>
            </a:r>
            <a:r>
              <a:rPr lang="en-US" sz="2000" b="1" dirty="0" err="1"/>
              <a:t>Kanunu’nda</a:t>
            </a:r>
            <a:r>
              <a:rPr lang="en-US" sz="2000" b="1" dirty="0"/>
              <a:t> </a:t>
            </a:r>
            <a:r>
              <a:rPr lang="en-US" sz="2000" b="1" dirty="0" err="1"/>
              <a:t>yasada</a:t>
            </a:r>
            <a:r>
              <a:rPr lang="en-US" sz="2000" b="1" dirty="0"/>
              <a:t> </a:t>
            </a:r>
            <a:r>
              <a:rPr lang="en-US" sz="2000" b="1" dirty="0" err="1"/>
              <a:t>belirtilen</a:t>
            </a:r>
            <a:r>
              <a:rPr lang="en-US" sz="2000" b="1" dirty="0"/>
              <a:t> </a:t>
            </a:r>
            <a:r>
              <a:rPr lang="en-US" sz="2000" b="1" u="heavy" dirty="0" err="1" smtClean="0"/>
              <a:t>zamanaşımı</a:t>
            </a:r>
            <a:r>
              <a:rPr lang="en-US" sz="2000" b="1" dirty="0" smtClean="0"/>
              <a:t> </a:t>
            </a:r>
            <a:r>
              <a:rPr lang="en-US" sz="2000" b="1" u="heavy" dirty="0" err="1" smtClean="0"/>
              <a:t>süre</a:t>
            </a:r>
            <a:r>
              <a:rPr lang="tr-TR" sz="2000" b="1" u="heavy" dirty="0" err="1" smtClean="0"/>
              <a:t>leri</a:t>
            </a:r>
            <a:r>
              <a:rPr lang="tr-TR" sz="2000" b="1" u="heavy" dirty="0" smtClean="0"/>
              <a:t> dikkate alınarak soruşturma ve ceza zamanaşımı süreleri dolmadan</a:t>
            </a:r>
            <a:r>
              <a:rPr lang="en-US" sz="2000" b="1" dirty="0" smtClean="0"/>
              <a:t> </a:t>
            </a:r>
            <a:r>
              <a:rPr lang="en-US" sz="2000" b="1" dirty="0" err="1"/>
              <a:t>incelemenin</a:t>
            </a:r>
            <a:r>
              <a:rPr lang="en-US" sz="2000" b="1" dirty="0"/>
              <a:t> </a:t>
            </a:r>
            <a:r>
              <a:rPr lang="en-US" sz="2000" b="1" dirty="0" err="1"/>
              <a:t>bir</a:t>
            </a:r>
            <a:r>
              <a:rPr lang="en-US" sz="2000" b="1" dirty="0"/>
              <a:t> an </a:t>
            </a:r>
            <a:r>
              <a:rPr lang="en-US" sz="2000" b="1" dirty="0" err="1"/>
              <a:t>önce</a:t>
            </a:r>
            <a:r>
              <a:rPr lang="en-US" sz="2000" b="1" dirty="0"/>
              <a:t> </a:t>
            </a:r>
            <a:r>
              <a:rPr lang="en-US" sz="2000" b="1" dirty="0" err="1"/>
              <a:t>tamamlanması</a:t>
            </a:r>
            <a:r>
              <a:rPr lang="en-US" sz="2000" b="1" dirty="0"/>
              <a:t> </a:t>
            </a:r>
            <a:r>
              <a:rPr lang="en-US" sz="2000" b="1" dirty="0" err="1"/>
              <a:t>gerekir</a:t>
            </a:r>
            <a:r>
              <a:rPr lang="en-US" sz="2000" b="1" dirty="0"/>
              <a:t>.</a:t>
            </a:r>
            <a:endParaRPr lang="tr-TR" sz="2000" b="1" dirty="0"/>
          </a:p>
          <a:p>
            <a:r>
              <a:rPr lang="en-US" sz="2000" b="1" dirty="0"/>
              <a:t>  </a:t>
            </a:r>
            <a:r>
              <a:rPr lang="en-US" sz="2000" b="1" dirty="0" err="1"/>
              <a:t>İnceleme</a:t>
            </a:r>
            <a:r>
              <a:rPr lang="tr-TR" sz="2000" b="1" dirty="0"/>
              <a:t>/araştırma</a:t>
            </a:r>
            <a:r>
              <a:rPr lang="en-US" sz="2000" b="1" dirty="0" smtClean="0"/>
              <a:t> </a:t>
            </a:r>
            <a:r>
              <a:rPr lang="en-US" sz="2000" b="1" dirty="0" err="1"/>
              <a:t>sonucunda</a:t>
            </a:r>
            <a:r>
              <a:rPr lang="en-US" sz="2000" b="1" dirty="0"/>
              <a:t> </a:t>
            </a:r>
            <a:r>
              <a:rPr lang="en-US" sz="2000" b="1" u="heavy" dirty="0" err="1"/>
              <a:t>bir</a:t>
            </a:r>
            <a:r>
              <a:rPr lang="en-US" sz="2000" b="1" u="heavy" dirty="0"/>
              <a:t> </a:t>
            </a:r>
            <a:r>
              <a:rPr lang="en-US" sz="2000" b="1" u="heavy" dirty="0" err="1"/>
              <a:t>rapor</a:t>
            </a:r>
            <a:r>
              <a:rPr lang="en-US" sz="2000" b="1" dirty="0"/>
              <a:t> </a:t>
            </a:r>
            <a:r>
              <a:rPr lang="en-US" sz="2000" b="1" dirty="0" err="1"/>
              <a:t>hazırlanır</a:t>
            </a:r>
            <a:r>
              <a:rPr lang="en-US" sz="2000" b="1" dirty="0"/>
              <a:t>. </a:t>
            </a:r>
            <a:r>
              <a:rPr lang="en-US" sz="2000" b="1" dirty="0" err="1"/>
              <a:t>Alınan</a:t>
            </a:r>
            <a:r>
              <a:rPr lang="en-US" sz="2000" b="1" dirty="0"/>
              <a:t> </a:t>
            </a:r>
            <a:r>
              <a:rPr lang="en-US" sz="2000" b="1" dirty="0" err="1"/>
              <a:t>ifadeler</a:t>
            </a:r>
            <a:r>
              <a:rPr lang="en-US" sz="2000" b="1" dirty="0"/>
              <a:t> </a:t>
            </a:r>
            <a:r>
              <a:rPr lang="en-US" sz="2000" b="1" dirty="0" err="1"/>
              <a:t>ve</a:t>
            </a:r>
            <a:r>
              <a:rPr lang="en-US" sz="2000" b="1" dirty="0"/>
              <a:t> </a:t>
            </a:r>
            <a:r>
              <a:rPr lang="en-US" sz="2000" b="1" dirty="0" err="1"/>
              <a:t>tüm</a:t>
            </a:r>
            <a:r>
              <a:rPr lang="en-US" sz="2000" b="1" dirty="0"/>
              <a:t> </a:t>
            </a:r>
            <a:r>
              <a:rPr lang="en-US" sz="2000" b="1" dirty="0" err="1"/>
              <a:t>bilgi</a:t>
            </a:r>
            <a:r>
              <a:rPr lang="en-US" sz="2000" b="1" dirty="0"/>
              <a:t> </a:t>
            </a:r>
            <a:r>
              <a:rPr lang="en-US" sz="2000" b="1" dirty="0" err="1"/>
              <a:t>belgeler</a:t>
            </a:r>
            <a:r>
              <a:rPr lang="en-US" sz="2000" b="1" dirty="0"/>
              <a:t> </a:t>
            </a:r>
            <a:r>
              <a:rPr lang="en-US" sz="2000" b="1" dirty="0" err="1"/>
              <a:t>bu</a:t>
            </a:r>
            <a:r>
              <a:rPr lang="en-US" sz="2000" b="1" dirty="0"/>
              <a:t> </a:t>
            </a:r>
            <a:r>
              <a:rPr lang="en-US" sz="2000" b="1" dirty="0" err="1"/>
              <a:t>rapora</a:t>
            </a:r>
            <a:r>
              <a:rPr lang="en-US" sz="2000" b="1" dirty="0"/>
              <a:t> </a:t>
            </a:r>
            <a:r>
              <a:rPr lang="en-US" sz="2000" b="1" dirty="0" err="1"/>
              <a:t>ek</a:t>
            </a:r>
            <a:r>
              <a:rPr lang="en-US" sz="2000" b="1" dirty="0"/>
              <a:t> </a:t>
            </a:r>
            <a:r>
              <a:rPr lang="en-US" sz="2000" b="1" dirty="0" err="1"/>
              <a:t>yapılarak</a:t>
            </a:r>
            <a:r>
              <a:rPr lang="en-US" sz="2000" b="1" dirty="0"/>
              <a:t> </a:t>
            </a:r>
            <a:r>
              <a:rPr lang="en-US" sz="2000" b="1" dirty="0" err="1"/>
              <a:t>dizi</a:t>
            </a:r>
            <a:r>
              <a:rPr lang="en-US" sz="2000" b="1" dirty="0"/>
              <a:t> </a:t>
            </a:r>
            <a:r>
              <a:rPr lang="en-US" sz="2000" b="1" dirty="0" err="1"/>
              <a:t>pusulasında</a:t>
            </a:r>
            <a:r>
              <a:rPr lang="en-US" sz="2000" b="1" dirty="0"/>
              <a:t> </a:t>
            </a:r>
            <a:r>
              <a:rPr lang="en-US" sz="2000" b="1" dirty="0" err="1"/>
              <a:t>belirtilir</a:t>
            </a:r>
            <a:r>
              <a:rPr lang="en-US" sz="2000" b="1" dirty="0"/>
              <a:t>. </a:t>
            </a:r>
            <a:r>
              <a:rPr lang="en-US" sz="2000" b="1" dirty="0" err="1"/>
              <a:t>Dizi</a:t>
            </a:r>
            <a:r>
              <a:rPr lang="en-US" sz="2000" b="1" dirty="0"/>
              <a:t> </a:t>
            </a:r>
            <a:r>
              <a:rPr lang="en-US" sz="2000" b="1" dirty="0" err="1"/>
              <a:t>pusulasındaki</a:t>
            </a:r>
            <a:r>
              <a:rPr lang="en-US" sz="2000" b="1" dirty="0"/>
              <a:t> </a:t>
            </a:r>
            <a:r>
              <a:rPr lang="en-US" sz="2000" b="1" dirty="0" err="1"/>
              <a:t>sırasına</a:t>
            </a:r>
            <a:r>
              <a:rPr lang="en-US" sz="2000" b="1" dirty="0"/>
              <a:t> </a:t>
            </a:r>
            <a:r>
              <a:rPr lang="en-US" sz="2000" b="1" dirty="0" err="1"/>
              <a:t>uygun</a:t>
            </a:r>
            <a:r>
              <a:rPr lang="en-US" sz="2000" b="1" dirty="0"/>
              <a:t> </a:t>
            </a:r>
            <a:r>
              <a:rPr lang="en-US" sz="2000" b="1" dirty="0" err="1"/>
              <a:t>olarak</a:t>
            </a:r>
            <a:r>
              <a:rPr lang="en-US" sz="2000" b="1" dirty="0"/>
              <a:t> </a:t>
            </a:r>
            <a:r>
              <a:rPr lang="en-US" sz="2000" b="1" dirty="0" err="1"/>
              <a:t>düzenlenen</a:t>
            </a:r>
            <a:r>
              <a:rPr lang="en-US" sz="2000" b="1" dirty="0"/>
              <a:t> </a:t>
            </a:r>
            <a:r>
              <a:rPr lang="en-US" sz="2000" b="1" dirty="0" err="1"/>
              <a:t>dosya</a:t>
            </a:r>
            <a:r>
              <a:rPr lang="en-US" sz="2000" b="1" dirty="0"/>
              <a:t> </a:t>
            </a:r>
            <a:r>
              <a:rPr lang="en-US" sz="2000" b="1" dirty="0" err="1"/>
              <a:t>Yetkili</a:t>
            </a:r>
            <a:r>
              <a:rPr lang="en-US" sz="2000" b="1" dirty="0"/>
              <a:t> </a:t>
            </a:r>
            <a:r>
              <a:rPr lang="en-US" sz="2000" b="1" dirty="0" err="1"/>
              <a:t>Makama</a:t>
            </a:r>
            <a:r>
              <a:rPr lang="en-US" sz="2000" b="1" dirty="0"/>
              <a:t> </a:t>
            </a:r>
            <a:r>
              <a:rPr lang="en-US" sz="2000" b="1" dirty="0" err="1"/>
              <a:t>teslim</a:t>
            </a:r>
            <a:r>
              <a:rPr lang="en-US" sz="2000" b="1" dirty="0"/>
              <a:t> </a:t>
            </a:r>
            <a:r>
              <a:rPr lang="en-US" sz="2000" b="1" dirty="0" err="1"/>
              <a:t>edilir</a:t>
            </a:r>
            <a:r>
              <a:rPr lang="en-US" sz="2000" b="1" dirty="0"/>
              <a:t>.</a:t>
            </a:r>
            <a:endParaRPr lang="tr-TR" sz="2000" b="1" dirty="0"/>
          </a:p>
          <a:p>
            <a:r>
              <a:rPr lang="en-US" sz="2000" b="1" dirty="0"/>
              <a:t> </a:t>
            </a:r>
            <a:r>
              <a:rPr lang="en-US" sz="2000" b="1" dirty="0" err="1" smtClean="0"/>
              <a:t>İnceleme</a:t>
            </a:r>
            <a:r>
              <a:rPr lang="tr-TR" sz="2000" b="1" dirty="0"/>
              <a:t>/araştırma</a:t>
            </a:r>
            <a:r>
              <a:rPr lang="en-US" sz="2000" b="1" dirty="0" smtClean="0"/>
              <a:t> </a:t>
            </a:r>
            <a:r>
              <a:rPr lang="en-US" sz="2000" b="1" dirty="0" err="1"/>
              <a:t>konusu</a:t>
            </a:r>
            <a:r>
              <a:rPr lang="en-US" sz="2000" b="1" dirty="0"/>
              <a:t> </a:t>
            </a:r>
            <a:r>
              <a:rPr lang="en-US" sz="2000" b="1" u="heavy" dirty="0" err="1"/>
              <a:t>olay</a:t>
            </a:r>
            <a:r>
              <a:rPr lang="en-US" sz="2000" b="1" u="heavy" dirty="0"/>
              <a:t> </a:t>
            </a:r>
            <a:r>
              <a:rPr lang="en-US" sz="2000" b="1" u="heavy" dirty="0" err="1"/>
              <a:t>hakkında</a:t>
            </a:r>
            <a:r>
              <a:rPr lang="en-US" sz="2000" b="1" u="heavy" dirty="0"/>
              <a:t> </a:t>
            </a:r>
            <a:r>
              <a:rPr lang="en-US" sz="2000" b="1" u="heavy" dirty="0" err="1"/>
              <a:t>sorumlular</a:t>
            </a:r>
            <a:r>
              <a:rPr lang="en-US" sz="2000" b="1" u="heavy" dirty="0"/>
              <a:t> </a:t>
            </a:r>
            <a:r>
              <a:rPr lang="en-US" sz="2000" b="1" u="heavy" dirty="0" err="1"/>
              <a:t>belirlenebiliyorsa</a:t>
            </a:r>
            <a:r>
              <a:rPr lang="en-US" sz="2000" b="1" u="heavy" dirty="0"/>
              <a:t> </a:t>
            </a:r>
            <a:r>
              <a:rPr lang="en-US" sz="2000" b="1" u="heavy" dirty="0" err="1"/>
              <a:t>bu</a:t>
            </a:r>
            <a:r>
              <a:rPr lang="en-US" sz="2000" b="1" u="heavy" dirty="0"/>
              <a:t> </a:t>
            </a:r>
            <a:r>
              <a:rPr lang="en-US" sz="2000" b="1" u="heavy" dirty="0" err="1"/>
              <a:t>sorumluları</a:t>
            </a:r>
            <a:r>
              <a:rPr lang="en-US" sz="2000" b="1" u="heavy" dirty="0"/>
              <a:t> </a:t>
            </a:r>
            <a:r>
              <a:rPr lang="en-US" sz="2000" b="1" u="heavy" dirty="0" err="1"/>
              <a:t>tespit</a:t>
            </a:r>
            <a:r>
              <a:rPr lang="en-US" sz="2000" b="1" u="heavy" dirty="0"/>
              <a:t> </a:t>
            </a:r>
            <a:r>
              <a:rPr lang="en-US" sz="2000" b="1" u="heavy" dirty="0" err="1"/>
              <a:t>ederek</a:t>
            </a:r>
            <a:r>
              <a:rPr lang="en-US" sz="2000" b="1" u="heavy" dirty="0"/>
              <a:t> </a:t>
            </a:r>
            <a:r>
              <a:rPr lang="en-US" sz="2000" b="1" u="heavy" dirty="0" err="1"/>
              <a:t>haklarında</a:t>
            </a:r>
            <a:r>
              <a:rPr lang="en-US" sz="2000" b="1" u="heavy" dirty="0"/>
              <a:t> </a:t>
            </a:r>
            <a:r>
              <a:rPr lang="tr-TR" sz="2000" b="1" u="heavy" dirty="0" smtClean="0"/>
              <a:t>ön inceleme</a:t>
            </a:r>
            <a:r>
              <a:rPr lang="en-US" sz="2000" b="1" u="heavy" dirty="0" smtClean="0"/>
              <a:t> </a:t>
            </a:r>
            <a:r>
              <a:rPr lang="en-US" sz="2000" b="1" u="heavy" dirty="0" err="1"/>
              <a:t>ve</a:t>
            </a:r>
            <a:r>
              <a:rPr lang="en-US" sz="2000" b="1" u="heavy" dirty="0"/>
              <a:t>/</a:t>
            </a:r>
            <a:r>
              <a:rPr lang="en-US" sz="2000" b="1" u="heavy" dirty="0" err="1"/>
              <a:t>veya</a:t>
            </a:r>
            <a:r>
              <a:rPr lang="en-US" sz="2000" b="1" u="heavy" dirty="0"/>
              <a:t> </a:t>
            </a:r>
            <a:r>
              <a:rPr lang="en-US" sz="2000" b="1" u="heavy" dirty="0" err="1" smtClean="0"/>
              <a:t>disiplinsoruşturması</a:t>
            </a:r>
            <a:r>
              <a:rPr lang="en-US" sz="2000" b="1" dirty="0" smtClean="0"/>
              <a:t> </a:t>
            </a:r>
            <a:r>
              <a:rPr lang="en-US" sz="2000" b="1" dirty="0" err="1"/>
              <a:t>başlatılıp</a:t>
            </a:r>
            <a:r>
              <a:rPr lang="en-US" sz="2000" b="1" dirty="0"/>
              <a:t> </a:t>
            </a:r>
            <a:r>
              <a:rPr lang="en-US" sz="2000" b="1" dirty="0" err="1"/>
              <a:t>başlatılmaması</a:t>
            </a:r>
            <a:r>
              <a:rPr lang="en-US" sz="2000" b="1" dirty="0"/>
              <a:t> </a:t>
            </a:r>
            <a:r>
              <a:rPr lang="en-US" sz="2000" b="1" dirty="0" err="1"/>
              <a:t>yönünde</a:t>
            </a:r>
            <a:r>
              <a:rPr lang="en-US" sz="2000" b="1" dirty="0"/>
              <a:t> </a:t>
            </a:r>
            <a:r>
              <a:rPr lang="en-US" sz="2000" b="1" dirty="0" err="1"/>
              <a:t>bir</a:t>
            </a:r>
            <a:r>
              <a:rPr lang="en-US" sz="2000" b="1" dirty="0"/>
              <a:t> </a:t>
            </a:r>
            <a:r>
              <a:rPr lang="en-US" sz="2000" b="1" dirty="0" err="1"/>
              <a:t>görüş</a:t>
            </a:r>
            <a:r>
              <a:rPr lang="en-US" sz="2000" b="1" dirty="0"/>
              <a:t> </a:t>
            </a:r>
            <a:r>
              <a:rPr lang="tr-TR" sz="2000" b="1" dirty="0" smtClean="0"/>
              <a:t>ve kanaat </a:t>
            </a:r>
            <a:r>
              <a:rPr lang="en-US" sz="2000" b="1" dirty="0" err="1" smtClean="0"/>
              <a:t>raporda</a:t>
            </a:r>
            <a:r>
              <a:rPr lang="en-US" sz="2000" b="1" dirty="0" smtClean="0"/>
              <a:t> </a:t>
            </a:r>
            <a:r>
              <a:rPr lang="en-US" sz="2000" b="1" dirty="0" err="1"/>
              <a:t>belirtilmelidir</a:t>
            </a:r>
            <a:r>
              <a:rPr lang="en-US" sz="2000" b="1" dirty="0"/>
              <a:t>.</a:t>
            </a:r>
            <a:endParaRPr lang="tr-TR" sz="2000" b="1" dirty="0"/>
          </a:p>
        </p:txBody>
      </p:sp>
      <p:sp>
        <p:nvSpPr>
          <p:cNvPr id="4" name="Altbilgi Yer Tutucusu 3"/>
          <p:cNvSpPr>
            <a:spLocks noGrp="1"/>
          </p:cNvSpPr>
          <p:nvPr>
            <p:ph type="ftr" sz="quarter" idx="11"/>
          </p:nvPr>
        </p:nvSpPr>
        <p:spPr>
          <a:xfrm>
            <a:off x="7274011" y="6492875"/>
            <a:ext cx="4308389" cy="365125"/>
          </a:xfrm>
        </p:spPr>
        <p:txBody>
          <a:bodyPr/>
          <a:lstStyle/>
          <a:p>
            <a:r>
              <a:rPr lang="en-US" dirty="0" smtClean="0"/>
              <a:t>T.C. KASTAMONU VALİLİĞİ   /   İNCELEME ARAŞTIRMA SORUŞTURMA REHBERİ</a:t>
            </a:r>
            <a:endParaRPr lang="en-US" dirty="0"/>
          </a:p>
        </p:txBody>
      </p:sp>
      <p:graphicFrame>
        <p:nvGraphicFramePr>
          <p:cNvPr id="5" name="Diyagram 4"/>
          <p:cNvGraphicFramePr/>
          <p:nvPr>
            <p:extLst>
              <p:ext uri="{D42A27DB-BD31-4B8C-83A1-F6EECF244321}">
                <p14:modId xmlns:p14="http://schemas.microsoft.com/office/powerpoint/2010/main" val="4120165065"/>
              </p:ext>
            </p:extLst>
          </p:nvPr>
        </p:nvGraphicFramePr>
        <p:xfrm>
          <a:off x="1638300" y="613615"/>
          <a:ext cx="9944100" cy="681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679627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3916</TotalTime>
  <Words>3162</Words>
  <Application>Microsoft Office PowerPoint</Application>
  <PresentationFormat>Geniş ekran</PresentationFormat>
  <Paragraphs>480</Paragraphs>
  <Slides>51</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51</vt:i4>
      </vt:variant>
    </vt:vector>
  </HeadingPairs>
  <TitlesOfParts>
    <vt:vector size="61" baseType="lpstr">
      <vt:lpstr>Algerian</vt:lpstr>
      <vt:lpstr>Arial</vt:lpstr>
      <vt:lpstr>Arial Black</vt:lpstr>
      <vt:lpstr>Calibri</vt:lpstr>
      <vt:lpstr>Carlito</vt:lpstr>
      <vt:lpstr>Century Gothic</vt:lpstr>
      <vt:lpstr>Symbol</vt:lpstr>
      <vt:lpstr>Times New Roman</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EDERİZ.  Öneri ve sorularınız için: 0 366 214 11 22 / Dış Hat Dahili: 2                                   İç Hat Dahili: 1037 said.yildirim@icisleri.gov.tr   Kastamonu Valiliği  İl İdare Kurulu Müdürlüğü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Said YILDIRIM</dc:creator>
  <cp:lastModifiedBy>Said YILDIRIM</cp:lastModifiedBy>
  <cp:revision>99</cp:revision>
  <dcterms:created xsi:type="dcterms:W3CDTF">2022-04-21T06:32:35Z</dcterms:created>
  <dcterms:modified xsi:type="dcterms:W3CDTF">2022-08-10T10:12:24Z</dcterms:modified>
</cp:coreProperties>
</file>